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27"/>
  </p:notesMasterIdLst>
  <p:sldIdLst>
    <p:sldId id="256" r:id="rId6"/>
    <p:sldId id="261" r:id="rId7"/>
    <p:sldId id="263" r:id="rId8"/>
    <p:sldId id="266" r:id="rId9"/>
    <p:sldId id="262" r:id="rId10"/>
    <p:sldId id="267" r:id="rId11"/>
    <p:sldId id="265" r:id="rId12"/>
    <p:sldId id="268" r:id="rId13"/>
    <p:sldId id="276" r:id="rId14"/>
    <p:sldId id="269" r:id="rId15"/>
    <p:sldId id="270" r:id="rId16"/>
    <p:sldId id="272" r:id="rId17"/>
    <p:sldId id="273" r:id="rId18"/>
    <p:sldId id="277" r:id="rId19"/>
    <p:sldId id="278" r:id="rId20"/>
    <p:sldId id="279" r:id="rId21"/>
    <p:sldId id="280" r:id="rId22"/>
    <p:sldId id="283" r:id="rId23"/>
    <p:sldId id="275"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68D702-4BEB-956A-1C01-90AB00DBAF1F}" name="Dima HATUQA" initials="DH" userId="S::dima.hatuqa@greta-cfa-provence.fr::7642d8e4-90f7-4738-af4c-e51c6a4712d1" providerId="AD"/>
  <p188:author id="{7700651F-8FDB-511C-692F-847C12A194F9}" name="Marine Rolle" initials="MR" userId="S::marine.rolle@euroappmobility.eu::4b6a2e50-89b4-4891-8764-467f6245489c" providerId="AD"/>
  <p188:author id="{C955E82C-98FF-0DED-0D00-4D9EA0959A3F}" name="Vanessa DUVAL" initials="VD" userId="S::vanessa.duval@euroappmobility.eu::b34c3f66-2da0-4a7d-8254-3cb4ebd2fea9" providerId="AD"/>
  <p188:author id="{458FA56A-B768-5886-1286-7D7EEA5E15FE}" name="HERO Romane" initials="HR" userId="S::rhero_cm-alsace.fr#ext#@euroappmobility.onmicrosoft.com::fb5348ee-54e2-4ed6-b39e-62e9f4d1a194" providerId="AD"/>
  <p188:author id="{7A27928A-BDCC-E113-E37D-45A678DD14EE}" name="ala servant" initials="as" userId="S::ala.servant_mfr.asso.fr#ext#@euroappmobility.onmicrosoft.com::81caf1ca-c6c0-4fc4-9ebd-aee901d7b3ec" providerId="AD"/>
  <p188:author id="{9B4A779E-B155-E946-6A8B-27329D260541}" name="Mélanie GAUTHY" initials="MG" userId="S::melanie.gauthy@euroappmobility.eu::3c3e7c00-6bc7-4d66-ac8d-ada661d49aef" providerId="AD"/>
  <p188:author id="{FBE2C9E2-10B6-FF6C-D31E-E0CD1D35F49F}" name="Dima HATUQA" initials="DH" userId="S::dima.hatuqa_greta-cfa-provence.fr#ext#@euroappmobility.onmicrosoft.com::b906040e-7d21-4ad4-baa7-01d04785c4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0313C-57D6-495B-A431-151BE0C953F9}" v="13" dt="2026-04-08T15:59:35.238"/>
    <p1510:client id="{4A0168AB-279E-4D2D-CB66-CAC2F539B614}" v="11" dt="2026-04-09T12:56:33.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949" autoAdjust="0"/>
  </p:normalViewPr>
  <p:slideViewPr>
    <p:cSldViewPr snapToGrid="0">
      <p:cViewPr varScale="1">
        <p:scale>
          <a:sx n="28" d="100"/>
          <a:sy n="28" d="100"/>
        </p:scale>
        <p:origin x="1642"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BD7FA-7078-47FC-AC80-1D6C33FBDE5A}" type="doc">
      <dgm:prSet loTypeId="urn:microsoft.com/office/officeart/2005/8/layout/chevron1" loCatId="process" qsTypeId="urn:microsoft.com/office/officeart/2005/8/quickstyle/simple1" qsCatId="simple" csTypeId="urn:microsoft.com/office/officeart/2005/8/colors/accent1_2" csCatId="accent1" phldr="1"/>
      <dgm:spPr/>
    </dgm:pt>
    <dgm:pt modelId="{A0C103A0-3B49-4686-8C09-540718162E0B}">
      <dgm:prSet phldrT="[Texte]" phldr="0"/>
      <dgm:spPr>
        <a:solidFill>
          <a:srgbClr val="001277"/>
        </a:solidFill>
      </dgm:spPr>
      <dgm:t>
        <a:bodyPr/>
        <a:lstStyle/>
        <a:p>
          <a:pPr rtl="0"/>
          <a:r>
            <a:rPr lang="fr-FR">
              <a:latin typeface="Aptos Display" panose="02110004020202020204"/>
            </a:rPr>
            <a:t>Rencontre entreprises partenaires pour la signature du CERFA</a:t>
          </a:r>
          <a:endParaRPr lang="fr-FR"/>
        </a:p>
      </dgm:t>
    </dgm:pt>
    <dgm:pt modelId="{9F9083CA-B26D-42F7-B641-4C7E624FCC97}" type="parTrans" cxnId="{C5A79AB4-F635-4DB2-A4C7-923E3D0AC6C1}">
      <dgm:prSet/>
      <dgm:spPr/>
      <dgm:t>
        <a:bodyPr/>
        <a:lstStyle/>
        <a:p>
          <a:endParaRPr lang="fr-FR"/>
        </a:p>
      </dgm:t>
    </dgm:pt>
    <dgm:pt modelId="{71DDCC27-39D1-42BB-9D31-7782459C5F70}" type="sibTrans" cxnId="{C5A79AB4-F635-4DB2-A4C7-923E3D0AC6C1}">
      <dgm:prSet/>
      <dgm:spPr/>
      <dgm:t>
        <a:bodyPr/>
        <a:lstStyle/>
        <a:p>
          <a:endParaRPr lang="fr-FR"/>
        </a:p>
      </dgm:t>
    </dgm:pt>
    <dgm:pt modelId="{1CBD7470-398A-4FAA-9612-C83ED510A482}">
      <dgm:prSet phldrT="[Texte]"/>
      <dgm:spPr>
        <a:solidFill>
          <a:srgbClr val="001277"/>
        </a:solidFill>
      </dgm:spPr>
      <dgm:t>
        <a:bodyPr/>
        <a:lstStyle/>
        <a:p>
          <a:pPr rtl="0"/>
          <a:r>
            <a:rPr lang="fr-FR">
              <a:latin typeface="Aptos Display" panose="02110004020202020204"/>
            </a:rPr>
            <a:t>Présentation du projet de mobilité  </a:t>
          </a:r>
          <a:endParaRPr lang="fr-FR"/>
        </a:p>
      </dgm:t>
    </dgm:pt>
    <dgm:pt modelId="{9C1C67BF-3745-445B-A422-0F35F13DF1EB}" type="parTrans" cxnId="{1C24025D-0400-435F-AB29-CB74EAAA7F26}">
      <dgm:prSet/>
      <dgm:spPr/>
      <dgm:t>
        <a:bodyPr/>
        <a:lstStyle/>
        <a:p>
          <a:endParaRPr lang="fr-FR"/>
        </a:p>
      </dgm:t>
    </dgm:pt>
    <dgm:pt modelId="{DC9E4210-A1CD-4189-BD89-6C9AF26647A5}" type="sibTrans" cxnId="{1C24025D-0400-435F-AB29-CB74EAAA7F26}">
      <dgm:prSet/>
      <dgm:spPr/>
      <dgm:t>
        <a:bodyPr/>
        <a:lstStyle/>
        <a:p>
          <a:endParaRPr lang="fr-FR"/>
        </a:p>
      </dgm:t>
    </dgm:pt>
    <dgm:pt modelId="{D5685442-E772-466A-88DF-AEDC1F9D254F}">
      <dgm:prSet phldrT="[Texte]" phldr="0"/>
      <dgm:spPr>
        <a:solidFill>
          <a:srgbClr val="001277"/>
        </a:solidFill>
      </dgm:spPr>
      <dgm:t>
        <a:bodyPr/>
        <a:lstStyle/>
        <a:p>
          <a:pPr rtl="0"/>
          <a:r>
            <a:rPr lang="fr-FR">
              <a:latin typeface="Aptos Display" panose="02110004020202020204"/>
            </a:rPr>
            <a:t>Information et formation sur la mise en veille / mise à disposition</a:t>
          </a:r>
          <a:endParaRPr lang="fr-FR"/>
        </a:p>
      </dgm:t>
    </dgm:pt>
    <dgm:pt modelId="{371553EC-4ABE-4223-879A-1F09E59781AA}" type="parTrans" cxnId="{4A2822CC-12CD-4AC4-AAD0-3FFE3DE77982}">
      <dgm:prSet/>
      <dgm:spPr/>
      <dgm:t>
        <a:bodyPr/>
        <a:lstStyle/>
        <a:p>
          <a:endParaRPr lang="fr-FR"/>
        </a:p>
      </dgm:t>
    </dgm:pt>
    <dgm:pt modelId="{20B6BC1A-4235-42AA-8498-F1F8CF1481FE}" type="sibTrans" cxnId="{4A2822CC-12CD-4AC4-AAD0-3FFE3DE77982}">
      <dgm:prSet/>
      <dgm:spPr/>
      <dgm:t>
        <a:bodyPr/>
        <a:lstStyle/>
        <a:p>
          <a:endParaRPr lang="fr-FR"/>
        </a:p>
      </dgm:t>
    </dgm:pt>
    <dgm:pt modelId="{448BF754-2B8A-44CD-889B-061DFC057D57}">
      <dgm:prSet phldr="0"/>
      <dgm:spPr>
        <a:solidFill>
          <a:srgbClr val="001277"/>
        </a:solidFill>
      </dgm:spPr>
      <dgm:t>
        <a:bodyPr/>
        <a:lstStyle/>
        <a:p>
          <a:r>
            <a:rPr lang="fr-FR">
              <a:latin typeface="Aptos Display" panose="02110004020202020204"/>
            </a:rPr>
            <a:t>Information et préparation des apprentis dans la recherche des entreprises</a:t>
          </a:r>
          <a:endParaRPr lang="fr-FR"/>
        </a:p>
      </dgm:t>
    </dgm:pt>
    <dgm:pt modelId="{60B5DC55-020D-45CB-BAD9-BCD790493E8B}" type="parTrans" cxnId="{F1ED348D-6C70-46D0-9045-47408BF37529}">
      <dgm:prSet/>
      <dgm:spPr/>
      <dgm:t>
        <a:bodyPr/>
        <a:lstStyle/>
        <a:p>
          <a:endParaRPr lang="fr-FR"/>
        </a:p>
      </dgm:t>
    </dgm:pt>
    <dgm:pt modelId="{4624E0FE-9B9E-4315-9277-7466702ACF52}" type="sibTrans" cxnId="{F1ED348D-6C70-46D0-9045-47408BF37529}">
      <dgm:prSet/>
      <dgm:spPr/>
      <dgm:t>
        <a:bodyPr/>
        <a:lstStyle/>
        <a:p>
          <a:endParaRPr lang="fr-FR"/>
        </a:p>
      </dgm:t>
    </dgm:pt>
    <dgm:pt modelId="{E6232140-9B56-453C-9F24-FE5DA176ED8D}">
      <dgm:prSet phldr="0"/>
      <dgm:spPr>
        <a:solidFill>
          <a:srgbClr val="001277"/>
        </a:solidFill>
      </dgm:spPr>
      <dgm:t>
        <a:bodyPr/>
        <a:lstStyle/>
        <a:p>
          <a:pPr rtl="0"/>
          <a:r>
            <a:rPr lang="fr-FR">
              <a:latin typeface="Aptos Display" panose="02110004020202020204"/>
            </a:rPr>
            <a:t>Recrutement des apprentis (information projet de mobilité)</a:t>
          </a:r>
        </a:p>
      </dgm:t>
    </dgm:pt>
    <dgm:pt modelId="{22C38F46-BB21-4E9F-B1CD-B4F4516E6529}" type="parTrans" cxnId="{39C8965C-61F5-4ECD-BA8C-3B35C07E359B}">
      <dgm:prSet/>
      <dgm:spPr/>
      <dgm:t>
        <a:bodyPr/>
        <a:lstStyle/>
        <a:p>
          <a:endParaRPr lang="fr-FR"/>
        </a:p>
      </dgm:t>
    </dgm:pt>
    <dgm:pt modelId="{C6E87161-A7AA-454B-9B91-41D33BD78FE4}" type="sibTrans" cxnId="{39C8965C-61F5-4ECD-BA8C-3B35C07E359B}">
      <dgm:prSet/>
      <dgm:spPr/>
      <dgm:t>
        <a:bodyPr/>
        <a:lstStyle/>
        <a:p>
          <a:endParaRPr lang="fr-FR"/>
        </a:p>
      </dgm:t>
    </dgm:pt>
    <dgm:pt modelId="{EE6540A7-D913-47D0-AEEF-D8E8390FC5B8}" type="pres">
      <dgm:prSet presAssocID="{B70BD7FA-7078-47FC-AC80-1D6C33FBDE5A}" presName="Name0" presStyleCnt="0">
        <dgm:presLayoutVars>
          <dgm:dir/>
          <dgm:animLvl val="lvl"/>
          <dgm:resizeHandles val="exact"/>
        </dgm:presLayoutVars>
      </dgm:prSet>
      <dgm:spPr/>
    </dgm:pt>
    <dgm:pt modelId="{10CAAD81-0594-45E3-B749-BB1B9339CEC0}" type="pres">
      <dgm:prSet presAssocID="{E6232140-9B56-453C-9F24-FE5DA176ED8D}" presName="parTxOnly" presStyleLbl="node1" presStyleIdx="0" presStyleCnt="5" custLinFactNeighborY="-85267">
        <dgm:presLayoutVars>
          <dgm:chMax val="0"/>
          <dgm:chPref val="0"/>
          <dgm:bulletEnabled val="1"/>
        </dgm:presLayoutVars>
      </dgm:prSet>
      <dgm:spPr/>
    </dgm:pt>
    <dgm:pt modelId="{BDE02D2F-0E24-4F89-9FDE-CFD83FEC3F3E}" type="pres">
      <dgm:prSet presAssocID="{C6E87161-A7AA-454B-9B91-41D33BD78FE4}" presName="parTxOnlySpace" presStyleCnt="0"/>
      <dgm:spPr/>
    </dgm:pt>
    <dgm:pt modelId="{ABA69384-70C9-41AA-8178-764D79FD8D0E}" type="pres">
      <dgm:prSet presAssocID="{448BF754-2B8A-44CD-889B-061DFC057D57}" presName="parTxOnly" presStyleLbl="node1" presStyleIdx="1" presStyleCnt="5" custLinFactNeighborY="-85267">
        <dgm:presLayoutVars>
          <dgm:chMax val="0"/>
          <dgm:chPref val="0"/>
          <dgm:bulletEnabled val="1"/>
        </dgm:presLayoutVars>
      </dgm:prSet>
      <dgm:spPr/>
    </dgm:pt>
    <dgm:pt modelId="{E8CEA2AD-7E01-4B4E-9019-84D2B70A372A}" type="pres">
      <dgm:prSet presAssocID="{4624E0FE-9B9E-4315-9277-7466702ACF52}" presName="parTxOnlySpace" presStyleCnt="0"/>
      <dgm:spPr/>
    </dgm:pt>
    <dgm:pt modelId="{3EF1028C-5DD8-4DEF-985D-D7A2A3AE3B97}" type="pres">
      <dgm:prSet presAssocID="{A0C103A0-3B49-4686-8C09-540718162E0B}" presName="parTxOnly" presStyleLbl="node1" presStyleIdx="2" presStyleCnt="5" custLinFactNeighborY="-85267">
        <dgm:presLayoutVars>
          <dgm:chMax val="0"/>
          <dgm:chPref val="0"/>
          <dgm:bulletEnabled val="1"/>
        </dgm:presLayoutVars>
      </dgm:prSet>
      <dgm:spPr/>
    </dgm:pt>
    <dgm:pt modelId="{760699F4-87F3-43FF-86BC-10C0D475ECC1}" type="pres">
      <dgm:prSet presAssocID="{71DDCC27-39D1-42BB-9D31-7782459C5F70}" presName="parTxOnlySpace" presStyleCnt="0"/>
      <dgm:spPr/>
    </dgm:pt>
    <dgm:pt modelId="{4F4581D6-338C-40B7-ABBC-7D65B05B34B6}" type="pres">
      <dgm:prSet presAssocID="{1CBD7470-398A-4FAA-9612-C83ED510A482}" presName="parTxOnly" presStyleLbl="node1" presStyleIdx="3" presStyleCnt="5" custLinFactNeighborY="-85267">
        <dgm:presLayoutVars>
          <dgm:chMax val="0"/>
          <dgm:chPref val="0"/>
          <dgm:bulletEnabled val="1"/>
        </dgm:presLayoutVars>
      </dgm:prSet>
      <dgm:spPr/>
    </dgm:pt>
    <dgm:pt modelId="{93C18AE7-1CE8-4E1A-9A3F-180FFED8095D}" type="pres">
      <dgm:prSet presAssocID="{DC9E4210-A1CD-4189-BD89-6C9AF26647A5}" presName="parTxOnlySpace" presStyleCnt="0"/>
      <dgm:spPr/>
    </dgm:pt>
    <dgm:pt modelId="{E69819DA-39DD-461A-A5F5-59048B9D704A}" type="pres">
      <dgm:prSet presAssocID="{D5685442-E772-466A-88DF-AEDC1F9D254F}" presName="parTxOnly" presStyleLbl="node1" presStyleIdx="4" presStyleCnt="5" custLinFactNeighborY="-85267">
        <dgm:presLayoutVars>
          <dgm:chMax val="0"/>
          <dgm:chPref val="0"/>
          <dgm:bulletEnabled val="1"/>
        </dgm:presLayoutVars>
      </dgm:prSet>
      <dgm:spPr/>
    </dgm:pt>
  </dgm:ptLst>
  <dgm:cxnLst>
    <dgm:cxn modelId="{39C8965C-61F5-4ECD-BA8C-3B35C07E359B}" srcId="{B70BD7FA-7078-47FC-AC80-1D6C33FBDE5A}" destId="{E6232140-9B56-453C-9F24-FE5DA176ED8D}" srcOrd="0" destOrd="0" parTransId="{22C38F46-BB21-4E9F-B1CD-B4F4516E6529}" sibTransId="{C6E87161-A7AA-454B-9B91-41D33BD78FE4}"/>
    <dgm:cxn modelId="{1C24025D-0400-435F-AB29-CB74EAAA7F26}" srcId="{B70BD7FA-7078-47FC-AC80-1D6C33FBDE5A}" destId="{1CBD7470-398A-4FAA-9612-C83ED510A482}" srcOrd="3" destOrd="0" parTransId="{9C1C67BF-3745-445B-A422-0F35F13DF1EB}" sibTransId="{DC9E4210-A1CD-4189-BD89-6C9AF26647A5}"/>
    <dgm:cxn modelId="{56D8D765-4B71-49FD-9AED-AFB7520AC56F}" type="presOf" srcId="{A0C103A0-3B49-4686-8C09-540718162E0B}" destId="{3EF1028C-5DD8-4DEF-985D-D7A2A3AE3B97}" srcOrd="0" destOrd="0" presId="urn:microsoft.com/office/officeart/2005/8/layout/chevron1"/>
    <dgm:cxn modelId="{D211AC80-3A49-4887-8419-E4D643DA3891}" type="presOf" srcId="{E6232140-9B56-453C-9F24-FE5DA176ED8D}" destId="{10CAAD81-0594-45E3-B749-BB1B9339CEC0}" srcOrd="0" destOrd="0" presId="urn:microsoft.com/office/officeart/2005/8/layout/chevron1"/>
    <dgm:cxn modelId="{F1ED348D-6C70-46D0-9045-47408BF37529}" srcId="{B70BD7FA-7078-47FC-AC80-1D6C33FBDE5A}" destId="{448BF754-2B8A-44CD-889B-061DFC057D57}" srcOrd="1" destOrd="0" parTransId="{60B5DC55-020D-45CB-BAD9-BCD790493E8B}" sibTransId="{4624E0FE-9B9E-4315-9277-7466702ACF52}"/>
    <dgm:cxn modelId="{FAC34495-E023-4474-9CEF-1A03F81E279F}" type="presOf" srcId="{D5685442-E772-466A-88DF-AEDC1F9D254F}" destId="{E69819DA-39DD-461A-A5F5-59048B9D704A}" srcOrd="0" destOrd="0" presId="urn:microsoft.com/office/officeart/2005/8/layout/chevron1"/>
    <dgm:cxn modelId="{C5A79AB4-F635-4DB2-A4C7-923E3D0AC6C1}" srcId="{B70BD7FA-7078-47FC-AC80-1D6C33FBDE5A}" destId="{A0C103A0-3B49-4686-8C09-540718162E0B}" srcOrd="2" destOrd="0" parTransId="{9F9083CA-B26D-42F7-B641-4C7E624FCC97}" sibTransId="{71DDCC27-39D1-42BB-9D31-7782459C5F70}"/>
    <dgm:cxn modelId="{CE5210B7-926B-425A-84FC-2CC6E02C33E3}" type="presOf" srcId="{B70BD7FA-7078-47FC-AC80-1D6C33FBDE5A}" destId="{EE6540A7-D913-47D0-AEEF-D8E8390FC5B8}" srcOrd="0" destOrd="0" presId="urn:microsoft.com/office/officeart/2005/8/layout/chevron1"/>
    <dgm:cxn modelId="{4A2822CC-12CD-4AC4-AAD0-3FFE3DE77982}" srcId="{B70BD7FA-7078-47FC-AC80-1D6C33FBDE5A}" destId="{D5685442-E772-466A-88DF-AEDC1F9D254F}" srcOrd="4" destOrd="0" parTransId="{371553EC-4ABE-4223-879A-1F09E59781AA}" sibTransId="{20B6BC1A-4235-42AA-8498-F1F8CF1481FE}"/>
    <dgm:cxn modelId="{349E1FE4-5CC5-45A1-9EF5-BF08126B0C8C}" type="presOf" srcId="{448BF754-2B8A-44CD-889B-061DFC057D57}" destId="{ABA69384-70C9-41AA-8178-764D79FD8D0E}" srcOrd="0" destOrd="0" presId="urn:microsoft.com/office/officeart/2005/8/layout/chevron1"/>
    <dgm:cxn modelId="{1694E6EB-FBC4-46E0-81A7-385C74DE4C26}" type="presOf" srcId="{1CBD7470-398A-4FAA-9612-C83ED510A482}" destId="{4F4581D6-338C-40B7-ABBC-7D65B05B34B6}" srcOrd="0" destOrd="0" presId="urn:microsoft.com/office/officeart/2005/8/layout/chevron1"/>
    <dgm:cxn modelId="{61C3C321-8046-4628-867B-520DBEA8724E}" type="presParOf" srcId="{EE6540A7-D913-47D0-AEEF-D8E8390FC5B8}" destId="{10CAAD81-0594-45E3-B749-BB1B9339CEC0}" srcOrd="0" destOrd="0" presId="urn:microsoft.com/office/officeart/2005/8/layout/chevron1"/>
    <dgm:cxn modelId="{316C8F9B-4F28-4BD5-B95C-2933D207D761}" type="presParOf" srcId="{EE6540A7-D913-47D0-AEEF-D8E8390FC5B8}" destId="{BDE02D2F-0E24-4F89-9FDE-CFD83FEC3F3E}" srcOrd="1" destOrd="0" presId="urn:microsoft.com/office/officeart/2005/8/layout/chevron1"/>
    <dgm:cxn modelId="{29A9F893-D306-477E-BB3C-DBF5E821C6A4}" type="presParOf" srcId="{EE6540A7-D913-47D0-AEEF-D8E8390FC5B8}" destId="{ABA69384-70C9-41AA-8178-764D79FD8D0E}" srcOrd="2" destOrd="0" presId="urn:microsoft.com/office/officeart/2005/8/layout/chevron1"/>
    <dgm:cxn modelId="{96DE8D0E-8DD6-40CE-8B24-E32F2F7DE0DC}" type="presParOf" srcId="{EE6540A7-D913-47D0-AEEF-D8E8390FC5B8}" destId="{E8CEA2AD-7E01-4B4E-9019-84D2B70A372A}" srcOrd="3" destOrd="0" presId="urn:microsoft.com/office/officeart/2005/8/layout/chevron1"/>
    <dgm:cxn modelId="{58169B45-C733-4CBD-9183-D0BE7FDD3764}" type="presParOf" srcId="{EE6540A7-D913-47D0-AEEF-D8E8390FC5B8}" destId="{3EF1028C-5DD8-4DEF-985D-D7A2A3AE3B97}" srcOrd="4" destOrd="0" presId="urn:microsoft.com/office/officeart/2005/8/layout/chevron1"/>
    <dgm:cxn modelId="{77EE89B6-32B6-4E28-82FF-8012654CDF80}" type="presParOf" srcId="{EE6540A7-D913-47D0-AEEF-D8E8390FC5B8}" destId="{760699F4-87F3-43FF-86BC-10C0D475ECC1}" srcOrd="5" destOrd="0" presId="urn:microsoft.com/office/officeart/2005/8/layout/chevron1"/>
    <dgm:cxn modelId="{7489551B-4491-49F2-8F92-15C5B802B703}" type="presParOf" srcId="{EE6540A7-D913-47D0-AEEF-D8E8390FC5B8}" destId="{4F4581D6-338C-40B7-ABBC-7D65B05B34B6}" srcOrd="6" destOrd="0" presId="urn:microsoft.com/office/officeart/2005/8/layout/chevron1"/>
    <dgm:cxn modelId="{5A11C537-60D5-4E43-98DE-0046B3953714}" type="presParOf" srcId="{EE6540A7-D913-47D0-AEEF-D8E8390FC5B8}" destId="{93C18AE7-1CE8-4E1A-9A3F-180FFED8095D}" srcOrd="7" destOrd="0" presId="urn:microsoft.com/office/officeart/2005/8/layout/chevron1"/>
    <dgm:cxn modelId="{0AC76EF4-65EA-4666-A9DE-8E3428562067}" type="presParOf" srcId="{EE6540A7-D913-47D0-AEEF-D8E8390FC5B8}" destId="{E69819DA-39DD-461A-A5F5-59048B9D704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AAD81-0594-45E3-B749-BB1B9339CEC0}">
      <dsp:nvSpPr>
        <dsp:cNvPr id="0" name=""/>
        <dsp:cNvSpPr/>
      </dsp:nvSpPr>
      <dsp:spPr>
        <a:xfrm>
          <a:off x="2885" y="1905051"/>
          <a:ext cx="2568251" cy="1027300"/>
        </a:xfrm>
        <a:prstGeom prst="chevron">
          <a:avLst/>
        </a:prstGeom>
        <a:solidFill>
          <a:srgbClr val="00127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fr-FR" sz="1400" kern="1200">
              <a:latin typeface="Aptos Display" panose="02110004020202020204"/>
            </a:rPr>
            <a:t>Recrutement des apprentis (information projet de mobilité)</a:t>
          </a:r>
        </a:p>
      </dsp:txBody>
      <dsp:txXfrm>
        <a:off x="516535" y="1905051"/>
        <a:ext cx="1540951" cy="1027300"/>
      </dsp:txXfrm>
    </dsp:sp>
    <dsp:sp modelId="{ABA69384-70C9-41AA-8178-764D79FD8D0E}">
      <dsp:nvSpPr>
        <dsp:cNvPr id="0" name=""/>
        <dsp:cNvSpPr/>
      </dsp:nvSpPr>
      <dsp:spPr>
        <a:xfrm>
          <a:off x="2314311" y="1905051"/>
          <a:ext cx="2568251" cy="1027300"/>
        </a:xfrm>
        <a:prstGeom prst="chevron">
          <a:avLst/>
        </a:prstGeom>
        <a:solidFill>
          <a:srgbClr val="00127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ptos Display" panose="02110004020202020204"/>
            </a:rPr>
            <a:t>Information et préparation des apprentis dans la recherche des entreprises</a:t>
          </a:r>
          <a:endParaRPr lang="fr-FR" sz="1400" kern="1200"/>
        </a:p>
      </dsp:txBody>
      <dsp:txXfrm>
        <a:off x="2827961" y="1905051"/>
        <a:ext cx="1540951" cy="1027300"/>
      </dsp:txXfrm>
    </dsp:sp>
    <dsp:sp modelId="{3EF1028C-5DD8-4DEF-985D-D7A2A3AE3B97}">
      <dsp:nvSpPr>
        <dsp:cNvPr id="0" name=""/>
        <dsp:cNvSpPr/>
      </dsp:nvSpPr>
      <dsp:spPr>
        <a:xfrm>
          <a:off x="4625737" y="1905051"/>
          <a:ext cx="2568251" cy="1027300"/>
        </a:xfrm>
        <a:prstGeom prst="chevron">
          <a:avLst/>
        </a:prstGeom>
        <a:solidFill>
          <a:srgbClr val="00127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fr-FR" sz="1400" kern="1200">
              <a:latin typeface="Aptos Display" panose="02110004020202020204"/>
            </a:rPr>
            <a:t>Rencontre entreprises partenaires pour la signature du CERFA</a:t>
          </a:r>
          <a:endParaRPr lang="fr-FR" sz="1400" kern="1200"/>
        </a:p>
      </dsp:txBody>
      <dsp:txXfrm>
        <a:off x="5139387" y="1905051"/>
        <a:ext cx="1540951" cy="1027300"/>
      </dsp:txXfrm>
    </dsp:sp>
    <dsp:sp modelId="{4F4581D6-338C-40B7-ABBC-7D65B05B34B6}">
      <dsp:nvSpPr>
        <dsp:cNvPr id="0" name=""/>
        <dsp:cNvSpPr/>
      </dsp:nvSpPr>
      <dsp:spPr>
        <a:xfrm>
          <a:off x="6937163" y="1905051"/>
          <a:ext cx="2568251" cy="1027300"/>
        </a:xfrm>
        <a:prstGeom prst="chevron">
          <a:avLst/>
        </a:prstGeom>
        <a:solidFill>
          <a:srgbClr val="00127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fr-FR" sz="1400" kern="1200">
              <a:latin typeface="Aptos Display" panose="02110004020202020204"/>
            </a:rPr>
            <a:t>Présentation du projet de mobilité  </a:t>
          </a:r>
          <a:endParaRPr lang="fr-FR" sz="1400" kern="1200"/>
        </a:p>
      </dsp:txBody>
      <dsp:txXfrm>
        <a:off x="7450813" y="1905051"/>
        <a:ext cx="1540951" cy="1027300"/>
      </dsp:txXfrm>
    </dsp:sp>
    <dsp:sp modelId="{E69819DA-39DD-461A-A5F5-59048B9D704A}">
      <dsp:nvSpPr>
        <dsp:cNvPr id="0" name=""/>
        <dsp:cNvSpPr/>
      </dsp:nvSpPr>
      <dsp:spPr>
        <a:xfrm>
          <a:off x="9248590" y="1905051"/>
          <a:ext cx="2568251" cy="1027300"/>
        </a:xfrm>
        <a:prstGeom prst="chevron">
          <a:avLst/>
        </a:prstGeom>
        <a:solidFill>
          <a:srgbClr val="00127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fr-FR" sz="1400" kern="1200">
              <a:latin typeface="Aptos Display" panose="02110004020202020204"/>
            </a:rPr>
            <a:t>Information et formation sur la mise en veille / mise à disposition</a:t>
          </a:r>
          <a:endParaRPr lang="fr-FR" sz="1400" kern="1200"/>
        </a:p>
      </dsp:txBody>
      <dsp:txXfrm>
        <a:off x="9762240" y="1905051"/>
        <a:ext cx="1540951" cy="10273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06934-0BEF-402E-8B65-6B043C4F8A1E}" type="datetimeFigureOut">
              <a:rPr lang="fr-FR" smtClean="0"/>
              <a:t>09/04/2026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5CC94-4863-4087-A847-30F9A248ADEE}" type="slidenum">
              <a:rPr lang="fr-FR" smtClean="0"/>
              <a:t>‹N°›</a:t>
            </a:fld>
            <a:endParaRPr lang="fr-FR"/>
          </a:p>
        </p:txBody>
      </p:sp>
    </p:spTree>
    <p:extLst>
      <p:ext uri="{BB962C8B-B14F-4D97-AF65-F5344CB8AC3E}">
        <p14:creationId xmlns:p14="http://schemas.microsoft.com/office/powerpoint/2010/main" val="281772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rssaf.fr/accueil/services/travail-etranger-mobilit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uroappmobility.eu/federer/club-des-employeurs/#:~:text=Fond%C3%A9%20en%20septembre%202024%20%C3%A0,outil%20de%20mobilisation%20des%20employeur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ellocarbo.com/blog/calculer/indicateurs-rs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lternance.emploi.gouv.fr/actualites/erasmus-de-lapprentissage-modalites-dentree-en-vigueur-de-la-loi-visant-faciliter-la"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touteleurope.eu/l-europe-et-moi/label-europeen-des-langues-2025-l-apprentissage-des-langues-au-service-de-l-inclusion-et-de-la-mobilite/" TargetMode="External"/><Relationship Id="rId5" Type="http://schemas.openxmlformats.org/officeDocument/2006/relationships/hyperlink" Target="https://agence.erasmusplus.fr/priorites-et-thematiques/la-mobilite-des-alternants-avec-erasmus/" TargetMode="External"/><Relationship Id="rId4" Type="http://schemas.openxmlformats.org/officeDocument/2006/relationships/hyperlink" Target="https://www.legifrance.gouv.fr/jorf/id/JORFTEXT00005073252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ravail-emploi.gouv.fr/la-mobilite-europeenne-et-internationale-des-alternants?utm_source=chatgpt.com"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cftcpacac.fr/la-formation-professionnelle/c/0/i/79331246/mobilite-des-apprentis-l-absence-du-jeune-son-poste-un-frein-pour-41-des-dirigeants" TargetMode="External"/><Relationship Id="rId4" Type="http://schemas.openxmlformats.org/officeDocument/2006/relationships/hyperlink" Target="https://www.centre-inffo.fr/site-europe-international-formation/actualites-europe/actualites-francophonie-formation/la-mobilite-des-alternants-deux-guides-pratiques-pour-franchir-le-pas?utm_source=chatgpt.co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ravail-emploi.gouv.fr/la-mobilite-europeenne-et-internationale-des-alternants?utm_source=chatgpt.co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entre-inffo.fr/site-europe-international-formation/actualites-europe/mobilite-internationale-des-apprentis-une-serie-detudes-europeennes?utm_source=chatgpt.co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uroappmobility.sharepoint.com/:x:/r/sites/Mona-Groupesdetravail/Documents%20partages/04_IMP%20ENT/Groupe%20th%C3%A9matique%20-%20Outils/Livrables/1.%20Tableaux%20des%20objections%20des%20entreprises_D%C3%A9c.2023.xlsx?d=w5924bb92dd3140c1a7ed742fe22fc107&amp;csf=1&amp;web=1&amp;e=90KvJ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ighlight>
                  <a:srgbClr val="FFFF00"/>
                </a:highlight>
              </a:rPr>
              <a:t>Ce PowerPoint a été élaboré par un groupe de travail « Implication des entreprises : outils de valorisation » dans le cadre du projet Mona. En complément du déroulé type, il constitue une base recensant les principaux éléments de langage à destination des Chargés de Relations Entreprises (CRE). Il est toutefois attendu que les CFA qui s’en saisissent l’adaptent à leur propre contexte, à leurs besoins, aux financements mobilisés ainsi qu’à leurs modalités d’organisation et de fonctionnement.</a:t>
            </a:r>
          </a:p>
        </p:txBody>
      </p:sp>
      <p:sp>
        <p:nvSpPr>
          <p:cNvPr id="4" name="Espace réservé du numéro de diapositive 3"/>
          <p:cNvSpPr>
            <a:spLocks noGrp="1"/>
          </p:cNvSpPr>
          <p:nvPr>
            <p:ph type="sldNum" sz="quarter" idx="5"/>
          </p:nvPr>
        </p:nvSpPr>
        <p:spPr/>
        <p:txBody>
          <a:bodyPr/>
          <a:lstStyle/>
          <a:p>
            <a:fld id="{DAE5CC94-4863-4087-A847-30F9A248ADEE}" type="slidenum">
              <a:rPr lang="fr-FR" smtClean="0"/>
              <a:t>1</a:t>
            </a:fld>
            <a:endParaRPr lang="fr-FR"/>
          </a:p>
        </p:txBody>
      </p:sp>
    </p:spTree>
    <p:extLst>
      <p:ext uri="{BB962C8B-B14F-4D97-AF65-F5344CB8AC3E}">
        <p14:creationId xmlns:p14="http://schemas.microsoft.com/office/powerpoint/2010/main" val="2470845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8080D-582E-7704-50FB-9072F7F0D3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40194A-5BB1-7095-41EE-E50A054211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87E394-C9E7-1BA1-A700-34C83FC82F4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969B333-5CB1-D71A-2E0A-AE8F9646D1DF}"/>
              </a:ext>
            </a:extLst>
          </p:cNvPr>
          <p:cNvSpPr>
            <a:spLocks noGrp="1"/>
          </p:cNvSpPr>
          <p:nvPr>
            <p:ph type="sldNum" sz="quarter" idx="5"/>
          </p:nvPr>
        </p:nvSpPr>
        <p:spPr/>
        <p:txBody>
          <a:bodyPr/>
          <a:lstStyle/>
          <a:p>
            <a:fld id="{65B34688-9E06-445A-AABC-24817A436466}" type="slidenum">
              <a:rPr lang="fr-FR" smtClean="0"/>
              <a:t>10</a:t>
            </a:fld>
            <a:endParaRPr lang="fr-FR"/>
          </a:p>
        </p:txBody>
      </p:sp>
    </p:spTree>
    <p:extLst>
      <p:ext uri="{BB962C8B-B14F-4D97-AF65-F5344CB8AC3E}">
        <p14:creationId xmlns:p14="http://schemas.microsoft.com/office/powerpoint/2010/main" val="301060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18B45-BE93-1812-76D1-40366CD37C5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A2100D-165E-F8A7-D68D-632AA75D005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7613264-0CB7-117D-4D31-4BEFB7AC1BC4}"/>
              </a:ext>
            </a:extLst>
          </p:cNvPr>
          <p:cNvSpPr>
            <a:spLocks noGrp="1"/>
          </p:cNvSpPr>
          <p:nvPr>
            <p:ph type="body" idx="1"/>
          </p:nvPr>
        </p:nvSpPr>
        <p:spPr/>
        <p:txBody>
          <a:bodyPr/>
          <a:lstStyle/>
          <a:p>
            <a:r>
              <a:rPr lang="fr-FR" b="1" dirty="0"/>
              <a:t>Convention de formation OPCO : </a:t>
            </a:r>
            <a:r>
              <a:rPr lang="fr-FR" dirty="0"/>
              <a:t>voir selon OF comment ça fonctionne, la mobilité doit être cochée dans la convention de formation</a:t>
            </a:r>
            <a:endParaRPr lang="fr-FR" b="1" dirty="0"/>
          </a:p>
          <a:p>
            <a:endParaRPr lang="fr-FR" b="1" dirty="0"/>
          </a:p>
          <a:p>
            <a:r>
              <a:rPr lang="fr-FR" sz="1200" b="1" kern="1200" dirty="0">
                <a:solidFill>
                  <a:schemeClr val="tx1"/>
                </a:solidFill>
                <a:effectLst/>
                <a:latin typeface="+mn-lt"/>
                <a:ea typeface="+mn-ea"/>
                <a:cs typeface="+mn-cs"/>
              </a:rPr>
              <a:t>Source : </a:t>
            </a:r>
            <a:r>
              <a:rPr lang="fr-FR" sz="1200" b="0" kern="1200" dirty="0">
                <a:solidFill>
                  <a:schemeClr val="tx1"/>
                </a:solidFill>
                <a:effectLst/>
                <a:latin typeface="+mn-lt"/>
                <a:ea typeface="+mn-ea"/>
                <a:cs typeface="+mn-cs"/>
              </a:rPr>
              <a:t>https://www.legifrance.gouv.fr/jorf/id/JORFTEXT000041505665</a:t>
            </a:r>
            <a:endParaRPr lang="fr-FR" dirty="0"/>
          </a:p>
          <a:p>
            <a:r>
              <a:rPr lang="fr-FR" sz="1200" b="0" kern="1200" dirty="0">
                <a:solidFill>
                  <a:schemeClr val="tx1"/>
                </a:solidFill>
                <a:effectLst/>
                <a:latin typeface="+mn-lt"/>
                <a:ea typeface="+mn-ea"/>
                <a:cs typeface="+mn-cs"/>
              </a:rPr>
              <a:t>https://espacesurdemande.anct.gouv.fr/blog/quest-ce-quune-convention-de-mise-a-disposition/</a:t>
            </a:r>
            <a:endParaRPr lang="fr-FR" sz="1200" b="0" kern="1200" dirty="0">
              <a:solidFill>
                <a:schemeClr val="tx1"/>
              </a:solidFill>
              <a:effectLst/>
              <a:latin typeface="+mn-lt"/>
            </a:endParaRPr>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Convention de mise à disposition </a:t>
            </a:r>
            <a:r>
              <a:rPr lang="fr-FR" b="1" dirty="0"/>
              <a:t>-&gt; </a:t>
            </a:r>
            <a:r>
              <a:rPr lang="fr-FR" dirty="0"/>
              <a:t>conventionnement le plus couvrant pour l’apprenti car son contrat continue de s’exécuter comme s’il était en France.</a:t>
            </a:r>
          </a:p>
          <a:p>
            <a:pPr marL="285750" indent="-285750">
              <a:buFont typeface="Calibri"/>
              <a:buChar char="-"/>
            </a:pPr>
            <a:r>
              <a:rPr lang="fr-FR" dirty="0"/>
              <a:t>L’alternant est "mis à disposition" de façon temporaire par l'entreprise en France auprès d'une entreprise située à l'étranger.</a:t>
            </a:r>
          </a:p>
          <a:p>
            <a:pPr marL="285750" indent="-285750">
              <a:buFont typeface="Calibri"/>
              <a:buChar char="-"/>
            </a:pPr>
            <a:r>
              <a:rPr lang="fr-FR" sz="1200" kern="1200" dirty="0">
                <a:solidFill>
                  <a:schemeClr val="tx1"/>
                </a:solidFill>
                <a:effectLst/>
                <a:latin typeface="+mn-lt"/>
                <a:ea typeface="+mn-ea"/>
                <a:cs typeface="+mn-cs"/>
              </a:rPr>
              <a:t>Le contrat de travail entre l'employeur et l'alternant reste en vigueur, sans rupture ni suspension. La législation française continue donc de s'appliquer durant la période de mobilité (rémunération, protection sociale, etc.)</a:t>
            </a:r>
            <a:r>
              <a:rPr lang="fr-FR" dirty="0"/>
              <a:t> En cas d'accident du travail, c'est le taux de cotisation de l'employeur qui est impacté et c'est à lui de faire la déclaration. </a:t>
            </a:r>
            <a:endParaRPr lang="fr-FR" sz="1200" kern="1200" dirty="0">
              <a:solidFill>
                <a:schemeClr val="tx1"/>
              </a:solidFill>
              <a:effectLst/>
              <a:latin typeface="+mn-lt"/>
            </a:endParaRPr>
          </a:p>
          <a:p>
            <a:pPr marL="285750" indent="-285750">
              <a:buFont typeface="Calibri"/>
              <a:buChar char="-"/>
            </a:pPr>
            <a:r>
              <a:rPr lang="fr-FR" sz="1200" kern="1200" dirty="0">
                <a:solidFill>
                  <a:schemeClr val="tx1"/>
                </a:solidFill>
                <a:effectLst/>
                <a:latin typeface="+mn-lt"/>
                <a:ea typeface="+mn-ea"/>
                <a:cs typeface="+mn-cs"/>
              </a:rPr>
              <a:t>Continuité de la couverture sociale : l’employeur français devrait demander le </a:t>
            </a:r>
            <a:r>
              <a:rPr lang="fr-FR" sz="1200" u="sng" kern="1200" dirty="0">
                <a:solidFill>
                  <a:schemeClr val="tx1"/>
                </a:solidFill>
                <a:effectLst/>
                <a:latin typeface="+mn-lt"/>
                <a:ea typeface="+mn-ea"/>
                <a:cs typeface="+mn-cs"/>
                <a:hlinkClick r:id="rId3"/>
              </a:rPr>
              <a:t>certificat A1</a:t>
            </a:r>
            <a:r>
              <a:rPr lang="fr-FR" sz="1200" kern="1200" dirty="0">
                <a:solidFill>
                  <a:schemeClr val="tx1"/>
                </a:solidFill>
                <a:effectLst/>
                <a:latin typeface="+mn-lt"/>
                <a:ea typeface="+mn-ea"/>
                <a:cs typeface="+mn-cs"/>
              </a:rPr>
              <a:t> qui se fait directement en ligne sur son espace URSSAF (explication de la démarche en </a:t>
            </a:r>
            <a:r>
              <a:rPr lang="fr-FR" sz="1200" kern="1200" dirty="0" err="1">
                <a:solidFill>
                  <a:schemeClr val="tx1"/>
                </a:solidFill>
                <a:effectLst/>
                <a:latin typeface="+mn-lt"/>
                <a:ea typeface="+mn-ea"/>
                <a:cs typeface="+mn-cs"/>
              </a:rPr>
              <a:t>pj</a:t>
            </a:r>
            <a:r>
              <a:rPr lang="fr-FR" sz="1200" kern="1200" dirty="0">
                <a:solidFill>
                  <a:schemeClr val="tx1"/>
                </a:solidFill>
                <a:effectLst/>
                <a:latin typeface="+mn-lt"/>
                <a:ea typeface="+mn-ea"/>
                <a:cs typeface="+mn-cs"/>
              </a:rPr>
              <a:t>)</a:t>
            </a:r>
            <a:endParaRPr lang="fr-FR" sz="1200" kern="1200" dirty="0">
              <a:solidFill>
                <a:schemeClr val="tx1"/>
              </a:solidFill>
              <a:effectLst/>
              <a:latin typeface="+mn-lt"/>
            </a:endParaRPr>
          </a:p>
          <a:p>
            <a:pPr marL="285750" indent="-285750">
              <a:buFont typeface="Calibri"/>
              <a:buChar char="-"/>
            </a:pPr>
            <a:r>
              <a:rPr lang="fr-FR" sz="1200" kern="1200" dirty="0">
                <a:solidFill>
                  <a:schemeClr val="tx1"/>
                </a:solidFill>
                <a:effectLst/>
                <a:latin typeface="+mn-lt"/>
                <a:ea typeface="+mn-ea"/>
                <a:cs typeface="+mn-cs"/>
              </a:rPr>
              <a:t>La convention de mise à disposition est conclue entre l’apprenti, l’employeur en France, le CFA, et l'employeur accueillant le salarié à l'étranger.</a:t>
            </a:r>
            <a:endParaRPr lang="fr-FR" sz="1200" kern="1200" dirty="0">
              <a:solidFill>
                <a:schemeClr val="tx1"/>
              </a:solidFill>
              <a:effectLst/>
              <a:latin typeface="+mn-lt"/>
            </a:endParaRPr>
          </a:p>
          <a:p>
            <a:r>
              <a:rPr lang="fr-FR" sz="1200" kern="1200" dirty="0">
                <a:solidFill>
                  <a:schemeClr val="tx1"/>
                </a:solidFill>
                <a:effectLst/>
                <a:latin typeface="+mn-lt"/>
                <a:ea typeface="+mn-ea"/>
                <a:cs typeface="+mn-cs"/>
              </a:rPr>
              <a:t> </a:t>
            </a:r>
            <a:endParaRPr lang="fr-FR" sz="1200" kern="1200" dirty="0">
              <a:solidFill>
                <a:schemeClr val="tx1"/>
              </a:solidFill>
              <a:effectLst/>
              <a:latin typeface="+mn-lt"/>
            </a:endParaRPr>
          </a:p>
          <a:p>
            <a:r>
              <a:rPr lang="fr-FR" sz="1200" b="1" kern="1200" dirty="0">
                <a:solidFill>
                  <a:schemeClr val="tx1"/>
                </a:solidFill>
                <a:effectLst/>
                <a:latin typeface="+mn-lt"/>
                <a:ea typeface="+mn-ea"/>
                <a:cs typeface="+mn-cs"/>
              </a:rPr>
              <a:t>Convention de mise en veille : </a:t>
            </a:r>
          </a:p>
          <a:p>
            <a:pPr marL="285750" indent="-285750">
              <a:buFont typeface="Calibri"/>
              <a:buChar char="-"/>
            </a:pPr>
            <a:r>
              <a:rPr lang="fr-FR" sz="1200" kern="1200" dirty="0">
                <a:solidFill>
                  <a:schemeClr val="tx1"/>
                </a:solidFill>
                <a:effectLst/>
                <a:latin typeface="+mn-lt"/>
                <a:ea typeface="+mn-ea"/>
                <a:cs typeface="+mn-cs"/>
              </a:rPr>
              <a:t>Suspension temporaire du contrat d’apprentissage pour la durée de la mobilité (l’apprenti fait toujours partie de l’effectif de l’entreprise).</a:t>
            </a:r>
            <a:endParaRPr lang="fr-FR" sz="1200" kern="1200" dirty="0">
              <a:solidFill>
                <a:schemeClr val="tx1"/>
              </a:solidFill>
              <a:effectLst/>
              <a:latin typeface="+mn-lt"/>
            </a:endParaRPr>
          </a:p>
          <a:p>
            <a:pPr marL="285750" indent="-285750">
              <a:buFont typeface="Calibri"/>
              <a:buChar char="-"/>
            </a:pPr>
            <a:r>
              <a:rPr lang="fr-FR" sz="1200" kern="1200" dirty="0">
                <a:solidFill>
                  <a:schemeClr val="tx1"/>
                </a:solidFill>
                <a:effectLst/>
                <a:latin typeface="+mn-lt"/>
                <a:ea typeface="+mn-ea"/>
                <a:cs typeface="+mn-cs"/>
              </a:rPr>
              <a:t>L’employeur du pays d’accueil devient seul responsable des dispositions légales (santé, sécurité au travail, rémunération, durée de travail, repos et jours fériés). A noter que dans la plupart des pays UE, le statut d’alternant n’existe pas. L’apprenti aura donc le statut de stagiaire ou étudiant et ne sera pas rémunéré.</a:t>
            </a:r>
            <a:endParaRPr lang="fr-FR" sz="1200" kern="1200" dirty="0">
              <a:solidFill>
                <a:schemeClr val="tx1"/>
              </a:solidFill>
              <a:effectLst/>
              <a:latin typeface="+mn-lt"/>
            </a:endParaRPr>
          </a:p>
          <a:p>
            <a:pPr marL="285750" indent="-285750">
              <a:buFont typeface="Calibri"/>
              <a:buChar char="-"/>
            </a:pPr>
            <a:r>
              <a:rPr lang="fr-FR" sz="1200" kern="1200" dirty="0">
                <a:solidFill>
                  <a:schemeClr val="tx1"/>
                </a:solidFill>
                <a:effectLst/>
                <a:latin typeface="+mn-lt"/>
                <a:ea typeface="+mn-ea"/>
                <a:cs typeface="+mn-cs"/>
              </a:rPr>
              <a:t>Couverture sociale : la déclaration DSN doit être réalisée par l’employeur en France et le CFA.</a:t>
            </a:r>
            <a:endParaRPr lang="fr-FR" sz="1200" kern="1200" dirty="0">
              <a:solidFill>
                <a:schemeClr val="tx1"/>
              </a:solidFill>
              <a:effectLst/>
              <a:latin typeface="+mn-lt"/>
            </a:endParaRPr>
          </a:p>
          <a:p>
            <a:pPr marL="285750" indent="-285750">
              <a:buFont typeface="Calibri"/>
              <a:buChar char="-"/>
            </a:pPr>
            <a:r>
              <a:rPr lang="fr-FR" sz="1200" kern="1200" dirty="0">
                <a:solidFill>
                  <a:schemeClr val="tx1"/>
                </a:solidFill>
                <a:effectLst/>
                <a:latin typeface="+mn-lt"/>
                <a:ea typeface="+mn-ea"/>
                <a:cs typeface="+mn-cs"/>
              </a:rPr>
              <a:t>La convention de mise en veille est conclue entre l’apprenti, l’employeur en France, le CFA, et l'employeur accueillant le salarié à l'étranger.</a:t>
            </a:r>
            <a:endParaRPr lang="fr-FR" sz="1200" kern="1200" dirty="0">
              <a:solidFill>
                <a:schemeClr val="tx1"/>
              </a:solidFill>
              <a:effectLst/>
              <a:latin typeface="+mn-lt"/>
            </a:endParaRPr>
          </a:p>
          <a:p>
            <a:pPr marL="285750" indent="-285750">
              <a:buFont typeface="Calibri"/>
              <a:buChar char="-"/>
            </a:pPr>
            <a:r>
              <a:rPr lang="fr-FR" sz="1200" kern="1200" dirty="0">
                <a:solidFill>
                  <a:schemeClr val="tx1"/>
                </a:solidFill>
                <a:effectLst/>
                <a:latin typeface="+mn-lt"/>
                <a:ea typeface="+mn-ea"/>
                <a:cs typeface="+mn-cs"/>
              </a:rPr>
              <a:t>Au choix d’en discuter : lors d’une convention de mise en veille, l’aide à l’embauche d’un apprenti accordée aux employeurs la première année n’est pas versé pendant l’absence de l’apprenti.</a:t>
            </a:r>
            <a:endParaRPr lang="fr-FR" sz="1200" kern="1200" dirty="0">
              <a:solidFill>
                <a:schemeClr val="tx1"/>
              </a:solidFill>
              <a:effectLst/>
              <a:latin typeface="+mn-lt"/>
            </a:endParaRPr>
          </a:p>
          <a:p>
            <a:endParaRPr lang="fr-FR" dirty="0">
              <a:solidFill>
                <a:srgbClr val="000000"/>
              </a:solidFill>
            </a:endParaRPr>
          </a:p>
          <a:p>
            <a:r>
              <a:rPr lang="fr-FR" dirty="0">
                <a:solidFill>
                  <a:srgbClr val="000000"/>
                </a:solidFill>
              </a:rPr>
              <a:t>Attention de ne pas confondre protection sociale et assurance.</a:t>
            </a:r>
          </a:p>
          <a:p>
            <a:r>
              <a:rPr lang="fr-FR" dirty="0">
                <a:solidFill>
                  <a:srgbClr val="000000"/>
                </a:solidFill>
              </a:rPr>
              <a:t>Pour les assurances de l'apprentis, il doit obligatoirement souscrire à une </a:t>
            </a:r>
            <a:r>
              <a:rPr lang="fr-FR" b="1" dirty="0">
                <a:solidFill>
                  <a:srgbClr val="001277"/>
                </a:solidFill>
              </a:rPr>
              <a:t>assurance RC à l'étranger et rapatriement. </a:t>
            </a:r>
            <a:endParaRPr lang="fr-FR" dirty="0">
              <a:solidFill>
                <a:srgbClr val="000000"/>
              </a:solidFill>
            </a:endParaRPr>
          </a:p>
          <a:p>
            <a:pPr>
              <a:lnSpc>
                <a:spcPct val="120000"/>
              </a:lnSpc>
              <a:spcBef>
                <a:spcPts val="600"/>
              </a:spcBef>
              <a:spcAft>
                <a:spcPts val="600"/>
              </a:spcAft>
            </a:pPr>
            <a:endParaRPr lang="fr-FR" dirty="0">
              <a:solidFill>
                <a:srgbClr val="001277"/>
              </a:solidFill>
            </a:endParaRPr>
          </a:p>
        </p:txBody>
      </p:sp>
      <p:sp>
        <p:nvSpPr>
          <p:cNvPr id="4" name="Espace réservé du numéro de diapositive 3">
            <a:extLst>
              <a:ext uri="{FF2B5EF4-FFF2-40B4-BE49-F238E27FC236}">
                <a16:creationId xmlns:a16="http://schemas.microsoft.com/office/drawing/2014/main" id="{2877AE95-6D42-246B-B313-2F101284B60A}"/>
              </a:ext>
            </a:extLst>
          </p:cNvPr>
          <p:cNvSpPr>
            <a:spLocks noGrp="1"/>
          </p:cNvSpPr>
          <p:nvPr>
            <p:ph type="sldNum" sz="quarter" idx="5"/>
          </p:nvPr>
        </p:nvSpPr>
        <p:spPr/>
        <p:txBody>
          <a:bodyPr/>
          <a:lstStyle/>
          <a:p>
            <a:fld id="{65B34688-9E06-445A-AABC-24817A436466}" type="slidenum">
              <a:rPr lang="fr-FR" smtClean="0"/>
              <a:t>11</a:t>
            </a:fld>
            <a:endParaRPr lang="fr-FR"/>
          </a:p>
        </p:txBody>
      </p:sp>
    </p:spTree>
    <p:extLst>
      <p:ext uri="{BB962C8B-B14F-4D97-AF65-F5344CB8AC3E}">
        <p14:creationId xmlns:p14="http://schemas.microsoft.com/office/powerpoint/2010/main" val="343151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4EE74-EF52-ACF6-2401-FE908B7271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B33361-EABE-9D59-D8E0-8F1E4B84117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A53232-9BCF-6867-DA39-D9EE86D0B730}"/>
              </a:ext>
            </a:extLst>
          </p:cNvPr>
          <p:cNvSpPr>
            <a:spLocks noGrp="1"/>
          </p:cNvSpPr>
          <p:nvPr>
            <p:ph type="body" idx="1"/>
          </p:nvPr>
        </p:nvSpPr>
        <p:spPr/>
        <p:txBody>
          <a:bodyPr/>
          <a:lstStyle/>
          <a:p>
            <a:pPr>
              <a:lnSpc>
                <a:spcPct val="120000"/>
              </a:lnSpc>
              <a:spcBef>
                <a:spcPts val="600"/>
              </a:spcBef>
              <a:spcAft>
                <a:spcPts val="600"/>
              </a:spcAft>
            </a:pPr>
            <a:r>
              <a:rPr lang="fr-FR" dirty="0">
                <a:solidFill>
                  <a:srgbClr val="001277"/>
                </a:solidFill>
                <a:highlight>
                  <a:srgbClr val="FFFF00"/>
                </a:highlight>
              </a:rPr>
              <a:t>Chaque CFA doit adapter cette partie selon leurs financeurs </a:t>
            </a:r>
          </a:p>
          <a:p>
            <a:pPr>
              <a:lnSpc>
                <a:spcPct val="120000"/>
              </a:lnSpc>
              <a:spcBef>
                <a:spcPts val="600"/>
              </a:spcBef>
              <a:spcAft>
                <a:spcPts val="600"/>
              </a:spcAft>
            </a:pPr>
            <a:endParaRPr lang="fr-FR" b="1" dirty="0">
              <a:solidFill>
                <a:srgbClr val="001277"/>
              </a:solidFill>
            </a:endParaRPr>
          </a:p>
          <a:p>
            <a:pPr>
              <a:lnSpc>
                <a:spcPct val="120000"/>
              </a:lnSpc>
              <a:spcBef>
                <a:spcPts val="600"/>
              </a:spcBef>
              <a:spcAft>
                <a:spcPts val="600"/>
              </a:spcAft>
            </a:pPr>
            <a:r>
              <a:rPr lang="fr-FR" b="1" dirty="0">
                <a:solidFill>
                  <a:srgbClr val="001277"/>
                </a:solidFill>
              </a:rPr>
              <a:t>IMPORTANT:</a:t>
            </a:r>
            <a:r>
              <a:rPr lang="fr-FR" dirty="0">
                <a:solidFill>
                  <a:srgbClr val="001277"/>
                </a:solidFill>
              </a:rPr>
              <a:t> Le fait que la mobilité soit financée n’empêche pas que la MAD puisse être plus avantageuse pour l’apprenti.</a:t>
            </a:r>
            <a:endParaRPr lang="fr-FR" dirty="0"/>
          </a:p>
        </p:txBody>
      </p:sp>
      <p:sp>
        <p:nvSpPr>
          <p:cNvPr id="4" name="Espace réservé du numéro de diapositive 3">
            <a:extLst>
              <a:ext uri="{FF2B5EF4-FFF2-40B4-BE49-F238E27FC236}">
                <a16:creationId xmlns:a16="http://schemas.microsoft.com/office/drawing/2014/main" id="{B78B2B5B-DFE2-E76D-B13F-C6C713291CAA}"/>
              </a:ext>
            </a:extLst>
          </p:cNvPr>
          <p:cNvSpPr>
            <a:spLocks noGrp="1"/>
          </p:cNvSpPr>
          <p:nvPr>
            <p:ph type="sldNum" sz="quarter" idx="5"/>
          </p:nvPr>
        </p:nvSpPr>
        <p:spPr/>
        <p:txBody>
          <a:bodyPr/>
          <a:lstStyle/>
          <a:p>
            <a:fld id="{65B34688-9E06-445A-AABC-24817A436466}" type="slidenum">
              <a:rPr lang="fr-FR" smtClean="0"/>
              <a:t>12</a:t>
            </a:fld>
            <a:endParaRPr lang="fr-FR"/>
          </a:p>
        </p:txBody>
      </p:sp>
    </p:spTree>
    <p:extLst>
      <p:ext uri="{BB962C8B-B14F-4D97-AF65-F5344CB8AC3E}">
        <p14:creationId xmlns:p14="http://schemas.microsoft.com/office/powerpoint/2010/main" val="1290243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C38AB-C371-4837-0AAE-91C4D824336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936794-8F29-5208-30F5-105F169287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881E708-8E03-9485-002E-53217A8CC29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448E1A1-507B-A813-0887-3A07D6AA18E1}"/>
              </a:ext>
            </a:extLst>
          </p:cNvPr>
          <p:cNvSpPr>
            <a:spLocks noGrp="1"/>
          </p:cNvSpPr>
          <p:nvPr>
            <p:ph type="sldNum" sz="quarter" idx="5"/>
          </p:nvPr>
        </p:nvSpPr>
        <p:spPr/>
        <p:txBody>
          <a:bodyPr/>
          <a:lstStyle/>
          <a:p>
            <a:fld id="{65B34688-9E06-445A-AABC-24817A436466}" type="slidenum">
              <a:rPr lang="fr-FR" smtClean="0"/>
              <a:t>13</a:t>
            </a:fld>
            <a:endParaRPr lang="fr-FR"/>
          </a:p>
        </p:txBody>
      </p:sp>
    </p:spTree>
    <p:extLst>
      <p:ext uri="{BB962C8B-B14F-4D97-AF65-F5344CB8AC3E}">
        <p14:creationId xmlns:p14="http://schemas.microsoft.com/office/powerpoint/2010/main" val="210189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Présentation détaillée du programme Erasmus+ sur le site de l’agence https://agence.erasmusplus.fr/programme-erasmus/presentation-programme-erasmus/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315FB0-2C1F-4225-870E-321E0E64D3CA}"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9849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001277"/>
                </a:solidFill>
                <a:highlight>
                  <a:srgbClr val="FFFF00"/>
                </a:highlight>
              </a:rPr>
              <a:t>Accompagnement</a:t>
            </a:r>
            <a:r>
              <a:rPr lang="en-US" dirty="0">
                <a:solidFill>
                  <a:srgbClr val="001277"/>
                </a:solidFill>
                <a:highlight>
                  <a:srgbClr val="FFFF00"/>
                </a:highlight>
              </a:rPr>
              <a:t> de </a:t>
            </a:r>
            <a:r>
              <a:rPr lang="en-US" dirty="0" err="1">
                <a:solidFill>
                  <a:srgbClr val="001277"/>
                </a:solidFill>
                <a:highlight>
                  <a:srgbClr val="FFFF00"/>
                </a:highlight>
              </a:rPr>
              <a:t>l’employeur</a:t>
            </a:r>
            <a:r>
              <a:rPr lang="en-US" dirty="0">
                <a:solidFill>
                  <a:srgbClr val="001277"/>
                </a:solidFill>
                <a:highlight>
                  <a:srgbClr val="FFFF00"/>
                </a:highlight>
              </a:rPr>
              <a:t> </a:t>
            </a:r>
            <a:r>
              <a:rPr lang="en-US" dirty="0" err="1">
                <a:solidFill>
                  <a:srgbClr val="001277"/>
                </a:solidFill>
                <a:highlight>
                  <a:srgbClr val="FFFF00"/>
                </a:highlight>
              </a:rPr>
              <a:t>réalisé</a:t>
            </a:r>
            <a:r>
              <a:rPr lang="en-US" dirty="0">
                <a:solidFill>
                  <a:srgbClr val="001277"/>
                </a:solidFill>
                <a:highlight>
                  <a:srgbClr val="FFFF00"/>
                </a:highlight>
              </a:rPr>
              <a:t> par le CRE/</a:t>
            </a:r>
            <a:r>
              <a:rPr lang="en-US" dirty="0" err="1">
                <a:solidFill>
                  <a:srgbClr val="001277"/>
                </a:solidFill>
                <a:highlight>
                  <a:srgbClr val="FFFF00"/>
                </a:highlight>
              </a:rPr>
              <a:t>Référent</a:t>
            </a:r>
            <a:r>
              <a:rPr lang="en-US" dirty="0">
                <a:solidFill>
                  <a:srgbClr val="001277"/>
                </a:solidFill>
                <a:highlight>
                  <a:srgbClr val="FFFF00"/>
                </a:highlight>
              </a:rPr>
              <a:t> </a:t>
            </a:r>
            <a:r>
              <a:rPr lang="en-US" dirty="0" err="1">
                <a:solidFill>
                  <a:srgbClr val="001277"/>
                </a:solidFill>
                <a:highlight>
                  <a:srgbClr val="FFFF00"/>
                </a:highlight>
              </a:rPr>
              <a:t>mobilité</a:t>
            </a:r>
            <a:r>
              <a:rPr lang="en-US" dirty="0">
                <a:solidFill>
                  <a:srgbClr val="001277"/>
                </a:solidFill>
                <a:highlight>
                  <a:srgbClr val="FFFF00"/>
                </a:highlight>
              </a:rPr>
              <a:t> (</a:t>
            </a:r>
            <a:r>
              <a:rPr lang="en-US" dirty="0" err="1">
                <a:solidFill>
                  <a:srgbClr val="001277"/>
                </a:solidFill>
                <a:highlight>
                  <a:srgbClr val="FFFF00"/>
                </a:highlight>
              </a:rPr>
              <a:t>en</a:t>
            </a:r>
            <a:r>
              <a:rPr lang="en-US" dirty="0">
                <a:solidFill>
                  <a:srgbClr val="001277"/>
                </a:solidFill>
                <a:highlight>
                  <a:srgbClr val="FFFF00"/>
                </a:highlight>
              </a:rPr>
              <a:t> </a:t>
            </a:r>
            <a:r>
              <a:rPr lang="en-US" dirty="0" err="1">
                <a:solidFill>
                  <a:srgbClr val="001277"/>
                </a:solidFill>
                <a:highlight>
                  <a:srgbClr val="FFFF00"/>
                </a:highlight>
              </a:rPr>
              <a:t>fonction</a:t>
            </a:r>
            <a:r>
              <a:rPr lang="en-US" dirty="0">
                <a:solidFill>
                  <a:srgbClr val="001277"/>
                </a:solidFill>
                <a:highlight>
                  <a:srgbClr val="FFFF00"/>
                </a:highlight>
              </a:rPr>
              <a:t> du CFAM). Slide à adapter par </a:t>
            </a:r>
            <a:r>
              <a:rPr lang="en-US" dirty="0" err="1">
                <a:solidFill>
                  <a:srgbClr val="001277"/>
                </a:solidFill>
                <a:highlight>
                  <a:srgbClr val="FFFF00"/>
                </a:highlight>
              </a:rPr>
              <a:t>chaque</a:t>
            </a:r>
            <a:r>
              <a:rPr lang="en-US" dirty="0">
                <a:solidFill>
                  <a:srgbClr val="001277"/>
                </a:solidFill>
                <a:highlight>
                  <a:srgbClr val="FFFF00"/>
                </a:highlight>
              </a:rPr>
              <a:t> OF.</a:t>
            </a:r>
            <a:endParaRPr lang="fr-FR" dirty="0"/>
          </a:p>
          <a:p>
            <a:endParaRPr lang="en-US" b="1" dirty="0">
              <a:highlight>
                <a:srgbClr val="FFFF00"/>
              </a:highlight>
            </a:endParaRPr>
          </a:p>
          <a:p>
            <a:r>
              <a:rPr lang="en-US" b="1" dirty="0" err="1">
                <a:highlight>
                  <a:srgbClr val="FFFF00"/>
                </a:highlight>
              </a:rPr>
              <a:t>Explicitation</a:t>
            </a:r>
            <a:r>
              <a:rPr lang="en-US" b="1" dirty="0">
                <a:highlight>
                  <a:srgbClr val="FFFF00"/>
                </a:highlight>
              </a:rPr>
              <a:t> du </a:t>
            </a:r>
            <a:r>
              <a:rPr lang="en-US" b="1" dirty="0" err="1">
                <a:highlight>
                  <a:srgbClr val="FFFF00"/>
                </a:highlight>
              </a:rPr>
              <a:t>projet</a:t>
            </a:r>
            <a:r>
              <a:rPr lang="en-US" b="1" dirty="0">
                <a:highlight>
                  <a:srgbClr val="FFFF00"/>
                </a:highlight>
              </a:rPr>
              <a:t> </a:t>
            </a:r>
            <a:r>
              <a:rPr lang="en-US" dirty="0">
                <a:highlight>
                  <a:srgbClr val="FFFF00"/>
                </a:highlight>
              </a:rPr>
              <a:t>:</a:t>
            </a:r>
            <a:r>
              <a:rPr lang="en-US" dirty="0"/>
              <a:t> </a:t>
            </a:r>
            <a:r>
              <a:rPr lang="en-US" dirty="0" err="1"/>
              <a:t>l'activité</a:t>
            </a:r>
            <a:r>
              <a:rPr lang="en-US" dirty="0"/>
              <a:t> sur place, </a:t>
            </a:r>
            <a:r>
              <a:rPr lang="en-US" dirty="0" err="1"/>
              <a:t>l'intérêt</a:t>
            </a:r>
            <a:r>
              <a:rPr lang="en-US" dirty="0"/>
              <a:t> pour le jeune + </a:t>
            </a:r>
            <a:r>
              <a:rPr lang="en-US" dirty="0" err="1"/>
              <a:t>l'entreprise</a:t>
            </a:r>
            <a:r>
              <a:rPr lang="en-US" dirty="0"/>
              <a:t> (</a:t>
            </a:r>
            <a:r>
              <a:rPr lang="en-US" dirty="0" err="1"/>
              <a:t>compléter</a:t>
            </a:r>
            <a:r>
              <a:rPr lang="en-US" dirty="0"/>
              <a:t> </a:t>
            </a:r>
            <a:r>
              <a:rPr lang="en-US" dirty="0" err="1"/>
              <a:t>référentiel</a:t>
            </a:r>
            <a:r>
              <a:rPr lang="en-US" dirty="0"/>
              <a:t>, gain de </a:t>
            </a:r>
            <a:r>
              <a:rPr lang="en-US" dirty="0" err="1"/>
              <a:t>maturité</a:t>
            </a:r>
            <a:r>
              <a:rPr lang="en-US" dirty="0"/>
              <a:t> </a:t>
            </a:r>
            <a:r>
              <a:rPr lang="en-US" dirty="0" err="1"/>
              <a:t>etc</a:t>
            </a:r>
            <a:r>
              <a:rPr lang="en-US" dirty="0"/>
              <a:t>), </a:t>
            </a:r>
            <a:r>
              <a:rPr lang="en-US" dirty="0" err="1"/>
              <a:t>l'organisation</a:t>
            </a:r>
            <a:r>
              <a:rPr lang="en-US" dirty="0"/>
              <a:t> de la </a:t>
            </a:r>
            <a:r>
              <a:rPr lang="en-US" dirty="0" err="1"/>
              <a:t>mobilité</a:t>
            </a:r>
            <a:r>
              <a:rPr lang="en-US" dirty="0"/>
              <a:t>... </a:t>
            </a:r>
            <a:r>
              <a:rPr lang="en-US" dirty="0" err="1"/>
              <a:t>Sensibiliser</a:t>
            </a:r>
            <a:r>
              <a:rPr lang="en-US" dirty="0"/>
              <a:t> au fait </a:t>
            </a:r>
            <a:r>
              <a:rPr lang="en-US" dirty="0" err="1"/>
              <a:t>que</a:t>
            </a:r>
            <a:r>
              <a:rPr lang="en-US" dirty="0"/>
              <a:t> </a:t>
            </a:r>
            <a:r>
              <a:rPr lang="en-US" dirty="0" err="1"/>
              <a:t>ce</a:t>
            </a:r>
            <a:r>
              <a:rPr lang="en-US" dirty="0"/>
              <a:t> </a:t>
            </a:r>
            <a:r>
              <a:rPr lang="en-US" dirty="0" err="1"/>
              <a:t>n'est</a:t>
            </a:r>
            <a:r>
              <a:rPr lang="en-US" dirty="0"/>
              <a:t> pas un voyage </a:t>
            </a:r>
            <a:r>
              <a:rPr lang="en-US" dirty="0" err="1"/>
              <a:t>mais</a:t>
            </a:r>
            <a:r>
              <a:rPr lang="en-US" dirty="0"/>
              <a:t> bien un </a:t>
            </a:r>
            <a:r>
              <a:rPr lang="en-US" dirty="0" err="1"/>
              <a:t>projet</a:t>
            </a:r>
            <a:r>
              <a:rPr lang="en-US" dirty="0"/>
              <a:t> </a:t>
            </a:r>
            <a:r>
              <a:rPr lang="en-US" dirty="0" err="1"/>
              <a:t>professionnel</a:t>
            </a:r>
            <a:endParaRPr lang="en-US" dirty="0"/>
          </a:p>
          <a:p>
            <a:pPr>
              <a:lnSpc>
                <a:spcPct val="90000"/>
              </a:lnSpc>
              <a:spcBef>
                <a:spcPts val="1000"/>
              </a:spcBef>
            </a:pPr>
            <a:r>
              <a:rPr lang="en-US" b="1" dirty="0" err="1">
                <a:highlight>
                  <a:srgbClr val="FFFF00"/>
                </a:highlight>
              </a:rPr>
              <a:t>Présentation</a:t>
            </a:r>
            <a:r>
              <a:rPr lang="en-US" b="1" dirty="0">
                <a:highlight>
                  <a:srgbClr val="FFFF00"/>
                </a:highlight>
              </a:rPr>
              <a:t> des options </a:t>
            </a:r>
            <a:r>
              <a:rPr lang="en-US" dirty="0">
                <a:highlight>
                  <a:srgbClr val="FFFF00"/>
                </a:highlight>
              </a:rPr>
              <a:t>(mise à disposition / mise </a:t>
            </a:r>
            <a:r>
              <a:rPr lang="en-US" dirty="0" err="1">
                <a:highlight>
                  <a:srgbClr val="FFFF00"/>
                </a:highlight>
              </a:rPr>
              <a:t>en</a:t>
            </a:r>
            <a:r>
              <a:rPr lang="en-US" dirty="0">
                <a:highlight>
                  <a:srgbClr val="FFFF00"/>
                </a:highlight>
              </a:rPr>
              <a:t> </a:t>
            </a:r>
            <a:r>
              <a:rPr lang="en-US" dirty="0" err="1">
                <a:highlight>
                  <a:srgbClr val="FFFF00"/>
                </a:highlight>
              </a:rPr>
              <a:t>veille</a:t>
            </a:r>
            <a:r>
              <a:rPr lang="en-US" dirty="0">
                <a:highlight>
                  <a:srgbClr val="FFFF00"/>
                </a:highlight>
              </a:rPr>
              <a:t>) : </a:t>
            </a:r>
            <a:r>
              <a:rPr lang="en-US" dirty="0">
                <a:solidFill>
                  <a:srgbClr val="333333"/>
                </a:solidFill>
              </a:rPr>
              <a:t>implication financière et </a:t>
            </a:r>
            <a:r>
              <a:rPr lang="en-US" dirty="0" err="1">
                <a:solidFill>
                  <a:srgbClr val="333333"/>
                </a:solidFill>
              </a:rPr>
              <a:t>juridique</a:t>
            </a:r>
            <a:r>
              <a:rPr lang="en-US" dirty="0">
                <a:solidFill>
                  <a:srgbClr val="333333"/>
                </a:solidFill>
              </a:rPr>
              <a:t> des 2 options, ...</a:t>
            </a:r>
          </a:p>
          <a:p>
            <a:pPr>
              <a:lnSpc>
                <a:spcPct val="90000"/>
              </a:lnSpc>
              <a:spcBef>
                <a:spcPts val="1000"/>
              </a:spcBef>
            </a:pPr>
            <a:r>
              <a:rPr lang="en-US" b="1" dirty="0">
                <a:highlight>
                  <a:srgbClr val="FFFF00"/>
                </a:highlight>
              </a:rPr>
              <a:t>Choix des dates</a:t>
            </a:r>
            <a:r>
              <a:rPr lang="en-US" b="1" dirty="0"/>
              <a:t> </a:t>
            </a:r>
            <a:r>
              <a:rPr lang="en-US" dirty="0"/>
              <a:t>: </a:t>
            </a:r>
            <a:r>
              <a:rPr lang="en-US" dirty="0">
                <a:solidFill>
                  <a:srgbClr val="333333"/>
                </a:solidFill>
              </a:rPr>
              <a:t>à </a:t>
            </a:r>
            <a:r>
              <a:rPr lang="en-US" dirty="0" err="1">
                <a:solidFill>
                  <a:srgbClr val="333333"/>
                </a:solidFill>
              </a:rPr>
              <a:t>caler</a:t>
            </a:r>
            <a:r>
              <a:rPr lang="en-US" dirty="0">
                <a:solidFill>
                  <a:srgbClr val="333333"/>
                </a:solidFill>
              </a:rPr>
              <a:t> </a:t>
            </a:r>
            <a:r>
              <a:rPr lang="en-US" dirty="0" err="1">
                <a:solidFill>
                  <a:srgbClr val="333333"/>
                </a:solidFill>
              </a:rPr>
              <a:t>en</a:t>
            </a:r>
            <a:r>
              <a:rPr lang="en-US" dirty="0">
                <a:solidFill>
                  <a:srgbClr val="333333"/>
                </a:solidFill>
              </a:rPr>
              <a:t> concertation avec </a:t>
            </a:r>
            <a:r>
              <a:rPr lang="en-US" dirty="0" err="1">
                <a:solidFill>
                  <a:srgbClr val="333333"/>
                </a:solidFill>
              </a:rPr>
              <a:t>l'entreprise</a:t>
            </a:r>
            <a:r>
              <a:rPr lang="en-US" dirty="0">
                <a:solidFill>
                  <a:srgbClr val="333333"/>
                </a:solidFill>
              </a:rPr>
              <a:t> </a:t>
            </a:r>
            <a:r>
              <a:rPr lang="en-US" dirty="0" err="1">
                <a:solidFill>
                  <a:srgbClr val="333333"/>
                </a:solidFill>
              </a:rPr>
              <a:t>en</a:t>
            </a:r>
            <a:r>
              <a:rPr lang="en-US" dirty="0">
                <a:solidFill>
                  <a:srgbClr val="333333"/>
                </a:solidFill>
              </a:rPr>
              <a:t> </a:t>
            </a:r>
            <a:r>
              <a:rPr lang="en-US" dirty="0" err="1">
                <a:solidFill>
                  <a:srgbClr val="333333"/>
                </a:solidFill>
              </a:rPr>
              <a:t>fonction</a:t>
            </a:r>
            <a:r>
              <a:rPr lang="en-US" dirty="0">
                <a:solidFill>
                  <a:srgbClr val="333333"/>
                </a:solidFill>
              </a:rPr>
              <a:t> de </a:t>
            </a:r>
            <a:r>
              <a:rPr lang="en-US" dirty="0" err="1">
                <a:solidFill>
                  <a:srgbClr val="333333"/>
                </a:solidFill>
              </a:rPr>
              <a:t>l'activité</a:t>
            </a:r>
            <a:r>
              <a:rPr lang="en-US" dirty="0">
                <a:solidFill>
                  <a:srgbClr val="333333"/>
                </a:solidFill>
              </a:rPr>
              <a:t> et des </a:t>
            </a:r>
            <a:r>
              <a:rPr lang="en-US" dirty="0" err="1">
                <a:solidFill>
                  <a:srgbClr val="333333"/>
                </a:solidFill>
              </a:rPr>
              <a:t>besoins</a:t>
            </a:r>
            <a:endParaRPr lang="en-US" dirty="0">
              <a:solidFill>
                <a:srgbClr val="333333"/>
              </a:solidFill>
            </a:endParaRPr>
          </a:p>
          <a:p>
            <a:r>
              <a:rPr lang="en-US" b="1" dirty="0" err="1">
                <a:highlight>
                  <a:srgbClr val="FFFF00"/>
                </a:highlight>
              </a:rPr>
              <a:t>Définition</a:t>
            </a:r>
            <a:r>
              <a:rPr lang="en-US" b="1" dirty="0">
                <a:highlight>
                  <a:srgbClr val="FFFF00"/>
                </a:highlight>
              </a:rPr>
              <a:t> des </a:t>
            </a:r>
            <a:r>
              <a:rPr lang="en-US" b="1" dirty="0" err="1">
                <a:highlight>
                  <a:srgbClr val="FFFF00"/>
                </a:highlight>
              </a:rPr>
              <a:t>compétences</a:t>
            </a:r>
            <a:r>
              <a:rPr lang="en-US" b="1" dirty="0">
                <a:highlight>
                  <a:srgbClr val="FFFF00"/>
                </a:highlight>
              </a:rPr>
              <a:t> à </a:t>
            </a:r>
            <a:r>
              <a:rPr lang="en-US" b="1" dirty="0" err="1">
                <a:highlight>
                  <a:srgbClr val="FFFF00"/>
                </a:highlight>
              </a:rPr>
              <a:t>développer</a:t>
            </a:r>
            <a:r>
              <a:rPr lang="en-US" b="1" dirty="0">
                <a:highlight>
                  <a:srgbClr val="FFFF00"/>
                </a:highlight>
              </a:rPr>
              <a:t> </a:t>
            </a:r>
            <a:r>
              <a:rPr lang="en-US" b="1" dirty="0" err="1">
                <a:highlight>
                  <a:srgbClr val="FFFF00"/>
                </a:highlight>
              </a:rPr>
              <a:t>en</a:t>
            </a:r>
            <a:r>
              <a:rPr lang="en-US" b="1" dirty="0">
                <a:highlight>
                  <a:srgbClr val="FFFF00"/>
                </a:highlight>
              </a:rPr>
              <a:t> </a:t>
            </a:r>
            <a:r>
              <a:rPr lang="en-US" b="1" dirty="0" err="1">
                <a:highlight>
                  <a:srgbClr val="FFFF00"/>
                </a:highlight>
              </a:rPr>
              <a:t>mobilité</a:t>
            </a:r>
            <a:r>
              <a:rPr lang="en-US" b="1" dirty="0">
                <a:highlight>
                  <a:srgbClr val="FFFF00"/>
                </a:highlight>
              </a:rPr>
              <a:t> </a:t>
            </a:r>
            <a:r>
              <a:rPr lang="en-US" dirty="0"/>
              <a:t>: occasion de faire un point sur les </a:t>
            </a:r>
            <a:r>
              <a:rPr lang="en-US" dirty="0" err="1"/>
              <a:t>activités</a:t>
            </a:r>
            <a:r>
              <a:rPr lang="en-US" dirty="0"/>
              <a:t> du jeune, et comment les </a:t>
            </a:r>
            <a:r>
              <a:rPr lang="en-US" dirty="0" err="1"/>
              <a:t>compléter</a:t>
            </a:r>
            <a:r>
              <a:rPr lang="en-US" dirty="0"/>
              <a:t> à </a:t>
            </a:r>
            <a:r>
              <a:rPr lang="en-US" dirty="0" err="1"/>
              <a:t>l'étranger</a:t>
            </a:r>
            <a:r>
              <a:rPr lang="en-US" dirty="0"/>
              <a:t> (</a:t>
            </a:r>
            <a:r>
              <a:rPr lang="en-US" dirty="0" err="1"/>
              <a:t>gagnant</a:t>
            </a:r>
            <a:r>
              <a:rPr lang="en-US" dirty="0"/>
              <a:t> / </a:t>
            </a:r>
            <a:r>
              <a:rPr lang="en-US" dirty="0" err="1"/>
              <a:t>gagnant</a:t>
            </a:r>
            <a:r>
              <a:rPr lang="en-US" dirty="0"/>
              <a:t>)</a:t>
            </a:r>
          </a:p>
          <a:p>
            <a:r>
              <a:rPr lang="en-US" b="1" dirty="0" err="1">
                <a:highlight>
                  <a:srgbClr val="FFFF00"/>
                </a:highlight>
              </a:rPr>
              <a:t>Accompagnement</a:t>
            </a:r>
            <a:r>
              <a:rPr lang="en-US" b="1" dirty="0">
                <a:highlight>
                  <a:srgbClr val="FFFF00"/>
                </a:highlight>
              </a:rPr>
              <a:t> </a:t>
            </a:r>
            <a:r>
              <a:rPr lang="en-US" b="1" dirty="0" err="1">
                <a:highlight>
                  <a:srgbClr val="FFFF00"/>
                </a:highlight>
              </a:rPr>
              <a:t>juridique</a:t>
            </a:r>
            <a:r>
              <a:rPr lang="en-US" b="1" dirty="0">
                <a:highlight>
                  <a:srgbClr val="FFFF00"/>
                </a:highlight>
              </a:rPr>
              <a:t> / </a:t>
            </a:r>
            <a:r>
              <a:rPr lang="en-US" b="1" dirty="0" err="1">
                <a:highlight>
                  <a:srgbClr val="FFFF00"/>
                </a:highlight>
              </a:rPr>
              <a:t>administratif</a:t>
            </a:r>
            <a:r>
              <a:rPr lang="en-US" b="1" dirty="0"/>
              <a:t> : </a:t>
            </a:r>
            <a:r>
              <a:rPr lang="en-US" dirty="0"/>
              <a:t>aide à la </a:t>
            </a:r>
            <a:r>
              <a:rPr lang="en-US" dirty="0" err="1"/>
              <a:t>rédaction</a:t>
            </a:r>
            <a:r>
              <a:rPr lang="en-US" dirty="0"/>
              <a:t> des documents, information sur les démarches, …</a:t>
            </a:r>
          </a:p>
          <a:p>
            <a:r>
              <a:rPr lang="en-US" b="1" dirty="0">
                <a:highlight>
                  <a:srgbClr val="FFFF00"/>
                </a:highlight>
              </a:rPr>
              <a:t>proposition de </a:t>
            </a:r>
            <a:r>
              <a:rPr lang="en-US" b="1" dirty="0" err="1">
                <a:highlight>
                  <a:srgbClr val="FFFF00"/>
                </a:highlight>
              </a:rPr>
              <a:t>tuilage</a:t>
            </a:r>
            <a:r>
              <a:rPr lang="en-US" b="1" dirty="0"/>
              <a:t> </a:t>
            </a:r>
            <a:r>
              <a:rPr lang="en-US" dirty="0"/>
              <a:t>: pour les MFR par </a:t>
            </a:r>
            <a:r>
              <a:rPr lang="en-US" dirty="0" err="1"/>
              <a:t>exemple</a:t>
            </a:r>
            <a:r>
              <a:rPr lang="en-US" dirty="0"/>
              <a:t>, proposer un stagiaire pendant la </a:t>
            </a:r>
            <a:r>
              <a:rPr lang="en-US" dirty="0" err="1"/>
              <a:t>période</a:t>
            </a:r>
            <a:r>
              <a:rPr lang="en-US" dirty="0"/>
              <a:t> de </a:t>
            </a:r>
            <a:r>
              <a:rPr lang="en-US" dirty="0" err="1"/>
              <a:t>mobilité</a:t>
            </a:r>
            <a:r>
              <a:rPr lang="en-US" dirty="0"/>
              <a:t> ? Ou </a:t>
            </a:r>
            <a:r>
              <a:rPr lang="en-US" dirty="0" err="1"/>
              <a:t>organiser</a:t>
            </a:r>
            <a:r>
              <a:rPr lang="en-US" dirty="0"/>
              <a:t> un </a:t>
            </a:r>
            <a:r>
              <a:rPr lang="en-US" dirty="0" err="1"/>
              <a:t>échange</a:t>
            </a:r>
            <a:r>
              <a:rPr lang="en-US" dirty="0"/>
              <a:t> avec un </a:t>
            </a:r>
            <a:r>
              <a:rPr lang="en-US" dirty="0" err="1"/>
              <a:t>établissement</a:t>
            </a:r>
            <a:r>
              <a:rPr lang="en-US" dirty="0"/>
              <a:t> sur place ? </a:t>
            </a:r>
          </a:p>
        </p:txBody>
      </p:sp>
      <p:sp>
        <p:nvSpPr>
          <p:cNvPr id="4" name="Slide Number Placeholder 3"/>
          <p:cNvSpPr>
            <a:spLocks noGrp="1"/>
          </p:cNvSpPr>
          <p:nvPr>
            <p:ph type="sldNum" sz="quarter" idx="5"/>
          </p:nvPr>
        </p:nvSpPr>
        <p:spPr/>
        <p:txBody>
          <a:bodyPr/>
          <a:lstStyle/>
          <a:p>
            <a:fld id="{AA315FB0-2C1F-4225-870E-321E0E64D3CA}" type="slidenum">
              <a:rPr lang="fr-FR" smtClean="0"/>
              <a:t>15</a:t>
            </a:fld>
            <a:endParaRPr lang="fr-FR"/>
          </a:p>
        </p:txBody>
      </p:sp>
    </p:spTree>
    <p:extLst>
      <p:ext uri="{BB962C8B-B14F-4D97-AF65-F5344CB8AC3E}">
        <p14:creationId xmlns:p14="http://schemas.microsoft.com/office/powerpoint/2010/main" val="322406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None/>
            </a:pPr>
            <a:r>
              <a:rPr lang="fr-FR" sz="1200" b="1" kern="1200" dirty="0">
                <a:solidFill>
                  <a:schemeClr val="tx1"/>
                </a:solidFill>
                <a:effectLst/>
                <a:latin typeface="+mn-lt"/>
                <a:ea typeface="+mn-ea"/>
                <a:cs typeface="+mn-cs"/>
              </a:rPr>
              <a:t>Cette implication dépendra de la volonté ou non de l’entreprise de s’investir d’avantage dans le soutien du projet de son apprenti. L’objectif de cette implication est aussi de développer le partenariat entre le CFA et cet employeur. </a:t>
            </a:r>
          </a:p>
          <a:p>
            <a:pPr marL="0" lvl="0" indent="0">
              <a:buNone/>
            </a:pPr>
            <a:endParaRPr lang="fr-FR" sz="1200" b="1" kern="1200" dirty="0">
              <a:solidFill>
                <a:schemeClr val="tx1"/>
              </a:solidFill>
              <a:effectLst/>
              <a:latin typeface="+mn-lt"/>
              <a:ea typeface="+mn-ea"/>
              <a:cs typeface="+mn-cs"/>
            </a:endParaRPr>
          </a:p>
          <a:p>
            <a:pPr marL="228600" lvl="0" indent="-228600">
              <a:buAutoNum type="arabicPeriod"/>
            </a:pPr>
            <a:r>
              <a:rPr lang="fr-FR" sz="1200" b="1" kern="1200" dirty="0">
                <a:solidFill>
                  <a:schemeClr val="tx1"/>
                </a:solidFill>
                <a:effectLst/>
                <a:latin typeface="+mn-lt"/>
                <a:ea typeface="+mn-ea"/>
                <a:cs typeface="+mn-cs"/>
              </a:rPr>
              <a:t>AVANT / Créer les conditions d’un échange direct entre le maître d’apprentissage en France et l’encadrant de l’apprenti à l’étranger</a:t>
            </a:r>
            <a:r>
              <a:rPr lang="fr-FR" sz="1200" kern="1200" dirty="0">
                <a:solidFill>
                  <a:schemeClr val="tx1"/>
                </a:solidFill>
                <a:effectLst/>
                <a:latin typeface="+mn-lt"/>
                <a:ea typeface="+mn-ea"/>
                <a:cs typeface="+mn-cs"/>
              </a:rPr>
              <a:t> permet de définir les attentes et d’assurer un cadre favorable. Il est important que le maître d’apprentissage partage son expertise et qu’il comprenne les méthodes de travail en vigueur dans l’entreprise d’accueil. Le maître d’apprentissage du fait de son expertise métier joue un rôle clé dans la </a:t>
            </a:r>
            <a:r>
              <a:rPr lang="fr-FR" sz="1200" b="1" kern="1200" dirty="0">
                <a:solidFill>
                  <a:schemeClr val="tx1"/>
                </a:solidFill>
                <a:effectLst/>
                <a:latin typeface="+mn-lt"/>
                <a:ea typeface="+mn-ea"/>
                <a:cs typeface="+mn-cs"/>
              </a:rPr>
              <a:t>définition des objectifs d’apprentissage</a:t>
            </a:r>
            <a:r>
              <a:rPr lang="fr-FR" sz="1200" kern="1200" dirty="0">
                <a:solidFill>
                  <a:schemeClr val="tx1"/>
                </a:solidFill>
                <a:effectLst/>
                <a:latin typeface="+mn-lt"/>
                <a:ea typeface="+mn-ea"/>
                <a:cs typeface="+mn-cs"/>
              </a:rPr>
              <a:t>, permettant ainsi de </a:t>
            </a:r>
            <a:r>
              <a:rPr lang="fr-FR" sz="1200" b="1" kern="1200" dirty="0">
                <a:solidFill>
                  <a:schemeClr val="tx1"/>
                </a:solidFill>
                <a:effectLst/>
                <a:latin typeface="+mn-lt"/>
                <a:ea typeface="+mn-ea"/>
                <a:cs typeface="+mn-cs"/>
              </a:rPr>
              <a:t>prendre en compte les besoins de l’entreprise </a:t>
            </a:r>
            <a:r>
              <a:rPr lang="fr-FR" sz="1200" kern="1200" dirty="0">
                <a:solidFill>
                  <a:schemeClr val="tx1"/>
                </a:solidFill>
                <a:effectLst/>
                <a:latin typeface="+mn-lt"/>
                <a:ea typeface="+mn-ea"/>
                <a:cs typeface="+mn-cs"/>
              </a:rPr>
              <a:t>et d’intégrer de manière cohérente la mobilité dans le parcours du jeune. Cela contribue à éviter que la mobilité ne soit perçue comme une simple parenthèse ou, pire, comme une période de détente sans réel enjeu professionnel. </a:t>
            </a:r>
            <a:r>
              <a:rPr lang="fr-FR" sz="1200" b="1" kern="1200" dirty="0">
                <a:solidFill>
                  <a:schemeClr val="tx1"/>
                </a:solidFill>
                <a:effectLst/>
                <a:latin typeface="+mn-lt"/>
                <a:ea typeface="+mn-ea"/>
                <a:cs typeface="+mn-cs"/>
              </a:rPr>
              <a:t>Inviter le maître d’apprentissage à prendre part à la visite préparatoire </a:t>
            </a:r>
            <a:r>
              <a:rPr lang="fr-FR" sz="1200" kern="1200" dirty="0">
                <a:solidFill>
                  <a:schemeClr val="tx1"/>
                </a:solidFill>
                <a:effectLst/>
                <a:latin typeface="+mn-lt"/>
                <a:ea typeface="+mn-ea"/>
                <a:cs typeface="+mn-cs"/>
              </a:rPr>
              <a:t>au sein de la structure d’accueil dans le cadre d’une mobilité financée par Erasmus+, afin qu’il comprenne comment s’organise l’apprentissage dans le pays du partenaire. Ce sera l’occasion pour lui de préciser au partenaire les compétences que le jeune a déjà acquises au sein de son entreprise et d’adapter adéquatement la définition des tâches que le jeune accomplira en mobilité. Ca permet aussi de renforcer le partenariat entre l’employeur et le CFA. </a:t>
            </a:r>
            <a:endParaRPr lang="fr-FR" sz="1200" kern="1200" dirty="0">
              <a:solidFill>
                <a:schemeClr val="tx1"/>
              </a:solidFill>
              <a:effectLst/>
              <a:latin typeface="+mn-lt"/>
            </a:endParaRPr>
          </a:p>
          <a:p>
            <a:pPr marL="228600" lvl="0" indent="-228600">
              <a:buAutoNum type="arabicPeriod"/>
            </a:pPr>
            <a:r>
              <a:rPr lang="fr-FR" sz="1200" b="1" kern="1200" dirty="0">
                <a:solidFill>
                  <a:schemeClr val="tx1"/>
                </a:solidFill>
                <a:effectLst/>
                <a:latin typeface="+mn-lt"/>
                <a:ea typeface="+mn-ea"/>
                <a:cs typeface="+mn-cs"/>
              </a:rPr>
              <a:t>PENDANT / </a:t>
            </a:r>
            <a:r>
              <a:rPr lang="fr-FR" sz="1200" b="0" i="0" kern="1200" dirty="0">
                <a:solidFill>
                  <a:schemeClr val="tx1"/>
                </a:solidFill>
                <a:effectLst/>
                <a:latin typeface="+mn-lt"/>
                <a:ea typeface="+mn-ea"/>
                <a:cs typeface="+mn-cs"/>
              </a:rPr>
              <a:t>Assurer le lien entre le maître d’apprentissage et son apprenti pendant la mobilité permet de s’assurer que les missions proposées à l’apprenti </a:t>
            </a:r>
            <a:r>
              <a:rPr lang="fr-FR" sz="1200" b="1" i="0" kern="1200" dirty="0">
                <a:solidFill>
                  <a:schemeClr val="tx1"/>
                </a:solidFill>
                <a:effectLst/>
                <a:latin typeface="+mn-lt"/>
                <a:ea typeface="+mn-ea"/>
                <a:cs typeface="+mn-cs"/>
              </a:rPr>
              <a:t>sont alignées avec ses objectifs de formation </a:t>
            </a:r>
            <a:r>
              <a:rPr lang="fr-FR" sz="1200" b="0" i="0" kern="1200" dirty="0">
                <a:solidFill>
                  <a:schemeClr val="tx1"/>
                </a:solidFill>
                <a:effectLst/>
                <a:latin typeface="+mn-lt"/>
                <a:ea typeface="+mn-ea"/>
                <a:cs typeface="+mn-cs"/>
              </a:rPr>
              <a:t>et que les conditions de réalisations des tâches sont optimales. Le </a:t>
            </a:r>
            <a:r>
              <a:rPr lang="fr-FR" sz="1200" b="1" i="0" kern="1200" dirty="0">
                <a:solidFill>
                  <a:schemeClr val="tx1"/>
                </a:solidFill>
                <a:effectLst/>
                <a:latin typeface="+mn-lt"/>
                <a:ea typeface="+mn-ea"/>
                <a:cs typeface="+mn-cs"/>
              </a:rPr>
              <a:t>CFA joue un rôle de facilitateur </a:t>
            </a:r>
            <a:r>
              <a:rPr lang="fr-FR" sz="1200" b="0" i="0" kern="1200" dirty="0">
                <a:solidFill>
                  <a:schemeClr val="tx1"/>
                </a:solidFill>
                <a:effectLst/>
                <a:latin typeface="+mn-lt"/>
                <a:ea typeface="+mn-ea"/>
                <a:cs typeface="+mn-cs"/>
              </a:rPr>
              <a:t>dans ce co-pilotage en mettant à disposition des moyens du suivi et en organisant des temps d’échanges. La mise en place d'un cadre structurant avec des outils adaptés et l'implication des différents acteurs garantit la continuité de l'apprentissage et la reconnaissance des acquis de la mobilité.</a:t>
            </a:r>
          </a:p>
          <a:p>
            <a:pPr marL="228600" lvl="0" indent="-228600">
              <a:buAutoNum type="arabicPeriod"/>
            </a:pPr>
            <a:r>
              <a:rPr lang="fr-FR" sz="1200" b="1" i="0" kern="1200" dirty="0">
                <a:solidFill>
                  <a:schemeClr val="tx1"/>
                </a:solidFill>
                <a:effectLst/>
                <a:latin typeface="+mn-lt"/>
                <a:ea typeface="+mn-ea"/>
                <a:cs typeface="+mn-cs"/>
              </a:rPr>
              <a:t>APRES / </a:t>
            </a:r>
            <a:r>
              <a:rPr lang="fr-FR" sz="1200" b="0" i="0" kern="1200" dirty="0">
                <a:solidFill>
                  <a:schemeClr val="tx1"/>
                </a:solidFill>
                <a:effectLst/>
                <a:latin typeface="+mn-lt"/>
                <a:ea typeface="+mn-ea"/>
                <a:cs typeface="+mn-cs"/>
              </a:rPr>
              <a:t>L’implication de l’entreprise dans l’évaluation finale de la mobilité de son apprenti est essentielle pour </a:t>
            </a:r>
            <a:r>
              <a:rPr lang="fr-FR" sz="1200" b="1" i="0" kern="1200" dirty="0">
                <a:solidFill>
                  <a:schemeClr val="tx1"/>
                </a:solidFill>
                <a:effectLst/>
                <a:latin typeface="+mn-lt"/>
                <a:ea typeface="+mn-ea"/>
                <a:cs typeface="+mn-cs"/>
              </a:rPr>
              <a:t>maximiser l’impact </a:t>
            </a:r>
            <a:r>
              <a:rPr lang="fr-FR" sz="1200" b="0" i="0" kern="1200" dirty="0">
                <a:solidFill>
                  <a:schemeClr val="tx1"/>
                </a:solidFill>
                <a:effectLst/>
                <a:latin typeface="+mn-lt"/>
                <a:ea typeface="+mn-ea"/>
                <a:cs typeface="+mn-cs"/>
              </a:rPr>
              <a:t>de cette expérience sur l’organisation. </a:t>
            </a:r>
            <a:r>
              <a:rPr lang="fr-FR" sz="1200" b="1" i="0" kern="1200" dirty="0">
                <a:solidFill>
                  <a:schemeClr val="tx1"/>
                </a:solidFill>
                <a:effectLst/>
                <a:latin typeface="+mn-lt"/>
                <a:ea typeface="+mn-ea"/>
                <a:cs typeface="+mn-cs"/>
              </a:rPr>
              <a:t>Pour valoriser les compétences acquises</a:t>
            </a:r>
            <a:r>
              <a:rPr lang="fr-FR" sz="1200" b="0" i="0" kern="1200" dirty="0">
                <a:solidFill>
                  <a:schemeClr val="tx1"/>
                </a:solidFill>
                <a:effectLst/>
                <a:latin typeface="+mn-lt"/>
                <a:ea typeface="+mn-ea"/>
                <a:cs typeface="+mn-cs"/>
              </a:rPr>
              <a:t> : L’apprenti revient avec de nouvelles compétences techniques, linguistiques et interculturelles. L’entreprise doit jouer un rôle actif dans l’identification de ces nouvelles compétences afin d’aider le jeune à mieux valoriser les bénéfices de son expérience de mobilité et favoriser sa réintégration au sein de son équipe. </a:t>
            </a:r>
            <a:r>
              <a:rPr lang="fr-FR" sz="1200" b="1" i="0" kern="1200" dirty="0">
                <a:solidFill>
                  <a:schemeClr val="tx1"/>
                </a:solidFill>
                <a:effectLst/>
                <a:latin typeface="+mn-lt"/>
                <a:ea typeface="+mn-ea"/>
                <a:cs typeface="+mn-cs"/>
              </a:rPr>
              <a:t>Pour renforcer l’accompagnement post-mobilité</a:t>
            </a:r>
            <a:r>
              <a:rPr lang="fr-FR" sz="1200" b="0" i="0" kern="1200" dirty="0">
                <a:solidFill>
                  <a:schemeClr val="tx1"/>
                </a:solidFill>
                <a:effectLst/>
                <a:latin typeface="+mn-lt"/>
                <a:ea typeface="+mn-ea"/>
                <a:cs typeface="+mn-cs"/>
              </a:rPr>
              <a:t> : L’entreprise, en lien avec le CFA, peut organiser un entretien de retour pour </a:t>
            </a:r>
            <a:r>
              <a:rPr lang="fr-FR" sz="1200" b="1" i="0" kern="1200" dirty="0">
                <a:solidFill>
                  <a:schemeClr val="tx1"/>
                </a:solidFill>
                <a:effectLst/>
                <a:latin typeface="+mn-lt"/>
                <a:ea typeface="+mn-ea"/>
                <a:cs typeface="+mn-cs"/>
              </a:rPr>
              <a:t>évaluer comment les nouvelles compétences peuvent être exploitées et adaptées au poste de l’apprenti, en lui confiant des missions en lien avec son expérience internationale. </a:t>
            </a:r>
            <a:endParaRPr lang="fr-FR" sz="1200" b="1" kern="1200" dirty="0">
              <a:solidFill>
                <a:schemeClr val="tx1"/>
              </a:solidFill>
              <a:effectLst/>
              <a:latin typeface="+mn-lt"/>
              <a:ea typeface="+mn-ea"/>
              <a:cs typeface="+mn-cs"/>
            </a:endParaRPr>
          </a:p>
          <a:p>
            <a:pPr marL="228600" marR="0" lvl="0" indent="-228600" algn="l" defTabSz="914400">
              <a:lnSpc>
                <a:spcPct val="100000"/>
              </a:lnSpc>
              <a:spcBef>
                <a:spcPts val="0"/>
              </a:spcBef>
              <a:spcAft>
                <a:spcPts val="0"/>
              </a:spcAft>
              <a:buClrTx/>
              <a:buSzTx/>
              <a:buFontTx/>
              <a:buAutoNum type="arabicPeriod"/>
              <a:tabLst/>
              <a:defRPr/>
            </a:pPr>
            <a:endParaRPr lang="fr-FR" sz="1200" b="1" kern="1200" dirty="0">
              <a:solidFill>
                <a:schemeClr val="tx1"/>
              </a:solidFill>
              <a:effectLst/>
              <a:latin typeface="+mn-lt"/>
            </a:endParaRPr>
          </a:p>
          <a:p>
            <a:pPr>
              <a:defRPr/>
            </a:pPr>
            <a:r>
              <a:rPr lang="fr-FR" dirty="0">
                <a:solidFill>
                  <a:srgbClr val="333333"/>
                </a:solidFill>
                <a:highlight>
                  <a:srgbClr val="FFFFFF"/>
                </a:highlight>
              </a:rPr>
              <a:t>Peut-être expliquer ce qu’est un club des employeurs et donner l’exemple p/ à </a:t>
            </a:r>
            <a:r>
              <a:rPr lang="fr-FR" dirty="0" err="1">
                <a:solidFill>
                  <a:srgbClr val="333333"/>
                </a:solidFill>
                <a:highlight>
                  <a:srgbClr val="FFFFFF"/>
                </a:highlight>
              </a:rPr>
              <a:t>eam</a:t>
            </a:r>
            <a:r>
              <a:rPr lang="fr-FR" dirty="0">
                <a:solidFill>
                  <a:srgbClr val="333333"/>
                </a:solidFill>
                <a:highlight>
                  <a:srgbClr val="FFFFFF"/>
                </a:highlight>
              </a:rPr>
              <a:t>: </a:t>
            </a:r>
            <a:r>
              <a:rPr lang="fr-FR" dirty="0">
                <a:solidFill>
                  <a:srgbClr val="0000EE"/>
                </a:solidFill>
                <a:highlight>
                  <a:srgbClr val="FFFFFF"/>
                </a:highlight>
                <a:hlinkClick r:id="rId3"/>
              </a:rPr>
              <a:t>https://euroappmobility.eu/federer/club-des-employeurs/#:~:text=Fond%C3%A9%20en%20septembre%202024%20%C3%A0,outil%20de%20mobilisation%20des%20employeurs.</a:t>
            </a:r>
            <a:r>
              <a:rPr lang="fr-FR" dirty="0">
                <a:solidFill>
                  <a:srgbClr val="333333"/>
                </a:solidFill>
                <a:highlight>
                  <a:srgbClr val="FFFFFF"/>
                </a:highlight>
              </a:rPr>
              <a:t> </a:t>
            </a:r>
            <a:endParaRPr lang="fr-FR" sz="1200" b="1" kern="1200" dirty="0">
              <a:solidFill>
                <a:schemeClr val="tx1"/>
              </a:solidFill>
              <a:effectLst/>
              <a:latin typeface="+mn-l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FR" sz="1200" b="1" kern="1200" dirty="0">
              <a:solidFill>
                <a:schemeClr val="tx1"/>
              </a:solidFill>
              <a:effectLst/>
              <a:latin typeface="+mn-lt"/>
            </a:endParaRPr>
          </a:p>
          <a:p>
            <a:pPr marL="228600" indent="-228600">
              <a:buAutoNum type="arabicPeriod"/>
            </a:pP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AA315FB0-2C1F-4225-870E-321E0E64D3CA}" type="slidenum">
              <a:rPr lang="fr-FR" smtClean="0"/>
              <a:t>16</a:t>
            </a:fld>
            <a:endParaRPr lang="fr-FR"/>
          </a:p>
        </p:txBody>
      </p:sp>
    </p:spTree>
    <p:extLst>
      <p:ext uri="{BB962C8B-B14F-4D97-AF65-F5344CB8AC3E}">
        <p14:creationId xmlns:p14="http://schemas.microsoft.com/office/powerpoint/2010/main" val="2318528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defRPr/>
            </a:pPr>
            <a:r>
              <a:rPr lang="fr-FR" u="sng" dirty="0"/>
              <a:t>Slide optionnelle </a:t>
            </a:r>
            <a:r>
              <a:rPr lang="fr-FR" dirty="0"/>
              <a:t>selon de type d’entreprises auxquelles vous vous adressez. </a:t>
            </a:r>
          </a:p>
          <a:p>
            <a:pPr fontAlgn="base">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Engagement RSE </a:t>
            </a:r>
            <a:r>
              <a:rPr lang="fr-FR" sz="1200" kern="1200" dirty="0">
                <a:solidFill>
                  <a:schemeClr val="tx1"/>
                </a:solidFill>
                <a:effectLst/>
                <a:latin typeface="+mn-lt"/>
                <a:ea typeface="+mn-ea"/>
                <a:cs typeface="+mn-cs"/>
              </a:rPr>
              <a:t>» est un indicateur volontaire au titre du volet social, se rattachant à plusieurs axes :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Formation et développement des compétences : nombre d'apprentis ayant bénéficié d'une mobilité, durée moyenne, pays d'accueil</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Attractivité employeur / marque employeur : démonstration de l'engagement de l'entreprise envers le développement professionnel des jeunes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Diversité et ouverture internationale : développement des compétences interculturelles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Impact sociétal et territorial : contribution à l'insertion professionnelle des jeunes, lien avec les programmes européens (Erasmus+, projet MONA)</a:t>
            </a:r>
          </a:p>
          <a:p>
            <a:pPr marL="0" marR="0" lvl="0" indent="0" algn="l" defTabSz="914400">
              <a:lnSpc>
                <a:spcPct val="100000"/>
              </a:lnSpc>
              <a:spcBef>
                <a:spcPts val="0"/>
              </a:spcBef>
              <a:spcAft>
                <a:spcPts val="0"/>
              </a:spcAft>
              <a:buClrTx/>
              <a:buSzTx/>
              <a:buFontTx/>
              <a:buNone/>
              <a:tabLst/>
              <a:defRPr/>
            </a:pPr>
            <a:endParaRPr lang="fr-FR" sz="1200" dirty="0"/>
          </a:p>
          <a:p>
            <a:pPr marL="0" marR="0" lvl="0" indent="0" algn="l" defTabSz="914400">
              <a:lnSpc>
                <a:spcPct val="100000"/>
              </a:lnSpc>
              <a:spcBef>
                <a:spcPts val="0"/>
              </a:spcBef>
              <a:spcAft>
                <a:spcPts val="0"/>
              </a:spcAft>
              <a:buClrTx/>
              <a:buSzTx/>
              <a:buFontTx/>
              <a:buNone/>
              <a:tabLst/>
              <a:defRPr/>
            </a:pPr>
            <a:r>
              <a:rPr lang="fr-FR" sz="1200" dirty="0"/>
              <a:t>En capitalisant sur la mobilité des apprentis, les entreprises ne se contentent pas d’accompagner la formation de leurs jeunes talents ; elles renforcent également leur attractivité et leur engagement en matière de RSE.</a:t>
            </a:r>
            <a:r>
              <a:rPr lang="fr-FR" sz="800" b="0" i="0"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Pour aller plus loin, elles peuvent également envisager d’accueillir des apprentis étrangers en mobilité, ce qui renforcerait encore davantage leur ouverture internationale. </a:t>
            </a:r>
            <a:endParaRPr lang="fr-FR" sz="1200" b="1" i="0" kern="1200" dirty="0">
              <a:solidFill>
                <a:schemeClr val="tx1"/>
              </a:solidFill>
              <a:effectLst/>
              <a:latin typeface="+mn-lt"/>
            </a:endParaRPr>
          </a:p>
          <a:p>
            <a:r>
              <a:rPr lang="fr-FR" dirty="0"/>
              <a:t>Ressource : </a:t>
            </a:r>
            <a:r>
              <a:rPr lang="fr-FR" dirty="0">
                <a:hlinkClick r:id="rId3"/>
              </a:rPr>
              <a:t>Indicateurs RSE : les étapes à connaitre pour bien les construire - Carbo</a:t>
            </a:r>
            <a:endParaRPr lang="fr-FR" dirty="0"/>
          </a:p>
          <a:p>
            <a:pPr>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*N’hésitez pas à présenter le flyer Mona « </a:t>
            </a:r>
            <a:r>
              <a:rPr lang="fr-FR" b="1" dirty="0"/>
              <a:t>Gagnez en attractivité grâce à la mobilité de vos apprentis »</a:t>
            </a:r>
            <a:r>
              <a:rPr lang="fr-FR" dirty="0"/>
              <a:t> (livrable téléchargeable et customisable avec logo du CFA) sur le site www.monaeam.eu. </a:t>
            </a:r>
          </a:p>
        </p:txBody>
      </p:sp>
      <p:sp>
        <p:nvSpPr>
          <p:cNvPr id="4" name="Espace réservé du numéro de diapositive 3"/>
          <p:cNvSpPr>
            <a:spLocks noGrp="1"/>
          </p:cNvSpPr>
          <p:nvPr>
            <p:ph type="sldNum" sz="quarter" idx="5"/>
          </p:nvPr>
        </p:nvSpPr>
        <p:spPr/>
        <p:txBody>
          <a:bodyPr/>
          <a:lstStyle/>
          <a:p>
            <a:fld id="{AA315FB0-2C1F-4225-870E-321E0E64D3CA}" type="slidenum">
              <a:rPr lang="fr-FR" smtClean="0"/>
              <a:t>17</a:t>
            </a:fld>
            <a:endParaRPr lang="fr-FR"/>
          </a:p>
        </p:txBody>
      </p:sp>
    </p:spTree>
    <p:extLst>
      <p:ext uri="{BB962C8B-B14F-4D97-AF65-F5344CB8AC3E}">
        <p14:creationId xmlns:p14="http://schemas.microsoft.com/office/powerpoint/2010/main" val="4269331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ighlight>
                  <a:srgbClr val="FFFF00"/>
                </a:highlight>
              </a:rPr>
              <a:t>*N’hésitez pas à présenter le flyer Mona </a:t>
            </a:r>
            <a:r>
              <a:rPr lang="fr-FR" b="1" dirty="0">
                <a:highlight>
                  <a:srgbClr val="FFFF00"/>
                </a:highlight>
              </a:rPr>
              <a:t>« Comment organiser des mobilités pour les maîtres d’apprentissage ? » </a:t>
            </a:r>
            <a:r>
              <a:rPr lang="fr-FR" dirty="0">
                <a:highlight>
                  <a:srgbClr val="FFFF00"/>
                </a:highlight>
              </a:rPr>
              <a:t>(livrable téléchargeable et customisable avec logo du CFA) sur le site : www.monaeam.eu. </a:t>
            </a:r>
          </a:p>
          <a:p>
            <a:endParaRPr lang="fr-FR" dirty="0"/>
          </a:p>
        </p:txBody>
      </p:sp>
      <p:sp>
        <p:nvSpPr>
          <p:cNvPr id="4" name="Espace réservé du numéro de diapositive 3"/>
          <p:cNvSpPr>
            <a:spLocks noGrp="1"/>
          </p:cNvSpPr>
          <p:nvPr>
            <p:ph type="sldNum" sz="quarter" idx="5"/>
          </p:nvPr>
        </p:nvSpPr>
        <p:spPr/>
        <p:txBody>
          <a:bodyPr/>
          <a:lstStyle/>
          <a:p>
            <a:fld id="{AA315FB0-2C1F-4225-870E-321E0E64D3CA}" type="slidenum">
              <a:rPr lang="fr-FR" smtClean="0"/>
              <a:t>18</a:t>
            </a:fld>
            <a:endParaRPr lang="fr-FR"/>
          </a:p>
        </p:txBody>
      </p:sp>
    </p:spTree>
    <p:extLst>
      <p:ext uri="{BB962C8B-B14F-4D97-AF65-F5344CB8AC3E}">
        <p14:creationId xmlns:p14="http://schemas.microsoft.com/office/powerpoint/2010/main" val="2993502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45704-FF0C-A33F-0EBD-CEB6C61839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8F22E6-0548-8FD7-8EAF-18AE2A31BBF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AB81A7E-7EE7-E172-44E3-5E13F88028F0}"/>
              </a:ext>
            </a:extLst>
          </p:cNvPr>
          <p:cNvSpPr>
            <a:spLocks noGrp="1"/>
          </p:cNvSpPr>
          <p:nvPr>
            <p:ph type="body" idx="1"/>
          </p:nvPr>
        </p:nvSpPr>
        <p:spPr/>
        <p:txBody>
          <a:bodyPr/>
          <a:lstStyle/>
          <a:p>
            <a:r>
              <a:rPr lang="fr-FR"/>
              <a:t>A développer par chaque CFA</a:t>
            </a:r>
          </a:p>
        </p:txBody>
      </p:sp>
      <p:sp>
        <p:nvSpPr>
          <p:cNvPr id="4" name="Espace réservé du numéro de diapositive 3">
            <a:extLst>
              <a:ext uri="{FF2B5EF4-FFF2-40B4-BE49-F238E27FC236}">
                <a16:creationId xmlns:a16="http://schemas.microsoft.com/office/drawing/2014/main" id="{D98E12F6-5025-7D06-E13C-54259ED0A1CB}"/>
              </a:ext>
            </a:extLst>
          </p:cNvPr>
          <p:cNvSpPr>
            <a:spLocks noGrp="1"/>
          </p:cNvSpPr>
          <p:nvPr>
            <p:ph type="sldNum" sz="quarter" idx="5"/>
          </p:nvPr>
        </p:nvSpPr>
        <p:spPr/>
        <p:txBody>
          <a:bodyPr/>
          <a:lstStyle/>
          <a:p>
            <a:fld id="{65B34688-9E06-445A-AABC-24817A436466}" type="slidenum">
              <a:rPr lang="fr-FR" smtClean="0"/>
              <a:t>19</a:t>
            </a:fld>
            <a:endParaRPr lang="fr-FR"/>
          </a:p>
        </p:txBody>
      </p:sp>
    </p:spTree>
    <p:extLst>
      <p:ext uri="{BB962C8B-B14F-4D97-AF65-F5344CB8AC3E}">
        <p14:creationId xmlns:p14="http://schemas.microsoft.com/office/powerpoint/2010/main" val="231045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B34688-9E06-445A-AABC-24817A436466}" type="slidenum">
              <a:rPr lang="fr-FR" smtClean="0"/>
              <a:t>2</a:t>
            </a:fld>
            <a:endParaRPr lang="fr-FR"/>
          </a:p>
        </p:txBody>
      </p:sp>
    </p:spTree>
    <p:extLst>
      <p:ext uri="{BB962C8B-B14F-4D97-AF65-F5344CB8AC3E}">
        <p14:creationId xmlns:p14="http://schemas.microsoft.com/office/powerpoint/2010/main" val="18612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FA95A-0657-5262-AD16-D9D03D5ADB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65F114-96FC-54BE-654D-8BE5DBC4B80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3D67275-ABF3-7A37-182B-7843E02DE71A}"/>
              </a:ext>
            </a:extLst>
          </p:cNvPr>
          <p:cNvSpPr>
            <a:spLocks noGrp="1"/>
          </p:cNvSpPr>
          <p:nvPr>
            <p:ph type="body" idx="1"/>
          </p:nvPr>
        </p:nvSpPr>
        <p:spPr/>
        <p:txBody>
          <a:bodyPr/>
          <a:lstStyle/>
          <a:p>
            <a:r>
              <a:rPr lang="fr-FR">
                <a:solidFill>
                  <a:srgbClr val="001277"/>
                </a:solidFill>
                <a:highlight>
                  <a:srgbClr val="FFFF00"/>
                </a:highlight>
              </a:rPr>
              <a:t>En format quiz – quelques questions pour susciter l’intérêt des CRE et faire un état des lieux de leurs connaissances </a:t>
            </a:r>
            <a:endParaRPr lang="fr-FR">
              <a:highlight>
                <a:srgbClr val="FFFF00"/>
              </a:highlight>
            </a:endParaRPr>
          </a:p>
          <a:p>
            <a:pPr marL="171450" indent="-171450">
              <a:buFont typeface="Arial"/>
              <a:buChar char="•"/>
            </a:pPr>
            <a:r>
              <a:rPr lang="fr-FR">
                <a:solidFill>
                  <a:srgbClr val="000000"/>
                </a:solidFill>
              </a:rPr>
              <a:t>Projet MONA : expérimentation de 4 ans à faire tomber les barrières de la mobilité longue des alternants : juridiques, financières, linguistiques, académiques</a:t>
            </a:r>
            <a:endParaRPr lang="fr-FR"/>
          </a:p>
          <a:p>
            <a:pPr marL="171450" indent="-171450">
              <a:buFont typeface="Arial"/>
              <a:buChar char="•"/>
            </a:pPr>
            <a:r>
              <a:rPr lang="fr-FR">
                <a:solidFill>
                  <a:srgbClr val="000000"/>
                </a:solidFill>
              </a:rPr>
              <a:t>Plan d’investissement France 2030. Finance 70% les actions qui seront mises en place.</a:t>
            </a:r>
          </a:p>
          <a:p>
            <a:pPr marL="171450" indent="-171450">
              <a:buFont typeface="Arial"/>
              <a:buChar char="•"/>
            </a:pPr>
            <a:r>
              <a:rPr lang="fr-FR">
                <a:solidFill>
                  <a:srgbClr val="000000"/>
                </a:solidFill>
              </a:rPr>
              <a:t>Rôle d’Euro App </a:t>
            </a:r>
            <a:r>
              <a:rPr lang="fr-FR" err="1">
                <a:solidFill>
                  <a:srgbClr val="000000"/>
                </a:solidFill>
              </a:rPr>
              <a:t>Mobility</a:t>
            </a:r>
            <a:r>
              <a:rPr lang="fr-FR">
                <a:solidFill>
                  <a:srgbClr val="000000"/>
                </a:solidFill>
              </a:rPr>
              <a:t> (EAM) en tant que Chef de file : coordination du projet &amp; accompagnement des membres du Consortium MONA</a:t>
            </a:r>
            <a:endParaRPr lang="fr-FR"/>
          </a:p>
          <a:p>
            <a:endParaRPr lang="fr-FR"/>
          </a:p>
          <a:p>
            <a:pPr marL="171450" indent="-171450">
              <a:buFont typeface="Arial"/>
              <a:buChar char="•"/>
            </a:pPr>
            <a:r>
              <a:rPr lang="fr-FR"/>
              <a:t>Le programme Erasmus existe depuis : 1987 </a:t>
            </a:r>
          </a:p>
          <a:p>
            <a:pPr marL="171450" indent="-171450">
              <a:buFont typeface="Arial"/>
              <a:buChar char="•"/>
            </a:pPr>
            <a:r>
              <a:rPr lang="fr-FR"/>
              <a:t>Ouverture du programme Erasmus+ au secteur de l'enseignement et de la formation professionnels : 1995</a:t>
            </a:r>
          </a:p>
          <a:p>
            <a:pPr marL="171450" indent="-171450">
              <a:buFont typeface="Arial"/>
              <a:buChar char="•"/>
            </a:pPr>
            <a:endParaRPr lang="fr-FR"/>
          </a:p>
          <a:p>
            <a:pPr marL="171450" indent="-171450">
              <a:buFont typeface="Arial"/>
              <a:buChar char="•"/>
            </a:pPr>
            <a:r>
              <a:rPr lang="fr-FR"/>
              <a:t>Explication de l'impact de la mobilité internationale sur le contrat d’apprentissage dans les prochaines slides</a:t>
            </a:r>
          </a:p>
        </p:txBody>
      </p:sp>
      <p:sp>
        <p:nvSpPr>
          <p:cNvPr id="4" name="Espace réservé du numéro de diapositive 3">
            <a:extLst>
              <a:ext uri="{FF2B5EF4-FFF2-40B4-BE49-F238E27FC236}">
                <a16:creationId xmlns:a16="http://schemas.microsoft.com/office/drawing/2014/main" id="{409A9CA2-05EC-D478-F310-D730882BC479}"/>
              </a:ext>
            </a:extLst>
          </p:cNvPr>
          <p:cNvSpPr>
            <a:spLocks noGrp="1"/>
          </p:cNvSpPr>
          <p:nvPr>
            <p:ph type="sldNum" sz="quarter" idx="5"/>
          </p:nvPr>
        </p:nvSpPr>
        <p:spPr/>
        <p:txBody>
          <a:bodyPr/>
          <a:lstStyle/>
          <a:p>
            <a:fld id="{65B34688-9E06-445A-AABC-24817A436466}" type="slidenum">
              <a:rPr lang="fr-FR" smtClean="0"/>
              <a:t>3</a:t>
            </a:fld>
            <a:endParaRPr lang="fr-FR"/>
          </a:p>
        </p:txBody>
      </p:sp>
    </p:spTree>
    <p:extLst>
      <p:ext uri="{BB962C8B-B14F-4D97-AF65-F5344CB8AC3E}">
        <p14:creationId xmlns:p14="http://schemas.microsoft.com/office/powerpoint/2010/main" val="358010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114DC-47CE-1971-F761-A5088B69AD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E4238D-D013-B392-2543-630E8F2E44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25BFA4-578A-8281-E2BC-3B5383EB7A2D}"/>
              </a:ext>
            </a:extLst>
          </p:cNvPr>
          <p:cNvSpPr>
            <a:spLocks noGrp="1"/>
          </p:cNvSpPr>
          <p:nvPr>
            <p:ph type="body" idx="1"/>
          </p:nvPr>
        </p:nvSpPr>
        <p:spPr/>
        <p:txBody>
          <a:bodyPr/>
          <a:lstStyle/>
          <a:p>
            <a:r>
              <a:rPr lang="fr-FR"/>
              <a:t>Questions à choix multiple. Il n’y a pas de bonne réponse</a:t>
            </a:r>
          </a:p>
        </p:txBody>
      </p:sp>
      <p:sp>
        <p:nvSpPr>
          <p:cNvPr id="4" name="Espace réservé du numéro de diapositive 3">
            <a:extLst>
              <a:ext uri="{FF2B5EF4-FFF2-40B4-BE49-F238E27FC236}">
                <a16:creationId xmlns:a16="http://schemas.microsoft.com/office/drawing/2014/main" id="{B9CBD3B8-E001-70BD-D5D9-915D23564DC8}"/>
              </a:ext>
            </a:extLst>
          </p:cNvPr>
          <p:cNvSpPr>
            <a:spLocks noGrp="1"/>
          </p:cNvSpPr>
          <p:nvPr>
            <p:ph type="sldNum" sz="quarter" idx="5"/>
          </p:nvPr>
        </p:nvSpPr>
        <p:spPr/>
        <p:txBody>
          <a:bodyPr/>
          <a:lstStyle/>
          <a:p>
            <a:fld id="{65B34688-9E06-445A-AABC-24817A436466}" type="slidenum">
              <a:rPr lang="fr-FR" smtClean="0"/>
              <a:t>4</a:t>
            </a:fld>
            <a:endParaRPr lang="fr-FR"/>
          </a:p>
        </p:txBody>
      </p:sp>
    </p:spTree>
    <p:extLst>
      <p:ext uri="{BB962C8B-B14F-4D97-AF65-F5344CB8AC3E}">
        <p14:creationId xmlns:p14="http://schemas.microsoft.com/office/powerpoint/2010/main" val="173296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CF30-6BF6-1931-F3A2-444F555586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90A4AB-A611-D661-B8F0-0AA4A35DB00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052A977-02D7-4CA2-93DD-FFE8D8354B9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C7B3844-069C-5A61-8DA2-C1FF59581488}"/>
              </a:ext>
            </a:extLst>
          </p:cNvPr>
          <p:cNvSpPr>
            <a:spLocks noGrp="1"/>
          </p:cNvSpPr>
          <p:nvPr>
            <p:ph type="sldNum" sz="quarter" idx="5"/>
          </p:nvPr>
        </p:nvSpPr>
        <p:spPr/>
        <p:txBody>
          <a:bodyPr/>
          <a:lstStyle/>
          <a:p>
            <a:fld id="{65B34688-9E06-445A-AABC-24817A436466}" type="slidenum">
              <a:rPr lang="fr-FR" smtClean="0"/>
              <a:t>5</a:t>
            </a:fld>
            <a:endParaRPr lang="fr-FR"/>
          </a:p>
        </p:txBody>
      </p:sp>
    </p:spTree>
    <p:extLst>
      <p:ext uri="{BB962C8B-B14F-4D97-AF65-F5344CB8AC3E}">
        <p14:creationId xmlns:p14="http://schemas.microsoft.com/office/powerpoint/2010/main" val="137131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959E8-8AB2-D34C-FD6F-7EA33C8A7D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E0B51CD-32EB-EF28-6A59-7A6E5D7018B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0153E8-C5D0-6AFC-AF41-93D0799BCC86}"/>
              </a:ext>
            </a:extLst>
          </p:cNvPr>
          <p:cNvSpPr>
            <a:spLocks noGrp="1"/>
          </p:cNvSpPr>
          <p:nvPr>
            <p:ph type="body" idx="1"/>
          </p:nvPr>
        </p:nvSpPr>
        <p:spPr/>
        <p:txBody>
          <a:bodyPr/>
          <a:lstStyle/>
          <a:p>
            <a:pPr marL="171450" indent="-171450">
              <a:lnSpc>
                <a:spcPct val="120000"/>
              </a:lnSpc>
              <a:spcBef>
                <a:spcPts val="600"/>
              </a:spcBef>
              <a:spcAft>
                <a:spcPts val="600"/>
              </a:spcAft>
              <a:buFont typeface="Arial"/>
              <a:buChar char="•"/>
            </a:pPr>
            <a:r>
              <a:rPr lang="fr-FR">
                <a:solidFill>
                  <a:srgbClr val="001277"/>
                </a:solidFill>
              </a:rPr>
              <a:t>La Commission européenne, à travers des programmes comme Erasmus+, souhaite créer un espace européen de la formation professionnelle. Et à travers les projets mis en œuvre au sein du CFA, les employeurs qui permettent à leurs apprentis de partir en mobilité, participent à la construction de ce cadre.</a:t>
            </a:r>
          </a:p>
          <a:p>
            <a:pPr marL="171450" indent="-171450">
              <a:lnSpc>
                <a:spcPct val="120000"/>
              </a:lnSpc>
              <a:spcBef>
                <a:spcPts val="600"/>
              </a:spcBef>
              <a:spcAft>
                <a:spcPts val="600"/>
              </a:spcAft>
              <a:buFont typeface="Arial"/>
              <a:buChar char="•"/>
            </a:pPr>
            <a:r>
              <a:rPr lang="fr-FR">
                <a:solidFill>
                  <a:srgbClr val="001277"/>
                </a:solidFill>
              </a:rPr>
              <a:t>L’international n’est pas une simple « plus-value » : c’est un vecteur puissant de cohésion européenne, de dialogue interculturel et de construction citoyenne. Nos alternants, en vivant une expérience transnationale, deviennent des ambassadeurs de l’espace civique européen.  </a:t>
            </a:r>
            <a:endParaRPr lang="fr-FR"/>
          </a:p>
          <a:p>
            <a:pPr marL="171450" indent="-171450">
              <a:lnSpc>
                <a:spcPct val="120000"/>
              </a:lnSpc>
              <a:spcBef>
                <a:spcPts val="600"/>
              </a:spcBef>
              <a:spcAft>
                <a:spcPts val="600"/>
              </a:spcAft>
              <a:buFont typeface="Arial"/>
              <a:buChar char="•"/>
            </a:pPr>
            <a:r>
              <a:rPr lang="fr-FR">
                <a:solidFill>
                  <a:srgbClr val="001277"/>
                </a:solidFill>
              </a:rPr>
              <a:t>Volonté politique française : l’objectif est que 15 % des apprentis bénéficient d’une mobilité européenne durant leur parcours. </a:t>
            </a:r>
          </a:p>
          <a:p>
            <a:pPr marL="171450" indent="-171450">
              <a:lnSpc>
                <a:spcPct val="120000"/>
              </a:lnSpc>
              <a:spcBef>
                <a:spcPts val="600"/>
              </a:spcBef>
              <a:spcAft>
                <a:spcPts val="600"/>
              </a:spcAft>
              <a:buFont typeface="Arial"/>
              <a:buChar char="•"/>
            </a:pPr>
            <a:r>
              <a:rPr lang="fr-FR">
                <a:solidFill>
                  <a:srgbClr val="001277"/>
                </a:solidFill>
              </a:rPr>
              <a:t>La mobilité des apprentis est encadrée par la loi et impose une signature d'une convention quadripartite : entreprise d'envoi, entreprise d'accueil, OF et apprenti.</a:t>
            </a:r>
            <a:endParaRPr lang="fr-FR"/>
          </a:p>
          <a:p>
            <a:pPr marL="171450" indent="-171450">
              <a:lnSpc>
                <a:spcPct val="120000"/>
              </a:lnSpc>
              <a:spcBef>
                <a:spcPts val="600"/>
              </a:spcBef>
              <a:spcAft>
                <a:spcPts val="600"/>
              </a:spcAft>
              <a:buFont typeface="Arial"/>
              <a:buChar char="•"/>
            </a:pPr>
            <a:r>
              <a:rPr lang="fr-FR" dirty="0">
                <a:solidFill>
                  <a:srgbClr val="001277"/>
                </a:solidFill>
              </a:rPr>
              <a:t>Le cadre réglementaire de la mobilité des apprentis a été redéfini en 2018 avec la loi pour la liberté de choisir son avenir pro (financement OPCO et mise en veille possible - car avant c’était de facto mise à dispo uniquement) et que pour corriger certaines modalités, assouplir le cadre, la loi Maillard de 2023 est venue la compléter avec en effet la mise à disposi</a:t>
            </a:r>
            <a:r>
              <a:rPr lang="fr-FR">
                <a:solidFill>
                  <a:srgbClr val="001277"/>
                </a:solidFill>
              </a:rPr>
              <a:t>tion possible pour une mobilité supérieure à 4 semaines.</a:t>
            </a:r>
          </a:p>
          <a:p>
            <a:pPr marL="171450" indent="-171450">
              <a:lnSpc>
                <a:spcPct val="120000"/>
              </a:lnSpc>
              <a:spcBef>
                <a:spcPts val="600"/>
              </a:spcBef>
              <a:spcAft>
                <a:spcPts val="600"/>
              </a:spcAft>
              <a:buFont typeface="Arial"/>
              <a:buChar char="•"/>
            </a:pPr>
            <a:r>
              <a:rPr lang="fr-FR">
                <a:solidFill>
                  <a:srgbClr val="001277"/>
                </a:solidFill>
              </a:rPr>
              <a:t>Engagement RSE : voir slide 18 pour plus de détails</a:t>
            </a:r>
          </a:p>
          <a:p>
            <a:pPr>
              <a:lnSpc>
                <a:spcPct val="120000"/>
              </a:lnSpc>
              <a:spcBef>
                <a:spcPts val="600"/>
              </a:spcBef>
              <a:spcAft>
                <a:spcPts val="600"/>
              </a:spcAft>
            </a:pPr>
            <a:endParaRPr lang="fr-FR">
              <a:solidFill>
                <a:srgbClr val="001277"/>
              </a:solidFill>
            </a:endParaRPr>
          </a:p>
          <a:p>
            <a:pPr>
              <a:lnSpc>
                <a:spcPct val="120000"/>
              </a:lnSpc>
              <a:spcBef>
                <a:spcPts val="600"/>
              </a:spcBef>
              <a:spcAft>
                <a:spcPts val="600"/>
              </a:spcAft>
            </a:pPr>
            <a:r>
              <a:rPr lang="fr-FR" b="1">
                <a:solidFill>
                  <a:srgbClr val="001277"/>
                </a:solidFill>
                <a:highlight>
                  <a:srgbClr val="FFFF00"/>
                </a:highlight>
              </a:rPr>
              <a:t>Sources :</a:t>
            </a:r>
          </a:p>
          <a:p>
            <a:pPr marL="171450" indent="-171450">
              <a:lnSpc>
                <a:spcPct val="120000"/>
              </a:lnSpc>
              <a:spcBef>
                <a:spcPts val="600"/>
              </a:spcBef>
              <a:spcAft>
                <a:spcPts val="600"/>
              </a:spcAft>
              <a:buFont typeface="Arial"/>
              <a:buChar char="•"/>
            </a:pPr>
            <a:r>
              <a:rPr lang="fr-FR">
                <a:solidFill>
                  <a:srgbClr val="001277"/>
                </a:solidFill>
              </a:rPr>
              <a:t>La loi Maillard du 27 décembre 2023 : </a:t>
            </a:r>
            <a:r>
              <a:rPr lang="fr-FR" dirty="0">
                <a:solidFill>
                  <a:srgbClr val="001277"/>
                </a:solidFill>
                <a:hlinkClick r:id="rId3"/>
              </a:rPr>
              <a:t>https://www.alternance.emploi.gouv.fr/actualites/erasmus-de-lapprentissage-modalites-dentree-en-vigueur-de-la-loi-visant-faciliter-la</a:t>
            </a:r>
            <a:endParaRPr lang="fr-FR" dirty="0">
              <a:solidFill>
                <a:srgbClr val="000000"/>
              </a:solidFill>
            </a:endParaRPr>
          </a:p>
          <a:p>
            <a:pPr marL="171450" indent="-171450">
              <a:lnSpc>
                <a:spcPct val="120000"/>
              </a:lnSpc>
              <a:spcBef>
                <a:spcPts val="600"/>
              </a:spcBef>
              <a:spcAft>
                <a:spcPts val="600"/>
              </a:spcAft>
              <a:buFont typeface="Arial"/>
              <a:buChar char="•"/>
            </a:pPr>
            <a:r>
              <a:rPr lang="fr-FR">
                <a:solidFill>
                  <a:srgbClr val="001277"/>
                </a:solidFill>
              </a:rPr>
              <a:t>Le Décret du 4 décembre 2024, entré en vigueur le 6 décembre 2024, précise les modalités des conventions de mobilité (mise en veille ou mise à disposition, structure d’accueil, informations requises…) afin d’aligner le cadre réglementaire sur les intentions de la loi : </a:t>
            </a:r>
            <a:r>
              <a:rPr lang="fr-FR" dirty="0">
                <a:solidFill>
                  <a:srgbClr val="001277"/>
                </a:solidFill>
                <a:hlinkClick r:id="rId4"/>
              </a:rPr>
              <a:t>https://www.legifrance.gouv.fr/jorf/id/JORFTEXT000050732520</a:t>
            </a:r>
            <a:endParaRPr lang="fr-FR" dirty="0">
              <a:solidFill>
                <a:srgbClr val="000000"/>
              </a:solidFill>
            </a:endParaRPr>
          </a:p>
          <a:p>
            <a:pPr marL="171450" indent="-171450">
              <a:lnSpc>
                <a:spcPct val="120000"/>
              </a:lnSpc>
              <a:spcBef>
                <a:spcPts val="600"/>
              </a:spcBef>
              <a:spcAft>
                <a:spcPts val="600"/>
              </a:spcAft>
              <a:buFont typeface="Arial"/>
              <a:buChar char="•"/>
            </a:pPr>
            <a:r>
              <a:rPr lang="fr-FR">
                <a:solidFill>
                  <a:srgbClr val="001277"/>
                </a:solidFill>
              </a:rPr>
              <a:t>Volonté politique française : </a:t>
            </a:r>
            <a:r>
              <a:rPr lang="fr-FR" dirty="0">
                <a:solidFill>
                  <a:srgbClr val="001277"/>
                </a:solidFill>
                <a:hlinkClick r:id="rId5"/>
              </a:rPr>
              <a:t>https://agence.erasmusplus.fr/priorites-et-thematiques/la-mobilite-des-alternants-avec-erasmus/</a:t>
            </a:r>
            <a:endParaRPr lang="fr-FR" dirty="0">
              <a:solidFill>
                <a:srgbClr val="000000"/>
              </a:solidFill>
            </a:endParaRPr>
          </a:p>
          <a:p>
            <a:pPr marL="171450" indent="-171450">
              <a:lnSpc>
                <a:spcPct val="120000"/>
              </a:lnSpc>
              <a:spcBef>
                <a:spcPts val="600"/>
              </a:spcBef>
              <a:spcAft>
                <a:spcPts val="600"/>
              </a:spcAft>
              <a:buFont typeface="Arial"/>
              <a:buChar char="•"/>
            </a:pPr>
            <a:r>
              <a:rPr lang="fr-FR">
                <a:solidFill>
                  <a:srgbClr val="001277"/>
                </a:solidFill>
              </a:rPr>
              <a:t>Label européen des langues 2025 : </a:t>
            </a:r>
            <a:r>
              <a:rPr lang="fr-FR" dirty="0">
                <a:solidFill>
                  <a:srgbClr val="001277"/>
                </a:solidFill>
                <a:hlinkClick r:id="rId6"/>
              </a:rPr>
              <a:t>https://www.touteleurope.eu/l-europe-et-moi/label-europeen-des-langues-2025-l-apprentissage-des-langues-au-service-de-l-inclusion-et-de-la-mobilite/</a:t>
            </a:r>
          </a:p>
        </p:txBody>
      </p:sp>
      <p:sp>
        <p:nvSpPr>
          <p:cNvPr id="4" name="Espace réservé du numéro de diapositive 3">
            <a:extLst>
              <a:ext uri="{FF2B5EF4-FFF2-40B4-BE49-F238E27FC236}">
                <a16:creationId xmlns:a16="http://schemas.microsoft.com/office/drawing/2014/main" id="{5EE1650E-EAD5-EFDD-4068-AA05B911687D}"/>
              </a:ext>
            </a:extLst>
          </p:cNvPr>
          <p:cNvSpPr>
            <a:spLocks noGrp="1"/>
          </p:cNvSpPr>
          <p:nvPr>
            <p:ph type="sldNum" sz="quarter" idx="5"/>
          </p:nvPr>
        </p:nvSpPr>
        <p:spPr/>
        <p:txBody>
          <a:bodyPr/>
          <a:lstStyle/>
          <a:p>
            <a:fld id="{65B34688-9E06-445A-AABC-24817A436466}" type="slidenum">
              <a:rPr lang="fr-FR" smtClean="0"/>
              <a:t>6</a:t>
            </a:fld>
            <a:endParaRPr lang="fr-FR"/>
          </a:p>
        </p:txBody>
      </p:sp>
    </p:spTree>
    <p:extLst>
      <p:ext uri="{BB962C8B-B14F-4D97-AF65-F5344CB8AC3E}">
        <p14:creationId xmlns:p14="http://schemas.microsoft.com/office/powerpoint/2010/main" val="326049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A83D9-C3A8-4E55-421E-914FF7B61FA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5531EA3-B2B0-E754-758D-9DC9065A94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3355778-88A4-FCC2-C04D-24C453DAA595}"/>
              </a:ext>
            </a:extLst>
          </p:cNvPr>
          <p:cNvSpPr>
            <a:spLocks noGrp="1"/>
          </p:cNvSpPr>
          <p:nvPr>
            <p:ph type="body" idx="1"/>
          </p:nvPr>
        </p:nvSpPr>
        <p:spPr/>
        <p:txBody>
          <a:bodyPr/>
          <a:lstStyle/>
          <a:p>
            <a:r>
              <a:rPr lang="fr-FR"/>
              <a:t>PRECISER : dans la suite de l’atelier, il y a aura un focus sur comment l’entreprise peut mettre en avant la mobilité dans sa stratégie de </a:t>
            </a:r>
            <a:r>
              <a:rPr lang="fr-FR" err="1"/>
              <a:t>comm</a:t>
            </a:r>
            <a:r>
              <a:rPr lang="fr-FR"/>
              <a:t>, démarche RSE, etc. (slide 18)</a:t>
            </a:r>
          </a:p>
          <a:p>
            <a:endParaRPr lang="fr-FR"/>
          </a:p>
          <a:p>
            <a:pPr marL="171450" indent="-171450">
              <a:buFont typeface="Arial"/>
              <a:buChar char="•"/>
            </a:pPr>
            <a:r>
              <a:rPr lang="fr-FR"/>
              <a:t>La mobilité à l’étranger permet aux apprentis de développer des </a:t>
            </a:r>
            <a:r>
              <a:rPr lang="fr-FR" b="1"/>
              <a:t>compétences professionnelles, linguistiques et interculturelles</a:t>
            </a:r>
            <a:r>
              <a:rPr lang="fr-FR"/>
              <a:t> au sein d’une entreprise ou d’un organisme de formation ; ces acquis valorisés ensuite peuvent profiter directement à leur employeur lors de leur retour. </a:t>
            </a:r>
            <a:r>
              <a:rPr lang="fr-FR" b="1">
                <a:highlight>
                  <a:srgbClr val="FFFF00"/>
                </a:highlight>
              </a:rPr>
              <a:t>Source </a:t>
            </a:r>
            <a:r>
              <a:rPr lang="fr-FR"/>
              <a:t>: </a:t>
            </a:r>
            <a:r>
              <a:rPr lang="fr-FR">
                <a:hlinkClick r:id="rId3"/>
              </a:rPr>
              <a:t>https://travail-emploi.gouv.fr/la-mobilite-europeenne-et-internationale-des-alternants?utm_source=chatgpt.com</a:t>
            </a:r>
            <a:endParaRPr lang="fr-FR"/>
          </a:p>
          <a:p>
            <a:pPr marL="171450" indent="-171450">
              <a:buFont typeface="Arial"/>
              <a:buChar char="•"/>
            </a:pPr>
            <a:r>
              <a:rPr lang="fr-FR"/>
              <a:t>Le guide mobilité employeurs met en avant les bénéfices d'un séjour à l'étranger pour l'entreprise comme pour le jeune. Pour la structure d'accueil, il s'agit d'un levier d'attractivité, d'ouverture internationale et d'amélioration de l'image de marque. </a:t>
            </a:r>
            <a:r>
              <a:rPr lang="fr-FR" b="1">
                <a:highlight>
                  <a:srgbClr val="FFFF00"/>
                </a:highlight>
              </a:rPr>
              <a:t>Source </a:t>
            </a:r>
            <a:r>
              <a:rPr lang="fr-FR"/>
              <a:t>: </a:t>
            </a:r>
            <a:r>
              <a:rPr lang="fr-FR">
                <a:hlinkClick r:id="rId4"/>
              </a:rPr>
              <a:t>https://www.centre-inffo.fr/site-europe-international-formation/actualites-europe/actualites-francophonie-formation/la-mobilite-des-alternants-deux-guides-pratiques-pour-franchir-le-pas?utm_source=chatgpt.com</a:t>
            </a:r>
          </a:p>
          <a:p>
            <a:pPr marL="171450" indent="-171450">
              <a:buFont typeface="Arial"/>
              <a:buChar char="•"/>
            </a:pPr>
            <a:r>
              <a:rPr lang="fr-FR"/>
              <a:t>Selon une enquête menée auprès d’environ 300 dirigeants de PME-TPE : </a:t>
            </a:r>
            <a:r>
              <a:rPr lang="fr-FR" b="1">
                <a:highlight>
                  <a:srgbClr val="FFFF00"/>
                </a:highlight>
              </a:rPr>
              <a:t>Source </a:t>
            </a:r>
            <a:r>
              <a:rPr lang="fr-FR"/>
              <a:t>: </a:t>
            </a:r>
            <a:r>
              <a:rPr lang="fr-FR">
                <a:hlinkClick r:id="rId5"/>
              </a:rPr>
              <a:t>https://www.cftcpacac.fr/la-formation-professionnelle/c/0/i/79331246/mobilite-des-apprentis-l-absence-du-jeune-son-poste-un-frein-pour-41-des-dirigeants</a:t>
            </a:r>
          </a:p>
          <a:p>
            <a:pPr lvl="1" indent="-171450">
              <a:buFont typeface="Courier New"/>
              <a:buChar char="o"/>
            </a:pPr>
            <a:r>
              <a:rPr lang="fr-FR"/>
              <a:t>49 % estiment que la mobilité internationale développe l’employabilité et les compétences des apprentis.</a:t>
            </a:r>
          </a:p>
          <a:p>
            <a:pPr lvl="1" indent="-171450">
              <a:buFont typeface="Courier New"/>
              <a:buChar char="o"/>
            </a:pPr>
            <a:r>
              <a:rPr lang="fr-FR"/>
              <a:t>44 % voient une acquisition de nouveaux outils, techniques ou compétences.</a:t>
            </a:r>
          </a:p>
          <a:p>
            <a:pPr lvl="1" indent="-171450">
              <a:buFont typeface="Courier New"/>
              <a:buChar char="o"/>
            </a:pPr>
            <a:r>
              <a:rPr lang="fr-FR"/>
              <a:t>32 % considèrent la mobilité comme un facteur de recrutement et de fidélisation des apprentis ou candidats.</a:t>
            </a:r>
          </a:p>
          <a:p>
            <a:pPr marL="171450" indent="-171450">
              <a:buFont typeface="Arial"/>
              <a:buChar char="•"/>
            </a:pPr>
            <a:endParaRPr lang="fr-FR"/>
          </a:p>
        </p:txBody>
      </p:sp>
      <p:sp>
        <p:nvSpPr>
          <p:cNvPr id="4" name="Espace réservé du numéro de diapositive 3">
            <a:extLst>
              <a:ext uri="{FF2B5EF4-FFF2-40B4-BE49-F238E27FC236}">
                <a16:creationId xmlns:a16="http://schemas.microsoft.com/office/drawing/2014/main" id="{BA3960BF-8F79-5EA3-D4F4-5B0E5EBEC731}"/>
              </a:ext>
            </a:extLst>
          </p:cNvPr>
          <p:cNvSpPr>
            <a:spLocks noGrp="1"/>
          </p:cNvSpPr>
          <p:nvPr>
            <p:ph type="sldNum" sz="quarter" idx="5"/>
          </p:nvPr>
        </p:nvSpPr>
        <p:spPr/>
        <p:txBody>
          <a:bodyPr/>
          <a:lstStyle/>
          <a:p>
            <a:fld id="{65B34688-9E06-445A-AABC-24817A436466}" type="slidenum">
              <a:rPr lang="fr-FR" smtClean="0"/>
              <a:t>7</a:t>
            </a:fld>
            <a:endParaRPr lang="fr-FR"/>
          </a:p>
        </p:txBody>
      </p:sp>
    </p:spTree>
    <p:extLst>
      <p:ext uri="{BB962C8B-B14F-4D97-AF65-F5344CB8AC3E}">
        <p14:creationId xmlns:p14="http://schemas.microsoft.com/office/powerpoint/2010/main" val="146589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40239-40C8-EB09-2E31-4110426E79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97B31C-6CBE-93CE-C891-053E8C8C4E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3CA0985-6A38-1941-7306-E1224DD29635}"/>
              </a:ext>
            </a:extLst>
          </p:cNvPr>
          <p:cNvSpPr>
            <a:spLocks noGrp="1"/>
          </p:cNvSpPr>
          <p:nvPr>
            <p:ph type="body" idx="1"/>
          </p:nvPr>
        </p:nvSpPr>
        <p:spPr/>
        <p:txBody>
          <a:bodyPr/>
          <a:lstStyle/>
          <a:p>
            <a:r>
              <a:rPr lang="fr-FR"/>
              <a:t>Les bénéfices pour l'apprenti sont palpables pour toutes durées de mobilité : même sur un schéma court, ça peut être l’occasion d’acquérir une compétence technique et dans tous les cas, la mobilité développe de manière prolifique les compétences transversales / soft </a:t>
            </a:r>
            <a:r>
              <a:rPr lang="fr-FR" err="1"/>
              <a:t>skills</a:t>
            </a:r>
            <a:r>
              <a:rPr lang="fr-FR"/>
              <a:t>.</a:t>
            </a:r>
          </a:p>
          <a:p>
            <a:endParaRPr lang="fr-FR"/>
          </a:p>
          <a:p>
            <a:pPr marL="171450" indent="-171450">
              <a:buFont typeface="Arial"/>
              <a:buChar char="•"/>
            </a:pPr>
            <a:r>
              <a:rPr lang="fr-FR"/>
              <a:t>Mobilité européenne comme outil d’insertion. </a:t>
            </a:r>
            <a:r>
              <a:rPr lang="fr-FR" b="1">
                <a:highlight>
                  <a:srgbClr val="FFFF00"/>
                </a:highlight>
              </a:rPr>
              <a:t>Source </a:t>
            </a:r>
            <a:r>
              <a:rPr lang="fr-FR"/>
              <a:t>: </a:t>
            </a:r>
            <a:r>
              <a:rPr lang="fr-FR">
                <a:hlinkClick r:id="rId3"/>
              </a:rPr>
              <a:t>https://travail-emploi.gouv.fr/la-mobilite-europeenne-et-internationale-des-alternants?utm_source=chatgpt.com</a:t>
            </a:r>
            <a:endParaRPr lang="fr-FR"/>
          </a:p>
          <a:p>
            <a:pPr marL="171450" indent="-171450">
              <a:buFont typeface="Arial"/>
              <a:buChar char="•"/>
            </a:pPr>
            <a:r>
              <a:rPr lang="fr-FR"/>
              <a:t>Etudes européennes sur les plus-values de la mobilité internationale des apprentis. </a:t>
            </a:r>
            <a:r>
              <a:rPr lang="fr-FR" b="1">
                <a:highlight>
                  <a:srgbClr val="FFFF00"/>
                </a:highlight>
              </a:rPr>
              <a:t>Source </a:t>
            </a:r>
            <a:r>
              <a:rPr lang="fr-FR"/>
              <a:t>: </a:t>
            </a:r>
            <a:r>
              <a:rPr lang="fr-FR">
                <a:hlinkClick r:id="rId4"/>
              </a:rPr>
              <a:t>https://www.centre-inffo.fr/site-europe-international-formation/actualites-europe/mobilite-internationale-des-apprentis-une-serie-detudes-europeennes?utm_source=chatgpt.com</a:t>
            </a:r>
          </a:p>
          <a:p>
            <a:pPr marL="171450" indent="-171450">
              <a:buFont typeface="Arial"/>
              <a:buChar char="•"/>
            </a:pPr>
            <a:endParaRPr lang="fr-FR"/>
          </a:p>
        </p:txBody>
      </p:sp>
      <p:sp>
        <p:nvSpPr>
          <p:cNvPr id="4" name="Espace réservé du numéro de diapositive 3">
            <a:extLst>
              <a:ext uri="{FF2B5EF4-FFF2-40B4-BE49-F238E27FC236}">
                <a16:creationId xmlns:a16="http://schemas.microsoft.com/office/drawing/2014/main" id="{1DAF02EE-9EBF-2E74-2BA2-ED3A437A4B66}"/>
              </a:ext>
            </a:extLst>
          </p:cNvPr>
          <p:cNvSpPr>
            <a:spLocks noGrp="1"/>
          </p:cNvSpPr>
          <p:nvPr>
            <p:ph type="sldNum" sz="quarter" idx="5"/>
          </p:nvPr>
        </p:nvSpPr>
        <p:spPr/>
        <p:txBody>
          <a:bodyPr/>
          <a:lstStyle/>
          <a:p>
            <a:fld id="{65B34688-9E06-445A-AABC-24817A436466}" type="slidenum">
              <a:rPr lang="fr-FR" smtClean="0"/>
              <a:t>8</a:t>
            </a:fld>
            <a:endParaRPr lang="fr-FR"/>
          </a:p>
        </p:txBody>
      </p:sp>
    </p:spTree>
    <p:extLst>
      <p:ext uri="{BB962C8B-B14F-4D97-AF65-F5344CB8AC3E}">
        <p14:creationId xmlns:p14="http://schemas.microsoft.com/office/powerpoint/2010/main" val="34472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19DA0-AB32-33AF-F475-88743D54F7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D7D03D-F66C-0DD3-48EE-07BC7BEB7F8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23CB4AA-62B6-246E-1417-E9DB154FD26E}"/>
              </a:ext>
            </a:extLst>
          </p:cNvPr>
          <p:cNvSpPr>
            <a:spLocks noGrp="1"/>
          </p:cNvSpPr>
          <p:nvPr>
            <p:ph type="body" idx="1"/>
          </p:nvPr>
        </p:nvSpPr>
        <p:spPr/>
        <p:txBody>
          <a:bodyPr/>
          <a:lstStyle/>
          <a:p>
            <a:pPr marL="171450" indent="-171450">
              <a:buFont typeface="Arial"/>
              <a:buChar char="•"/>
            </a:pPr>
            <a:r>
              <a:rPr lang="fr-FR"/>
              <a:t>Vous pouvez vous appuyer sur le tableau des objections sur Teams. Ce tableau est un document interne qui a été créé pour les référents et n'est pas un document public :</a:t>
            </a:r>
            <a:endParaRPr lang="fr-FR" dirty="0"/>
          </a:p>
          <a:p>
            <a:r>
              <a:rPr lang="fr-FR">
                <a:hlinkClick r:id="rId3"/>
              </a:rPr>
              <a:t>https://euroappmobility.sharepoint.com/:x:/r/sites/Mona-Groupesdetravail/Documents%20partages/04_IMP%20ENT/Groupe%20th%C3%A9matique%20-%20Outils/Livrables/1.%20Tableaux%20des%20objections%20des%20entreprises_D%C3%A9c.2023.xlsx?d=w5924bb92dd3140c1a7ed742fe22fc107&amp;csf=1&amp;web=1&amp;e=90KvJy</a:t>
            </a:r>
            <a:endParaRPr lang="fr-FR"/>
          </a:p>
          <a:p>
            <a:endParaRPr lang="fr-FR"/>
          </a:p>
        </p:txBody>
      </p:sp>
      <p:sp>
        <p:nvSpPr>
          <p:cNvPr id="4" name="Espace réservé du numéro de diapositive 3">
            <a:extLst>
              <a:ext uri="{FF2B5EF4-FFF2-40B4-BE49-F238E27FC236}">
                <a16:creationId xmlns:a16="http://schemas.microsoft.com/office/drawing/2014/main" id="{BDC88F75-11F6-6FD9-BF9E-0E3272B8D614}"/>
              </a:ext>
            </a:extLst>
          </p:cNvPr>
          <p:cNvSpPr>
            <a:spLocks noGrp="1"/>
          </p:cNvSpPr>
          <p:nvPr>
            <p:ph type="sldNum" sz="quarter" idx="5"/>
          </p:nvPr>
        </p:nvSpPr>
        <p:spPr/>
        <p:txBody>
          <a:bodyPr/>
          <a:lstStyle/>
          <a:p>
            <a:fld id="{65B34688-9E06-445A-AABC-24817A436466}" type="slidenum">
              <a:rPr lang="fr-FR" smtClean="0"/>
              <a:t>9</a:t>
            </a:fld>
            <a:endParaRPr lang="fr-FR"/>
          </a:p>
        </p:txBody>
      </p:sp>
    </p:spTree>
    <p:extLst>
      <p:ext uri="{BB962C8B-B14F-4D97-AF65-F5344CB8AC3E}">
        <p14:creationId xmlns:p14="http://schemas.microsoft.com/office/powerpoint/2010/main" val="3942633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98FF-7C89-C1CD-B64C-9E2A87649718}"/>
              </a:ext>
            </a:extLst>
          </p:cNvPr>
          <p:cNvSpPr>
            <a:spLocks noGrp="1"/>
          </p:cNvSpPr>
          <p:nvPr>
            <p:ph type="ctrTitle"/>
          </p:nvPr>
        </p:nvSpPr>
        <p:spPr>
          <a:xfrm>
            <a:off x="1524000" y="3066472"/>
            <a:ext cx="9144000" cy="1459481"/>
          </a:xfrm>
        </p:spPr>
        <p:txBody>
          <a:bodyPr anchor="b">
            <a:normAutofit/>
          </a:bodyPr>
          <a:lstStyle>
            <a:lvl1pPr algn="ctr">
              <a:defRPr sz="4800" b="1">
                <a:solidFill>
                  <a:srgbClr val="001277"/>
                </a:solidFill>
                <a:latin typeface="Gadugi" panose="020B0502040204020203" pitchFamily="34" charset="0"/>
                <a:ea typeface="Gadugi" panose="020B0502040204020203" pitchFamily="34" charset="0"/>
              </a:defRPr>
            </a:lvl1pPr>
          </a:lstStyle>
          <a:p>
            <a:r>
              <a:rPr lang="fr-FR"/>
              <a:t>Modifiez le style du titre</a:t>
            </a:r>
            <a:endParaRPr lang="en-GB"/>
          </a:p>
        </p:txBody>
      </p:sp>
      <p:sp>
        <p:nvSpPr>
          <p:cNvPr id="3" name="Subtitle 2">
            <a:extLst>
              <a:ext uri="{FF2B5EF4-FFF2-40B4-BE49-F238E27FC236}">
                <a16:creationId xmlns:a16="http://schemas.microsoft.com/office/drawing/2014/main" id="{EA08FCDA-CDD2-D240-60C1-097D8A1945E0}"/>
              </a:ext>
            </a:extLst>
          </p:cNvPr>
          <p:cNvSpPr>
            <a:spLocks noGrp="1"/>
          </p:cNvSpPr>
          <p:nvPr>
            <p:ph type="subTitle" idx="1"/>
          </p:nvPr>
        </p:nvSpPr>
        <p:spPr>
          <a:xfrm>
            <a:off x="1524000" y="4710544"/>
            <a:ext cx="9144000" cy="1332345"/>
          </a:xfrm>
        </p:spPr>
        <p:txBody>
          <a:bodyPr>
            <a:normAutofit/>
          </a:bodyPr>
          <a:lstStyle>
            <a:lvl1pPr marL="0" indent="0" algn="ctr">
              <a:buNone/>
              <a:defRPr sz="2000">
                <a:solidFill>
                  <a:schemeClr val="tx1"/>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pic>
        <p:nvPicPr>
          <p:cNvPr id="6" name="Picture 5" descr="Logo&#10;&#10;Description automatically generated">
            <a:extLst>
              <a:ext uri="{FF2B5EF4-FFF2-40B4-BE49-F238E27FC236}">
                <a16:creationId xmlns:a16="http://schemas.microsoft.com/office/drawing/2014/main" id="{B57EDE66-F275-7762-9B67-CC8D3954D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6699" y="357944"/>
            <a:ext cx="1462601" cy="914334"/>
          </a:xfrm>
          <a:prstGeom prst="rect">
            <a:avLst/>
          </a:prstGeom>
        </p:spPr>
      </p:pic>
      <p:pic>
        <p:nvPicPr>
          <p:cNvPr id="8" name="Picture 7" descr="Logo, company name&#10;&#10;Description automatically generated">
            <a:extLst>
              <a:ext uri="{FF2B5EF4-FFF2-40B4-BE49-F238E27FC236}">
                <a16:creationId xmlns:a16="http://schemas.microsoft.com/office/drawing/2014/main" id="{24C8F6D7-5E3D-87A3-08A1-668C73C49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55" y="357944"/>
            <a:ext cx="931806" cy="914335"/>
          </a:xfrm>
          <a:prstGeom prst="rect">
            <a:avLst/>
          </a:prstGeom>
        </p:spPr>
      </p:pic>
      <p:pic>
        <p:nvPicPr>
          <p:cNvPr id="10" name="Picture 9">
            <a:extLst>
              <a:ext uri="{FF2B5EF4-FFF2-40B4-BE49-F238E27FC236}">
                <a16:creationId xmlns:a16="http://schemas.microsoft.com/office/drawing/2014/main" id="{291851BF-7989-E811-0FDB-5A9D2A87C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498" y="645168"/>
            <a:ext cx="4719004" cy="2783832"/>
          </a:xfrm>
          <a:prstGeom prst="rect">
            <a:avLst/>
          </a:prstGeom>
        </p:spPr>
      </p:pic>
    </p:spTree>
    <p:extLst>
      <p:ext uri="{BB962C8B-B14F-4D97-AF65-F5344CB8AC3E}">
        <p14:creationId xmlns:p14="http://schemas.microsoft.com/office/powerpoint/2010/main" val="265072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DDAD-88E6-5B8E-8AFC-668B067CD0F8}"/>
              </a:ext>
            </a:extLst>
          </p:cNvPr>
          <p:cNvSpPr>
            <a:spLocks noGrp="1"/>
          </p:cNvSpPr>
          <p:nvPr>
            <p:ph type="title"/>
          </p:nvPr>
        </p:nvSpPr>
        <p:spPr>
          <a:xfrm>
            <a:off x="839788" y="457200"/>
            <a:ext cx="3932237" cy="1600200"/>
          </a:xfrm>
        </p:spPr>
        <p:txBody>
          <a:bodyPr anchor="b"/>
          <a:lstStyle>
            <a:lvl1pPr>
              <a:defRPr sz="3200" b="1">
                <a:latin typeface="Gadugi" panose="020B0502040204020203" pitchFamily="34" charset="0"/>
                <a:ea typeface="Gadugi" panose="020B0502040204020203" pitchFamily="34" charset="0"/>
              </a:defRPr>
            </a:lvl1pPr>
          </a:lstStyle>
          <a:p>
            <a:r>
              <a:rPr lang="fr-FR"/>
              <a:t>Modifiez le style du titre</a:t>
            </a:r>
            <a:endParaRPr lang="en-GB"/>
          </a:p>
        </p:txBody>
      </p:sp>
      <p:sp>
        <p:nvSpPr>
          <p:cNvPr id="3" name="Picture Placeholder 2">
            <a:extLst>
              <a:ext uri="{FF2B5EF4-FFF2-40B4-BE49-F238E27FC236}">
                <a16:creationId xmlns:a16="http://schemas.microsoft.com/office/drawing/2014/main" id="{89336453-4F90-B4C0-37CB-B912BCCA4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GB"/>
          </a:p>
        </p:txBody>
      </p:sp>
      <p:sp>
        <p:nvSpPr>
          <p:cNvPr id="4" name="Text Placeholder 3">
            <a:extLst>
              <a:ext uri="{FF2B5EF4-FFF2-40B4-BE49-F238E27FC236}">
                <a16:creationId xmlns:a16="http://schemas.microsoft.com/office/drawing/2014/main" id="{EAE1536D-3966-C24B-2C5F-EFF255458616}"/>
              </a:ext>
            </a:extLst>
          </p:cNvPr>
          <p:cNvSpPr>
            <a:spLocks noGrp="1"/>
          </p:cNvSpPr>
          <p:nvPr>
            <p:ph type="body" sz="half" idx="2"/>
          </p:nvPr>
        </p:nvSpPr>
        <p:spPr>
          <a:xfrm>
            <a:off x="839788" y="2057400"/>
            <a:ext cx="3932237" cy="3811588"/>
          </a:xfrm>
        </p:spPr>
        <p:txBody>
          <a:bodyPr>
            <a:normAutofit/>
          </a:bodyPr>
          <a:lstStyle>
            <a:lvl1pPr marL="0" indent="0">
              <a:buNone/>
              <a:defRPr sz="1800">
                <a:latin typeface="Gadugi" panose="020B0502040204020203" pitchFamily="34" charset="0"/>
                <a:ea typeface="Gadug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5" name="Picture 4">
            <a:extLst>
              <a:ext uri="{FF2B5EF4-FFF2-40B4-BE49-F238E27FC236}">
                <a16:creationId xmlns:a16="http://schemas.microsoft.com/office/drawing/2014/main" id="{20325AB8-93D1-8C41-40E4-4BFDEF762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311817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CDA0-97CF-B7AC-4347-0B8E28D51662}"/>
              </a:ext>
            </a:extLst>
          </p:cNvPr>
          <p:cNvSpPr>
            <a:spLocks noGrp="1"/>
          </p:cNvSpPr>
          <p:nvPr>
            <p:ph type="title"/>
          </p:nvPr>
        </p:nvSpPr>
        <p:spPr/>
        <p:txBody>
          <a:bodyPr>
            <a:normAutofit/>
          </a:bodyPr>
          <a:lstStyle>
            <a:lvl1pPr>
              <a:defRPr sz="4000" b="1">
                <a:latin typeface="Gadugi" panose="020B0502040204020203" pitchFamily="34" charset="0"/>
                <a:ea typeface="Gadugi" panose="020B0502040204020203" pitchFamily="34" charset="0"/>
              </a:defRPr>
            </a:lvl1pPr>
          </a:lstStyle>
          <a:p>
            <a:r>
              <a:rPr lang="fr-FR"/>
              <a:t>Modifiez le style du titre</a:t>
            </a:r>
            <a:endParaRPr lang="en-GB"/>
          </a:p>
        </p:txBody>
      </p:sp>
      <p:sp>
        <p:nvSpPr>
          <p:cNvPr id="3" name="Vertical Text Placeholder 2">
            <a:extLst>
              <a:ext uri="{FF2B5EF4-FFF2-40B4-BE49-F238E27FC236}">
                <a16:creationId xmlns:a16="http://schemas.microsoft.com/office/drawing/2014/main" id="{6853D685-B63A-B899-0542-B6A90DC2EB30}"/>
              </a:ext>
            </a:extLst>
          </p:cNvPr>
          <p:cNvSpPr>
            <a:spLocks noGrp="1"/>
          </p:cNvSpPr>
          <p:nvPr>
            <p:ph type="body" orient="vert" idx="1"/>
          </p:nvPr>
        </p:nvSpPr>
        <p:spPr/>
        <p:txBody>
          <a:bodyPr vert="eaVert"/>
          <a:lstStyle>
            <a:lvl1pPr>
              <a:buClr>
                <a:srgbClr val="001277"/>
              </a:buClr>
              <a:defRPr sz="2000">
                <a:latin typeface="Gadugi" panose="020B0502040204020203" pitchFamily="34" charset="0"/>
                <a:ea typeface="Gadugi" panose="020B0502040204020203" pitchFamily="34" charset="0"/>
              </a:defRPr>
            </a:lvl1pPr>
            <a:lvl2pPr>
              <a:buClr>
                <a:srgbClr val="EE3625"/>
              </a:buClr>
              <a:defRPr sz="2000">
                <a:latin typeface="Gadugi" panose="020B0502040204020203" pitchFamily="34" charset="0"/>
                <a:ea typeface="Gadugi" panose="020B0502040204020203" pitchFamily="34" charset="0"/>
              </a:defRPr>
            </a:lvl2pPr>
            <a:lvl3pPr>
              <a:defRPr sz="2000">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4" name="Picture 3">
            <a:extLst>
              <a:ext uri="{FF2B5EF4-FFF2-40B4-BE49-F238E27FC236}">
                <a16:creationId xmlns:a16="http://schemas.microsoft.com/office/drawing/2014/main" id="{AB0CAB27-8EF9-DDD7-5DFB-DA9CE9C1E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385878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BE04F6-C34A-FCBC-744A-629837C3BF46}"/>
              </a:ext>
            </a:extLst>
          </p:cNvPr>
          <p:cNvSpPr>
            <a:spLocks noGrp="1"/>
          </p:cNvSpPr>
          <p:nvPr>
            <p:ph type="title" orient="vert"/>
          </p:nvPr>
        </p:nvSpPr>
        <p:spPr>
          <a:xfrm>
            <a:off x="8724900" y="365125"/>
            <a:ext cx="2628900" cy="5811838"/>
          </a:xfrm>
        </p:spPr>
        <p:txBody>
          <a:bodyPr vert="eaVert">
            <a:normAutofit/>
          </a:bodyPr>
          <a:lstStyle>
            <a:lvl1pPr>
              <a:defRPr sz="4000" b="1">
                <a:latin typeface="Gadugi" panose="020B0502040204020203" pitchFamily="34" charset="0"/>
                <a:ea typeface="Gadugi" panose="020B0502040204020203" pitchFamily="34" charset="0"/>
              </a:defRPr>
            </a:lvl1pPr>
          </a:lstStyle>
          <a:p>
            <a:r>
              <a:rPr lang="fr-FR"/>
              <a:t>Modifiez le style du titre</a:t>
            </a:r>
            <a:endParaRPr lang="en-GB"/>
          </a:p>
        </p:txBody>
      </p:sp>
      <p:sp>
        <p:nvSpPr>
          <p:cNvPr id="3" name="Vertical Text Placeholder 2">
            <a:extLst>
              <a:ext uri="{FF2B5EF4-FFF2-40B4-BE49-F238E27FC236}">
                <a16:creationId xmlns:a16="http://schemas.microsoft.com/office/drawing/2014/main" id="{F8FF2FF4-97A8-3FE5-95D0-179909A70944}"/>
              </a:ext>
            </a:extLst>
          </p:cNvPr>
          <p:cNvSpPr>
            <a:spLocks noGrp="1"/>
          </p:cNvSpPr>
          <p:nvPr>
            <p:ph type="body" orient="vert" idx="1"/>
          </p:nvPr>
        </p:nvSpPr>
        <p:spPr>
          <a:xfrm>
            <a:off x="838200" y="365125"/>
            <a:ext cx="7734300" cy="5811838"/>
          </a:xfrm>
        </p:spPr>
        <p:txBody>
          <a:bodyPr vert="eaVert"/>
          <a:lstStyle>
            <a:lvl1pPr>
              <a:buClr>
                <a:srgbClr val="001277"/>
              </a:buClr>
              <a:defRPr sz="2000">
                <a:latin typeface="Gadugi" panose="020B0502040204020203" pitchFamily="34" charset="0"/>
                <a:ea typeface="Gadugi" panose="020B0502040204020203" pitchFamily="34" charset="0"/>
              </a:defRPr>
            </a:lvl1pPr>
            <a:lvl2pPr>
              <a:buClr>
                <a:srgbClr val="FF0000"/>
              </a:buClr>
              <a:defRPr sz="2000">
                <a:latin typeface="Gadugi" panose="020B0502040204020203" pitchFamily="34" charset="0"/>
                <a:ea typeface="Gadugi" panose="020B0502040204020203" pitchFamily="34" charset="0"/>
              </a:defRPr>
            </a:lvl2pPr>
            <a:lvl3pPr>
              <a:defRPr sz="2000">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4" name="Picture 3">
            <a:extLst>
              <a:ext uri="{FF2B5EF4-FFF2-40B4-BE49-F238E27FC236}">
                <a16:creationId xmlns:a16="http://schemas.microsoft.com/office/drawing/2014/main" id="{9DF3D78A-77E1-99A2-DD25-AE5FC9A3D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3211891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14890E-76AC-3035-9567-7257F5232C6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3A19A2F-579F-5457-B850-A1024CD3E4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5840DB1-956C-0378-94F6-00254416E696}"/>
              </a:ext>
            </a:extLst>
          </p:cNvPr>
          <p:cNvSpPr>
            <a:spLocks noGrp="1"/>
          </p:cNvSpPr>
          <p:nvPr>
            <p:ph type="dt" sz="half" idx="10"/>
          </p:nvPr>
        </p:nvSpPr>
        <p:spPr/>
        <p:txBody>
          <a:bodyPr/>
          <a:lstStyle/>
          <a:p>
            <a:fld id="{91CA7863-9A93-40F1-B333-ABC813237F5E}" type="datetimeFigureOut">
              <a:rPr lang="fr-FR" smtClean="0"/>
              <a:t>09/04/2026</a:t>
            </a:fld>
            <a:endParaRPr lang="fr-FR"/>
          </a:p>
        </p:txBody>
      </p:sp>
      <p:sp>
        <p:nvSpPr>
          <p:cNvPr id="5" name="Espace réservé du pied de page 4">
            <a:extLst>
              <a:ext uri="{FF2B5EF4-FFF2-40B4-BE49-F238E27FC236}">
                <a16:creationId xmlns:a16="http://schemas.microsoft.com/office/drawing/2014/main" id="{801E4E63-B0B0-55C4-CDCC-5C05D9B011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6CA353-1ED4-C202-63D7-6BDFF1D30683}"/>
              </a:ext>
            </a:extLst>
          </p:cNvPr>
          <p:cNvSpPr>
            <a:spLocks noGrp="1"/>
          </p:cNvSpPr>
          <p:nvPr>
            <p:ph type="sldNum" sz="quarter" idx="12"/>
          </p:nvPr>
        </p:nvSpPr>
        <p:spPr/>
        <p:txBody>
          <a:bodyPr/>
          <a:lstStyle/>
          <a:p>
            <a:fld id="{BFAFCEB7-AAE7-42A6-9B31-5CFE5DB22FE6}" type="slidenum">
              <a:rPr lang="fr-FR" smtClean="0"/>
              <a:t>‹N°›</a:t>
            </a:fld>
            <a:endParaRPr lang="fr-FR"/>
          </a:p>
        </p:txBody>
      </p:sp>
    </p:spTree>
    <p:extLst>
      <p:ext uri="{BB962C8B-B14F-4D97-AF65-F5344CB8AC3E}">
        <p14:creationId xmlns:p14="http://schemas.microsoft.com/office/powerpoint/2010/main" val="1541625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1CA0C5-05AF-2CE0-0A79-2EB6510C9E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666D1CE-71DE-D498-B1E1-BB34686B2BD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CAD0E4-FAFB-D465-9BA6-BE674E27EADA}"/>
              </a:ext>
            </a:extLst>
          </p:cNvPr>
          <p:cNvSpPr>
            <a:spLocks noGrp="1"/>
          </p:cNvSpPr>
          <p:nvPr>
            <p:ph type="dt" sz="half" idx="10"/>
          </p:nvPr>
        </p:nvSpPr>
        <p:spPr/>
        <p:txBody>
          <a:bodyPr/>
          <a:lstStyle/>
          <a:p>
            <a:fld id="{91CA7863-9A93-40F1-B333-ABC813237F5E}" type="datetimeFigureOut">
              <a:rPr lang="fr-FR" smtClean="0"/>
              <a:t>09/04/2026</a:t>
            </a:fld>
            <a:endParaRPr lang="fr-FR"/>
          </a:p>
        </p:txBody>
      </p:sp>
      <p:sp>
        <p:nvSpPr>
          <p:cNvPr id="5" name="Espace réservé du pied de page 4">
            <a:extLst>
              <a:ext uri="{FF2B5EF4-FFF2-40B4-BE49-F238E27FC236}">
                <a16:creationId xmlns:a16="http://schemas.microsoft.com/office/drawing/2014/main" id="{046010C6-BEDD-31C2-BC98-DB86FC810C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E63D22-3EB3-303B-0902-F87B7E7B91D7}"/>
              </a:ext>
            </a:extLst>
          </p:cNvPr>
          <p:cNvSpPr>
            <a:spLocks noGrp="1"/>
          </p:cNvSpPr>
          <p:nvPr>
            <p:ph type="sldNum" sz="quarter" idx="12"/>
          </p:nvPr>
        </p:nvSpPr>
        <p:spPr/>
        <p:txBody>
          <a:bodyPr/>
          <a:lstStyle/>
          <a:p>
            <a:fld id="{BFAFCEB7-AAE7-42A6-9B31-5CFE5DB22FE6}" type="slidenum">
              <a:rPr lang="fr-FR" smtClean="0"/>
              <a:t>‹N°›</a:t>
            </a:fld>
            <a:endParaRPr lang="fr-FR"/>
          </a:p>
        </p:txBody>
      </p:sp>
    </p:spTree>
    <p:extLst>
      <p:ext uri="{BB962C8B-B14F-4D97-AF65-F5344CB8AC3E}">
        <p14:creationId xmlns:p14="http://schemas.microsoft.com/office/powerpoint/2010/main" val="4128571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149ED-1537-1BF2-0818-6E95F56DEA0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E86C375-3CD5-98F6-4545-2730D044E9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A63D97-4CC3-195C-945B-F64ED4ABAED4}"/>
              </a:ext>
            </a:extLst>
          </p:cNvPr>
          <p:cNvSpPr>
            <a:spLocks noGrp="1"/>
          </p:cNvSpPr>
          <p:nvPr>
            <p:ph type="dt" sz="half" idx="10"/>
          </p:nvPr>
        </p:nvSpPr>
        <p:spPr/>
        <p:txBody>
          <a:bodyPr/>
          <a:lstStyle/>
          <a:p>
            <a:fld id="{91CA7863-9A93-40F1-B333-ABC813237F5E}" type="datetimeFigureOut">
              <a:rPr lang="fr-FR" smtClean="0"/>
              <a:t>09/04/2026</a:t>
            </a:fld>
            <a:endParaRPr lang="fr-FR"/>
          </a:p>
        </p:txBody>
      </p:sp>
      <p:sp>
        <p:nvSpPr>
          <p:cNvPr id="5" name="Espace réservé du pied de page 4">
            <a:extLst>
              <a:ext uri="{FF2B5EF4-FFF2-40B4-BE49-F238E27FC236}">
                <a16:creationId xmlns:a16="http://schemas.microsoft.com/office/drawing/2014/main" id="{D4CCB0F7-7B34-0300-CA18-1495DD2E22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615F71-F63A-3190-A42D-88D1D2825CDC}"/>
              </a:ext>
            </a:extLst>
          </p:cNvPr>
          <p:cNvSpPr>
            <a:spLocks noGrp="1"/>
          </p:cNvSpPr>
          <p:nvPr>
            <p:ph type="sldNum" sz="quarter" idx="12"/>
          </p:nvPr>
        </p:nvSpPr>
        <p:spPr/>
        <p:txBody>
          <a:bodyPr/>
          <a:lstStyle/>
          <a:p>
            <a:fld id="{BFAFCEB7-AAE7-42A6-9B31-5CFE5DB22FE6}" type="slidenum">
              <a:rPr lang="fr-FR" smtClean="0"/>
              <a:t>‹N°›</a:t>
            </a:fld>
            <a:endParaRPr lang="fr-FR"/>
          </a:p>
        </p:txBody>
      </p:sp>
    </p:spTree>
    <p:extLst>
      <p:ext uri="{BB962C8B-B14F-4D97-AF65-F5344CB8AC3E}">
        <p14:creationId xmlns:p14="http://schemas.microsoft.com/office/powerpoint/2010/main" val="321187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34517-878B-E22C-EFEA-29560D0FFF4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6891CD5-F150-0C80-A1AE-A2184E2FCDC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4BD9138-7C71-45E9-E8AE-169B9C2F929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4BAFC0E-64EF-7B0D-59C6-790BAA6F9150}"/>
              </a:ext>
            </a:extLst>
          </p:cNvPr>
          <p:cNvSpPr>
            <a:spLocks noGrp="1"/>
          </p:cNvSpPr>
          <p:nvPr>
            <p:ph type="dt" sz="half" idx="10"/>
          </p:nvPr>
        </p:nvSpPr>
        <p:spPr/>
        <p:txBody>
          <a:bodyPr/>
          <a:lstStyle/>
          <a:p>
            <a:fld id="{91CA7863-9A93-40F1-B333-ABC813237F5E}" type="datetimeFigureOut">
              <a:rPr lang="fr-FR" smtClean="0"/>
              <a:t>09/04/2026</a:t>
            </a:fld>
            <a:endParaRPr lang="fr-FR"/>
          </a:p>
        </p:txBody>
      </p:sp>
      <p:sp>
        <p:nvSpPr>
          <p:cNvPr id="6" name="Espace réservé du pied de page 5">
            <a:extLst>
              <a:ext uri="{FF2B5EF4-FFF2-40B4-BE49-F238E27FC236}">
                <a16:creationId xmlns:a16="http://schemas.microsoft.com/office/drawing/2014/main" id="{6E3EB6EE-0872-BA3F-5DF7-DA25987F47B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43C07F-8290-2FCF-94B9-0096021D4C6E}"/>
              </a:ext>
            </a:extLst>
          </p:cNvPr>
          <p:cNvSpPr>
            <a:spLocks noGrp="1"/>
          </p:cNvSpPr>
          <p:nvPr>
            <p:ph type="sldNum" sz="quarter" idx="12"/>
          </p:nvPr>
        </p:nvSpPr>
        <p:spPr/>
        <p:txBody>
          <a:bodyPr/>
          <a:lstStyle/>
          <a:p>
            <a:fld id="{BFAFCEB7-AAE7-42A6-9B31-5CFE5DB22FE6}" type="slidenum">
              <a:rPr lang="fr-FR" smtClean="0"/>
              <a:t>‹N°›</a:t>
            </a:fld>
            <a:endParaRPr lang="fr-FR"/>
          </a:p>
        </p:txBody>
      </p:sp>
    </p:spTree>
    <p:extLst>
      <p:ext uri="{BB962C8B-B14F-4D97-AF65-F5344CB8AC3E}">
        <p14:creationId xmlns:p14="http://schemas.microsoft.com/office/powerpoint/2010/main" val="4126873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7CF28-30AF-027D-012D-B301A4CF7D9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3D47903-51DB-53FB-359D-195E17CA1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F7BA2A4-BA2A-C29F-9229-D7B550511CB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3FA40B5-409A-6BD7-9FE6-72E7347C39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FFE9334-B55A-9B21-4615-1FF3063EB31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862984A-05A8-E8D2-E656-42A267708FE0}"/>
              </a:ext>
            </a:extLst>
          </p:cNvPr>
          <p:cNvSpPr>
            <a:spLocks noGrp="1"/>
          </p:cNvSpPr>
          <p:nvPr>
            <p:ph type="dt" sz="half" idx="10"/>
          </p:nvPr>
        </p:nvSpPr>
        <p:spPr/>
        <p:txBody>
          <a:bodyPr/>
          <a:lstStyle/>
          <a:p>
            <a:fld id="{91CA7863-9A93-40F1-B333-ABC813237F5E}" type="datetimeFigureOut">
              <a:rPr lang="fr-FR" smtClean="0"/>
              <a:t>09/04/2026</a:t>
            </a:fld>
            <a:endParaRPr lang="fr-FR"/>
          </a:p>
        </p:txBody>
      </p:sp>
      <p:sp>
        <p:nvSpPr>
          <p:cNvPr id="8" name="Espace réservé du pied de page 7">
            <a:extLst>
              <a:ext uri="{FF2B5EF4-FFF2-40B4-BE49-F238E27FC236}">
                <a16:creationId xmlns:a16="http://schemas.microsoft.com/office/drawing/2014/main" id="{A0E44C0B-424A-0FEB-B88E-DF71CD21015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17EC941-4366-3848-2965-37509647CE40}"/>
              </a:ext>
            </a:extLst>
          </p:cNvPr>
          <p:cNvSpPr>
            <a:spLocks noGrp="1"/>
          </p:cNvSpPr>
          <p:nvPr>
            <p:ph type="sldNum" sz="quarter" idx="12"/>
          </p:nvPr>
        </p:nvSpPr>
        <p:spPr/>
        <p:txBody>
          <a:bodyPr/>
          <a:lstStyle/>
          <a:p>
            <a:fld id="{BFAFCEB7-AAE7-42A6-9B31-5CFE5DB22FE6}" type="slidenum">
              <a:rPr lang="fr-FR" smtClean="0"/>
              <a:t>‹N°›</a:t>
            </a:fld>
            <a:endParaRPr lang="fr-FR"/>
          </a:p>
        </p:txBody>
      </p:sp>
    </p:spTree>
    <p:extLst>
      <p:ext uri="{BB962C8B-B14F-4D97-AF65-F5344CB8AC3E}">
        <p14:creationId xmlns:p14="http://schemas.microsoft.com/office/powerpoint/2010/main" val="744819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C91BD-4683-C522-66C2-E43E64A3C93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DCF7C32-46D7-175D-D6EB-70B8C1A3A3F7}"/>
              </a:ext>
            </a:extLst>
          </p:cNvPr>
          <p:cNvSpPr>
            <a:spLocks noGrp="1"/>
          </p:cNvSpPr>
          <p:nvPr>
            <p:ph type="dt" sz="half" idx="10"/>
          </p:nvPr>
        </p:nvSpPr>
        <p:spPr/>
        <p:txBody>
          <a:bodyPr/>
          <a:lstStyle/>
          <a:p>
            <a:fld id="{91CA7863-9A93-40F1-B333-ABC813237F5E}" type="datetimeFigureOut">
              <a:rPr lang="fr-FR" smtClean="0"/>
              <a:t>09/04/2026</a:t>
            </a:fld>
            <a:endParaRPr lang="fr-FR"/>
          </a:p>
        </p:txBody>
      </p:sp>
      <p:sp>
        <p:nvSpPr>
          <p:cNvPr id="4" name="Espace réservé du pied de page 3">
            <a:extLst>
              <a:ext uri="{FF2B5EF4-FFF2-40B4-BE49-F238E27FC236}">
                <a16:creationId xmlns:a16="http://schemas.microsoft.com/office/drawing/2014/main" id="{05D5AA43-7616-F786-B2E4-2056D87EE12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7C5710E-1EC6-9789-7852-E7711451DB09}"/>
              </a:ext>
            </a:extLst>
          </p:cNvPr>
          <p:cNvSpPr>
            <a:spLocks noGrp="1"/>
          </p:cNvSpPr>
          <p:nvPr>
            <p:ph type="sldNum" sz="quarter" idx="12"/>
          </p:nvPr>
        </p:nvSpPr>
        <p:spPr/>
        <p:txBody>
          <a:bodyPr/>
          <a:lstStyle/>
          <a:p>
            <a:fld id="{BFAFCEB7-AAE7-42A6-9B31-5CFE5DB22FE6}" type="slidenum">
              <a:rPr lang="fr-FR" smtClean="0"/>
              <a:t>‹N°›</a:t>
            </a:fld>
            <a:endParaRPr lang="fr-FR"/>
          </a:p>
        </p:txBody>
      </p:sp>
    </p:spTree>
    <p:extLst>
      <p:ext uri="{BB962C8B-B14F-4D97-AF65-F5344CB8AC3E}">
        <p14:creationId xmlns:p14="http://schemas.microsoft.com/office/powerpoint/2010/main" val="2515372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D15DABE-8D0B-8650-260C-569A67D8A245}"/>
              </a:ext>
            </a:extLst>
          </p:cNvPr>
          <p:cNvSpPr>
            <a:spLocks noGrp="1"/>
          </p:cNvSpPr>
          <p:nvPr>
            <p:ph type="dt" sz="half" idx="10"/>
          </p:nvPr>
        </p:nvSpPr>
        <p:spPr/>
        <p:txBody>
          <a:bodyPr/>
          <a:lstStyle/>
          <a:p>
            <a:fld id="{91CA7863-9A93-40F1-B333-ABC813237F5E}" type="datetimeFigureOut">
              <a:rPr lang="fr-FR" smtClean="0"/>
              <a:t>09/04/2026</a:t>
            </a:fld>
            <a:endParaRPr lang="fr-FR"/>
          </a:p>
        </p:txBody>
      </p:sp>
      <p:sp>
        <p:nvSpPr>
          <p:cNvPr id="3" name="Espace réservé du pied de page 2">
            <a:extLst>
              <a:ext uri="{FF2B5EF4-FFF2-40B4-BE49-F238E27FC236}">
                <a16:creationId xmlns:a16="http://schemas.microsoft.com/office/drawing/2014/main" id="{A0961E26-4E5E-3CC9-0E11-F3D33A15EA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B19A4C8-F564-89DB-C969-FB96D9AA7482}"/>
              </a:ext>
            </a:extLst>
          </p:cNvPr>
          <p:cNvSpPr>
            <a:spLocks noGrp="1"/>
          </p:cNvSpPr>
          <p:nvPr>
            <p:ph type="sldNum" sz="quarter" idx="12"/>
          </p:nvPr>
        </p:nvSpPr>
        <p:spPr/>
        <p:txBody>
          <a:bodyPr/>
          <a:lstStyle/>
          <a:p>
            <a:fld id="{BFAFCEB7-AAE7-42A6-9B31-5CFE5DB22FE6}" type="slidenum">
              <a:rPr lang="fr-FR" smtClean="0"/>
              <a:t>‹N°›</a:t>
            </a:fld>
            <a:endParaRPr lang="fr-FR"/>
          </a:p>
        </p:txBody>
      </p:sp>
    </p:spTree>
    <p:extLst>
      <p:ext uri="{BB962C8B-B14F-4D97-AF65-F5344CB8AC3E}">
        <p14:creationId xmlns:p14="http://schemas.microsoft.com/office/powerpoint/2010/main" val="106985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FBCE-E62A-8D05-F878-8B070500CC29}"/>
              </a:ext>
            </a:extLst>
          </p:cNvPr>
          <p:cNvSpPr>
            <a:spLocks noGrp="1"/>
          </p:cNvSpPr>
          <p:nvPr>
            <p:ph type="title"/>
          </p:nvPr>
        </p:nvSpPr>
        <p:spPr/>
        <p:txBody>
          <a:bodyPr/>
          <a:lstStyle/>
          <a:p>
            <a:r>
              <a:rPr lang="fr-FR"/>
              <a:t>Modifiez le style du titre</a:t>
            </a:r>
            <a:endParaRPr lang="en-GB"/>
          </a:p>
        </p:txBody>
      </p:sp>
      <p:sp>
        <p:nvSpPr>
          <p:cNvPr id="4" name="Text Placeholder 3">
            <a:extLst>
              <a:ext uri="{FF2B5EF4-FFF2-40B4-BE49-F238E27FC236}">
                <a16:creationId xmlns:a16="http://schemas.microsoft.com/office/drawing/2014/main" id="{755A4243-A132-D08A-3B5B-565302C8C0F8}"/>
              </a:ext>
            </a:extLst>
          </p:cNvPr>
          <p:cNvSpPr>
            <a:spLocks noGrp="1"/>
          </p:cNvSpPr>
          <p:nvPr>
            <p:ph type="body" sz="quarter" idx="10"/>
          </p:nvPr>
        </p:nvSpPr>
        <p:spPr>
          <a:xfrm>
            <a:off x="838200" y="1855788"/>
            <a:ext cx="10983913" cy="4230687"/>
          </a:xfrm>
        </p:spPr>
        <p:txBody>
          <a:bodyPr/>
          <a:lstStyle>
            <a:lvl1pPr>
              <a:defRPr sz="2000"/>
            </a:lvl1pPr>
            <a:lvl2pPr>
              <a:defRPr sz="2000"/>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5" name="Picture 4">
            <a:extLst>
              <a:ext uri="{FF2B5EF4-FFF2-40B4-BE49-F238E27FC236}">
                <a16:creationId xmlns:a16="http://schemas.microsoft.com/office/drawing/2014/main" id="{2C08273F-5954-2184-6D1F-F5F017AC3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790766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FF792-F1C6-CF0E-4189-2E752AD476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6CCFBA7-4C2C-EBFC-A09E-E884123D52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C2D85DC-0DA6-A3CB-2AF4-AB77D5232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17293B-97D8-D520-9624-4858003DA8B8}"/>
              </a:ext>
            </a:extLst>
          </p:cNvPr>
          <p:cNvSpPr>
            <a:spLocks noGrp="1"/>
          </p:cNvSpPr>
          <p:nvPr>
            <p:ph type="dt" sz="half" idx="10"/>
          </p:nvPr>
        </p:nvSpPr>
        <p:spPr/>
        <p:txBody>
          <a:bodyPr/>
          <a:lstStyle/>
          <a:p>
            <a:fld id="{91CA7863-9A93-40F1-B333-ABC813237F5E}" type="datetimeFigureOut">
              <a:rPr lang="fr-FR" smtClean="0"/>
              <a:t>09/04/2026</a:t>
            </a:fld>
            <a:endParaRPr lang="fr-FR"/>
          </a:p>
        </p:txBody>
      </p:sp>
      <p:sp>
        <p:nvSpPr>
          <p:cNvPr id="6" name="Espace réservé du pied de page 5">
            <a:extLst>
              <a:ext uri="{FF2B5EF4-FFF2-40B4-BE49-F238E27FC236}">
                <a16:creationId xmlns:a16="http://schemas.microsoft.com/office/drawing/2014/main" id="{B1ECA11D-029C-DAA5-29D5-4AFB77B92CD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FDDEC02-8BE2-5083-F741-BBFA93046DAF}"/>
              </a:ext>
            </a:extLst>
          </p:cNvPr>
          <p:cNvSpPr>
            <a:spLocks noGrp="1"/>
          </p:cNvSpPr>
          <p:nvPr>
            <p:ph type="sldNum" sz="quarter" idx="12"/>
          </p:nvPr>
        </p:nvSpPr>
        <p:spPr/>
        <p:txBody>
          <a:bodyPr/>
          <a:lstStyle/>
          <a:p>
            <a:fld id="{BFAFCEB7-AAE7-42A6-9B31-5CFE5DB22FE6}" type="slidenum">
              <a:rPr lang="fr-FR" smtClean="0"/>
              <a:t>‹N°›</a:t>
            </a:fld>
            <a:endParaRPr lang="fr-FR"/>
          </a:p>
        </p:txBody>
      </p:sp>
    </p:spTree>
    <p:extLst>
      <p:ext uri="{BB962C8B-B14F-4D97-AF65-F5344CB8AC3E}">
        <p14:creationId xmlns:p14="http://schemas.microsoft.com/office/powerpoint/2010/main" val="3436310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986B9-B563-ECEA-9A7C-99EAB716DE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4B32730-7969-8893-1D31-2BD31F822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0B86496-2DB5-A80B-C9E6-300D4959F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12C1932-274A-E86B-D0F1-9259EDB1F1E5}"/>
              </a:ext>
            </a:extLst>
          </p:cNvPr>
          <p:cNvSpPr>
            <a:spLocks noGrp="1"/>
          </p:cNvSpPr>
          <p:nvPr>
            <p:ph type="dt" sz="half" idx="10"/>
          </p:nvPr>
        </p:nvSpPr>
        <p:spPr/>
        <p:txBody>
          <a:bodyPr/>
          <a:lstStyle/>
          <a:p>
            <a:fld id="{91CA7863-9A93-40F1-B333-ABC813237F5E}" type="datetimeFigureOut">
              <a:rPr lang="fr-FR" smtClean="0"/>
              <a:t>09/04/2026</a:t>
            </a:fld>
            <a:endParaRPr lang="fr-FR"/>
          </a:p>
        </p:txBody>
      </p:sp>
      <p:sp>
        <p:nvSpPr>
          <p:cNvPr id="6" name="Espace réservé du pied de page 5">
            <a:extLst>
              <a:ext uri="{FF2B5EF4-FFF2-40B4-BE49-F238E27FC236}">
                <a16:creationId xmlns:a16="http://schemas.microsoft.com/office/drawing/2014/main" id="{424D96CB-9D9D-A7A5-29E4-44490A13E16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AC169C-716D-3053-DBB0-89C1567EB9D1}"/>
              </a:ext>
            </a:extLst>
          </p:cNvPr>
          <p:cNvSpPr>
            <a:spLocks noGrp="1"/>
          </p:cNvSpPr>
          <p:nvPr>
            <p:ph type="sldNum" sz="quarter" idx="12"/>
          </p:nvPr>
        </p:nvSpPr>
        <p:spPr/>
        <p:txBody>
          <a:bodyPr/>
          <a:lstStyle/>
          <a:p>
            <a:fld id="{BFAFCEB7-AAE7-42A6-9B31-5CFE5DB22FE6}" type="slidenum">
              <a:rPr lang="fr-FR" smtClean="0"/>
              <a:t>‹N°›</a:t>
            </a:fld>
            <a:endParaRPr lang="fr-FR"/>
          </a:p>
        </p:txBody>
      </p:sp>
    </p:spTree>
    <p:extLst>
      <p:ext uri="{BB962C8B-B14F-4D97-AF65-F5344CB8AC3E}">
        <p14:creationId xmlns:p14="http://schemas.microsoft.com/office/powerpoint/2010/main" val="119132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A37DC-F75D-33D6-D368-D7D35A8AA7A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1D304F8-89B8-1482-60B9-8E9763161E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BF2225-78ED-248B-B792-3D77DE3803FD}"/>
              </a:ext>
            </a:extLst>
          </p:cNvPr>
          <p:cNvSpPr>
            <a:spLocks noGrp="1"/>
          </p:cNvSpPr>
          <p:nvPr>
            <p:ph type="dt" sz="half" idx="10"/>
          </p:nvPr>
        </p:nvSpPr>
        <p:spPr/>
        <p:txBody>
          <a:bodyPr/>
          <a:lstStyle/>
          <a:p>
            <a:fld id="{91CA7863-9A93-40F1-B333-ABC813237F5E}" type="datetimeFigureOut">
              <a:rPr lang="fr-FR" smtClean="0"/>
              <a:t>09/04/2026</a:t>
            </a:fld>
            <a:endParaRPr lang="fr-FR"/>
          </a:p>
        </p:txBody>
      </p:sp>
      <p:sp>
        <p:nvSpPr>
          <p:cNvPr id="5" name="Espace réservé du pied de page 4">
            <a:extLst>
              <a:ext uri="{FF2B5EF4-FFF2-40B4-BE49-F238E27FC236}">
                <a16:creationId xmlns:a16="http://schemas.microsoft.com/office/drawing/2014/main" id="{0F0F5AB1-F95C-959B-FEC5-AB37D9727C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75DBFB-3AD8-5CCB-EF6E-9618AF981AFE}"/>
              </a:ext>
            </a:extLst>
          </p:cNvPr>
          <p:cNvSpPr>
            <a:spLocks noGrp="1"/>
          </p:cNvSpPr>
          <p:nvPr>
            <p:ph type="sldNum" sz="quarter" idx="12"/>
          </p:nvPr>
        </p:nvSpPr>
        <p:spPr/>
        <p:txBody>
          <a:bodyPr/>
          <a:lstStyle/>
          <a:p>
            <a:fld id="{BFAFCEB7-AAE7-42A6-9B31-5CFE5DB22FE6}" type="slidenum">
              <a:rPr lang="fr-FR" smtClean="0"/>
              <a:t>‹N°›</a:t>
            </a:fld>
            <a:endParaRPr lang="fr-FR"/>
          </a:p>
        </p:txBody>
      </p:sp>
    </p:spTree>
    <p:extLst>
      <p:ext uri="{BB962C8B-B14F-4D97-AF65-F5344CB8AC3E}">
        <p14:creationId xmlns:p14="http://schemas.microsoft.com/office/powerpoint/2010/main" val="1946499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162E6A-E56C-D8C1-61F1-B36048C18B2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4DBA7E0-8E24-B4D4-BA34-E51C9B07D71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CFEF48-44E8-B698-41CD-28C60B3B6A56}"/>
              </a:ext>
            </a:extLst>
          </p:cNvPr>
          <p:cNvSpPr>
            <a:spLocks noGrp="1"/>
          </p:cNvSpPr>
          <p:nvPr>
            <p:ph type="dt" sz="half" idx="10"/>
          </p:nvPr>
        </p:nvSpPr>
        <p:spPr/>
        <p:txBody>
          <a:bodyPr/>
          <a:lstStyle/>
          <a:p>
            <a:fld id="{91CA7863-9A93-40F1-B333-ABC813237F5E}" type="datetimeFigureOut">
              <a:rPr lang="fr-FR" smtClean="0"/>
              <a:t>09/04/2026</a:t>
            </a:fld>
            <a:endParaRPr lang="fr-FR"/>
          </a:p>
        </p:txBody>
      </p:sp>
      <p:sp>
        <p:nvSpPr>
          <p:cNvPr id="5" name="Espace réservé du pied de page 4">
            <a:extLst>
              <a:ext uri="{FF2B5EF4-FFF2-40B4-BE49-F238E27FC236}">
                <a16:creationId xmlns:a16="http://schemas.microsoft.com/office/drawing/2014/main" id="{F6B3ADFA-811F-A61D-E68A-A1E30A07D3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0132A6-2BF5-9D79-3C2F-EB189ABBE34E}"/>
              </a:ext>
            </a:extLst>
          </p:cNvPr>
          <p:cNvSpPr>
            <a:spLocks noGrp="1"/>
          </p:cNvSpPr>
          <p:nvPr>
            <p:ph type="sldNum" sz="quarter" idx="12"/>
          </p:nvPr>
        </p:nvSpPr>
        <p:spPr/>
        <p:txBody>
          <a:bodyPr/>
          <a:lstStyle/>
          <a:p>
            <a:fld id="{BFAFCEB7-AAE7-42A6-9B31-5CFE5DB22FE6}" type="slidenum">
              <a:rPr lang="fr-FR" smtClean="0"/>
              <a:t>‹N°›</a:t>
            </a:fld>
            <a:endParaRPr lang="fr-FR"/>
          </a:p>
        </p:txBody>
      </p:sp>
    </p:spTree>
    <p:extLst>
      <p:ext uri="{BB962C8B-B14F-4D97-AF65-F5344CB8AC3E}">
        <p14:creationId xmlns:p14="http://schemas.microsoft.com/office/powerpoint/2010/main" val="2155906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0073-2917-2B39-9A43-E96CA9AC76F0}"/>
              </a:ext>
            </a:extLst>
          </p:cNvPr>
          <p:cNvSpPr txBox="1">
            <a:spLocks noGrp="1"/>
          </p:cNvSpPr>
          <p:nvPr>
            <p:ph type="title"/>
          </p:nvPr>
        </p:nvSpPr>
        <p:spPr/>
        <p:txBody>
          <a:bodyPr/>
          <a:lstStyle>
            <a:lvl1pPr>
              <a:defRPr lang="fr-FR"/>
            </a:lvl1pPr>
          </a:lstStyle>
          <a:p>
            <a:pPr lvl="0"/>
            <a:r>
              <a:rPr lang="fr-FR"/>
              <a:t>Modifiez le style du titre</a:t>
            </a:r>
            <a:endParaRPr lang="en-GB"/>
          </a:p>
        </p:txBody>
      </p:sp>
      <p:sp>
        <p:nvSpPr>
          <p:cNvPr id="3" name="Text Placeholder 3">
            <a:extLst>
              <a:ext uri="{FF2B5EF4-FFF2-40B4-BE49-F238E27FC236}">
                <a16:creationId xmlns:a16="http://schemas.microsoft.com/office/drawing/2014/main" id="{7AD7BEFA-2873-E459-79BE-D0245B7499A5}"/>
              </a:ext>
            </a:extLst>
          </p:cNvPr>
          <p:cNvSpPr txBox="1">
            <a:spLocks noGrp="1"/>
          </p:cNvSpPr>
          <p:nvPr>
            <p:ph type="body" idx="4294967295"/>
          </p:nvPr>
        </p:nvSpPr>
        <p:spPr>
          <a:xfrm>
            <a:off x="838203" y="1855783"/>
            <a:ext cx="10983909" cy="4230691"/>
          </a:xfrm>
        </p:spPr>
        <p:txBody>
          <a:bodyPr/>
          <a:lstStyle>
            <a:lvl1pPr>
              <a:defRPr lang="fr-FR"/>
            </a:lvl1pPr>
            <a:lvl2pPr>
              <a:defRPr lang="fr-FR"/>
            </a:lvl2pPr>
            <a:lvl3pPr>
              <a:defRPr lang="fr-FR"/>
            </a:lvl3pPr>
            <a:lvl4pPr>
              <a:defRPr lang="fr-FR"/>
            </a:lvl4pPr>
            <a:lvl5pPr>
              <a:defRPr lang="fr-F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4" name="Picture 4">
            <a:extLst>
              <a:ext uri="{FF2B5EF4-FFF2-40B4-BE49-F238E27FC236}">
                <a16:creationId xmlns:a16="http://schemas.microsoft.com/office/drawing/2014/main" id="{D5B58A27-6607-914B-2141-03F9C81D9F83}"/>
              </a:ext>
            </a:extLst>
          </p:cNvPr>
          <p:cNvPicPr>
            <a:picLocks noChangeAspect="1"/>
          </p:cNvPicPr>
          <p:nvPr/>
        </p:nvPicPr>
        <p:blipFill>
          <a:blip r:embed="rId2"/>
          <a:stretch>
            <a:fillRect/>
          </a:stretch>
        </p:blipFill>
        <p:spPr>
          <a:xfrm>
            <a:off x="10419962" y="-53647"/>
            <a:ext cx="2065026" cy="1218200"/>
          </a:xfrm>
          <a:prstGeom prst="rect">
            <a:avLst/>
          </a:prstGeom>
          <a:noFill/>
          <a:ln cap="flat">
            <a:noFill/>
          </a:ln>
        </p:spPr>
      </p:pic>
    </p:spTree>
    <p:extLst>
      <p:ext uri="{BB962C8B-B14F-4D97-AF65-F5344CB8AC3E}">
        <p14:creationId xmlns:p14="http://schemas.microsoft.com/office/powerpoint/2010/main" val="4650173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0FDB-E888-0C8C-146E-7B1FA9A9733D}"/>
              </a:ext>
            </a:extLst>
          </p:cNvPr>
          <p:cNvSpPr>
            <a:spLocks noGrp="1"/>
          </p:cNvSpPr>
          <p:nvPr>
            <p:ph type="title"/>
          </p:nvPr>
        </p:nvSpPr>
        <p:spPr>
          <a:xfrm>
            <a:off x="831850" y="1709738"/>
            <a:ext cx="10515600" cy="2852737"/>
          </a:xfrm>
        </p:spPr>
        <p:txBody>
          <a:bodyPr anchor="b">
            <a:normAutofit/>
          </a:bodyPr>
          <a:lstStyle>
            <a:lvl1pPr>
              <a:defRPr sz="5400" b="1">
                <a:latin typeface="Gadugi" panose="020B0502040204020203" pitchFamily="34" charset="0"/>
                <a:ea typeface="Gadugi" panose="020B0502040204020203" pitchFamily="34" charset="0"/>
              </a:defRPr>
            </a:lvl1pPr>
          </a:lstStyle>
          <a:p>
            <a:r>
              <a:rPr lang="fr-FR"/>
              <a:t>Modifiez le style du titre</a:t>
            </a:r>
            <a:endParaRPr lang="en-GB"/>
          </a:p>
        </p:txBody>
      </p:sp>
      <p:sp>
        <p:nvSpPr>
          <p:cNvPr id="3" name="Text Placeholder 2">
            <a:extLst>
              <a:ext uri="{FF2B5EF4-FFF2-40B4-BE49-F238E27FC236}">
                <a16:creationId xmlns:a16="http://schemas.microsoft.com/office/drawing/2014/main" id="{7B613683-49B6-449D-EFBD-D36A89CE7409}"/>
              </a:ext>
            </a:extLst>
          </p:cNvPr>
          <p:cNvSpPr>
            <a:spLocks noGrp="1"/>
          </p:cNvSpPr>
          <p:nvPr>
            <p:ph type="body" idx="1"/>
          </p:nvPr>
        </p:nvSpPr>
        <p:spPr>
          <a:xfrm>
            <a:off x="831850" y="4589463"/>
            <a:ext cx="10515600" cy="1500187"/>
          </a:xfrm>
        </p:spPr>
        <p:txBody>
          <a:bodyPr/>
          <a:lstStyle>
            <a:lvl1pPr marL="0" indent="0">
              <a:buNone/>
              <a:defRPr sz="2400">
                <a:solidFill>
                  <a:schemeClr val="tx1"/>
                </a:solidFill>
                <a:latin typeface="Gadugi" panose="020B0502040204020203" pitchFamily="34" charset="0"/>
                <a:ea typeface="Gadug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4" name="Picture 3">
            <a:extLst>
              <a:ext uri="{FF2B5EF4-FFF2-40B4-BE49-F238E27FC236}">
                <a16:creationId xmlns:a16="http://schemas.microsoft.com/office/drawing/2014/main" id="{6EBE71F9-48F5-09EA-F426-F4BFA79F0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111385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1D00-A57F-BB8F-9AA5-43E6A3E074CB}"/>
              </a:ext>
            </a:extLst>
          </p:cNvPr>
          <p:cNvSpPr>
            <a:spLocks noGrp="1"/>
          </p:cNvSpPr>
          <p:nvPr>
            <p:ph type="title"/>
          </p:nvPr>
        </p:nvSpPr>
        <p:spPr/>
        <p:txBody>
          <a:bodyPr/>
          <a:lstStyle>
            <a:lvl1pPr>
              <a:defRPr sz="4000" b="1">
                <a:latin typeface="Gadugi" panose="020B0502040204020203" pitchFamily="34" charset="0"/>
                <a:ea typeface="Gadugi" panose="020B0502040204020203" pitchFamily="34" charset="0"/>
              </a:defRPr>
            </a:lvl1pPr>
          </a:lstStyle>
          <a:p>
            <a:r>
              <a:rPr lang="fr-FR"/>
              <a:t>Modifiez le style du titre</a:t>
            </a:r>
            <a:endParaRPr lang="en-GB"/>
          </a:p>
        </p:txBody>
      </p:sp>
      <p:sp>
        <p:nvSpPr>
          <p:cNvPr id="3" name="Content Placeholder 2">
            <a:extLst>
              <a:ext uri="{FF2B5EF4-FFF2-40B4-BE49-F238E27FC236}">
                <a16:creationId xmlns:a16="http://schemas.microsoft.com/office/drawing/2014/main" id="{C2E97B1A-2660-09C0-807D-EEF2C16BA9FC}"/>
              </a:ext>
            </a:extLst>
          </p:cNvPr>
          <p:cNvSpPr>
            <a:spLocks noGrp="1"/>
          </p:cNvSpPr>
          <p:nvPr>
            <p:ph sz="half" idx="1"/>
          </p:nvPr>
        </p:nvSpPr>
        <p:spPr>
          <a:xfrm>
            <a:off x="838200" y="1825625"/>
            <a:ext cx="5181600" cy="4351338"/>
          </a:xfrm>
        </p:spPr>
        <p:txBody>
          <a:bodyPr/>
          <a:lstStyle>
            <a:lvl1pPr>
              <a:buClr>
                <a:srgbClr val="001277"/>
              </a:buClr>
              <a:defRPr sz="2000">
                <a:latin typeface="Gadugi" panose="020B0502040204020203" pitchFamily="34" charset="0"/>
                <a:ea typeface="Gadugi" panose="020B0502040204020203" pitchFamily="34" charset="0"/>
              </a:defRPr>
            </a:lvl1pPr>
            <a:lvl2pPr marL="800100" indent="-342900">
              <a:buClr>
                <a:srgbClr val="EE3625"/>
              </a:buClr>
              <a:buFont typeface="Arial" panose="020B0604020202020204" pitchFamily="34" charset="0"/>
              <a:buChar char="•"/>
              <a:defRPr sz="2000">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a:extLst>
              <a:ext uri="{FF2B5EF4-FFF2-40B4-BE49-F238E27FC236}">
                <a16:creationId xmlns:a16="http://schemas.microsoft.com/office/drawing/2014/main" id="{C2D2283B-4312-DDBA-D6F9-B1BC8BFEF8B6}"/>
              </a:ext>
            </a:extLst>
          </p:cNvPr>
          <p:cNvSpPr>
            <a:spLocks noGrp="1"/>
          </p:cNvSpPr>
          <p:nvPr>
            <p:ph sz="half" idx="2"/>
          </p:nvPr>
        </p:nvSpPr>
        <p:spPr>
          <a:xfrm>
            <a:off x="6172200" y="1825625"/>
            <a:ext cx="5181600" cy="4351338"/>
          </a:xfrm>
        </p:spPr>
        <p:txBody>
          <a:bodyPr/>
          <a:lstStyle>
            <a:lvl1pPr>
              <a:buClr>
                <a:srgbClr val="001277"/>
              </a:buClr>
              <a:defRPr sz="2000">
                <a:latin typeface="Gadugi" panose="020B0502040204020203" pitchFamily="34" charset="0"/>
                <a:ea typeface="Gadugi" panose="020B0502040204020203" pitchFamily="34" charset="0"/>
              </a:defRPr>
            </a:lvl1pPr>
            <a:lvl2pPr>
              <a:buClr>
                <a:srgbClr val="EE3625"/>
              </a:buClr>
              <a:defRPr sz="2000">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5" name="Picture 4">
            <a:extLst>
              <a:ext uri="{FF2B5EF4-FFF2-40B4-BE49-F238E27FC236}">
                <a16:creationId xmlns:a16="http://schemas.microsoft.com/office/drawing/2014/main" id="{2F684339-8E98-1300-BCC4-03C4763D4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103877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152A-0F20-0E14-33A0-788B1BCF09D9}"/>
              </a:ext>
            </a:extLst>
          </p:cNvPr>
          <p:cNvSpPr>
            <a:spLocks noGrp="1"/>
          </p:cNvSpPr>
          <p:nvPr>
            <p:ph type="title"/>
          </p:nvPr>
        </p:nvSpPr>
        <p:spPr>
          <a:xfrm>
            <a:off x="839788" y="365125"/>
            <a:ext cx="10515600" cy="1325563"/>
          </a:xfrm>
        </p:spPr>
        <p:txBody>
          <a:bodyPr>
            <a:normAutofit/>
          </a:bodyPr>
          <a:lstStyle>
            <a:lvl1pPr>
              <a:defRPr sz="4000" b="1">
                <a:latin typeface="Gadugi" panose="020B0502040204020203" pitchFamily="34" charset="0"/>
                <a:ea typeface="Gadugi" panose="020B0502040204020203" pitchFamily="34" charset="0"/>
              </a:defRPr>
            </a:lvl1pPr>
          </a:lstStyle>
          <a:p>
            <a:r>
              <a:rPr lang="fr-FR"/>
              <a:t>Modifiez le style du titre</a:t>
            </a:r>
            <a:endParaRPr lang="en-GB"/>
          </a:p>
        </p:txBody>
      </p:sp>
      <p:sp>
        <p:nvSpPr>
          <p:cNvPr id="3" name="Text Placeholder 2">
            <a:extLst>
              <a:ext uri="{FF2B5EF4-FFF2-40B4-BE49-F238E27FC236}">
                <a16:creationId xmlns:a16="http://schemas.microsoft.com/office/drawing/2014/main" id="{E44973B3-C35C-9CC9-6D1A-66F743F1F3B5}"/>
              </a:ext>
            </a:extLst>
          </p:cNvPr>
          <p:cNvSpPr>
            <a:spLocks noGrp="1"/>
          </p:cNvSpPr>
          <p:nvPr>
            <p:ph type="body" idx="1"/>
          </p:nvPr>
        </p:nvSpPr>
        <p:spPr>
          <a:xfrm>
            <a:off x="839788" y="1681163"/>
            <a:ext cx="5157787" cy="823912"/>
          </a:xfrm>
        </p:spPr>
        <p:txBody>
          <a:bodyPr anchor="b"/>
          <a:lstStyle>
            <a:lvl1pPr marL="0" indent="0" algn="ctr">
              <a:buNone/>
              <a:defRPr sz="2400" b="1">
                <a:solidFill>
                  <a:srgbClr val="001277"/>
                </a:solidFill>
                <a:latin typeface="Gadugi" panose="020B0502040204020203" pitchFamily="34" charset="0"/>
                <a:ea typeface="Gadug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17C49222-072A-722F-5880-1BD9536CAEA0}"/>
              </a:ext>
            </a:extLst>
          </p:cNvPr>
          <p:cNvSpPr>
            <a:spLocks noGrp="1"/>
          </p:cNvSpPr>
          <p:nvPr>
            <p:ph sz="half" idx="2"/>
          </p:nvPr>
        </p:nvSpPr>
        <p:spPr>
          <a:xfrm>
            <a:off x="839788" y="2505075"/>
            <a:ext cx="5157787" cy="3684588"/>
          </a:xfrm>
        </p:spPr>
        <p:txBody>
          <a:bodyPr/>
          <a:lstStyle>
            <a:lvl1pPr>
              <a:buClr>
                <a:srgbClr val="EE3625"/>
              </a:buClr>
              <a:defRPr sz="2000">
                <a:solidFill>
                  <a:schemeClr val="tx1"/>
                </a:solidFill>
                <a:latin typeface="Gadugi" panose="020B0502040204020203" pitchFamily="34" charset="0"/>
                <a:ea typeface="Gadugi" panose="020B0502040204020203" pitchFamily="34" charset="0"/>
              </a:defRPr>
            </a:lvl1pPr>
            <a:lvl2pPr>
              <a:buClr>
                <a:srgbClr val="EE3625"/>
              </a:buClr>
              <a:defRPr sz="2000">
                <a:solidFill>
                  <a:schemeClr val="tx1"/>
                </a:solidFill>
                <a:latin typeface="Gadugi" panose="020B0502040204020203" pitchFamily="34" charset="0"/>
                <a:ea typeface="Gadugi" panose="020B0502040204020203" pitchFamily="34" charset="0"/>
              </a:defRPr>
            </a:lvl2pPr>
            <a:lvl3pPr>
              <a:buClr>
                <a:srgbClr val="EE3625"/>
              </a:buClr>
              <a:defRPr sz="2000">
                <a:solidFill>
                  <a:schemeClr val="tx1"/>
                </a:solidFill>
                <a:latin typeface="Gadugi" panose="020B0502040204020203" pitchFamily="34" charset="0"/>
                <a:ea typeface="Gadugi" panose="020B0502040204020203" pitchFamily="34" charset="0"/>
              </a:defRPr>
            </a:lvl3pPr>
            <a:lvl4pPr>
              <a:buClr>
                <a:srgbClr val="EE3625"/>
              </a:buClr>
              <a:defRPr sz="2000">
                <a:solidFill>
                  <a:schemeClr val="tx1"/>
                </a:solidFill>
                <a:latin typeface="Gadugi" panose="020B0502040204020203" pitchFamily="34" charset="0"/>
                <a:ea typeface="Gadugi" panose="020B0502040204020203" pitchFamily="34" charset="0"/>
              </a:defRPr>
            </a:lvl4pPr>
            <a:lvl5pPr>
              <a:buClr>
                <a:srgbClr val="EE3625"/>
              </a:buClr>
              <a:defRPr sz="2000">
                <a:solidFill>
                  <a:schemeClr val="tx1"/>
                </a:solidFill>
                <a:latin typeface="Gadugi" panose="020B0502040204020203" pitchFamily="34" charset="0"/>
                <a:ea typeface="Gadugi"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Text Placeholder 4">
            <a:extLst>
              <a:ext uri="{FF2B5EF4-FFF2-40B4-BE49-F238E27FC236}">
                <a16:creationId xmlns:a16="http://schemas.microsoft.com/office/drawing/2014/main" id="{FA2DBD08-77DC-F5F9-AF9F-4AA1DD096E78}"/>
              </a:ext>
            </a:extLst>
          </p:cNvPr>
          <p:cNvSpPr>
            <a:spLocks noGrp="1"/>
          </p:cNvSpPr>
          <p:nvPr>
            <p:ph type="body" sz="quarter" idx="3"/>
          </p:nvPr>
        </p:nvSpPr>
        <p:spPr>
          <a:xfrm>
            <a:off x="6172200" y="1681163"/>
            <a:ext cx="5183188" cy="823912"/>
          </a:xfrm>
        </p:spPr>
        <p:txBody>
          <a:bodyPr anchor="b"/>
          <a:lstStyle>
            <a:lvl1pPr marL="0" indent="0" algn="ctr">
              <a:buNone/>
              <a:defRPr sz="2400" b="1">
                <a:solidFill>
                  <a:srgbClr val="001277"/>
                </a:solidFill>
                <a:latin typeface="Gadugi" panose="020B0502040204020203" pitchFamily="34" charset="0"/>
                <a:ea typeface="Gadug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B044C423-A7A9-AD51-9525-01907C71800B}"/>
              </a:ext>
            </a:extLst>
          </p:cNvPr>
          <p:cNvSpPr>
            <a:spLocks noGrp="1"/>
          </p:cNvSpPr>
          <p:nvPr>
            <p:ph sz="quarter" idx="4"/>
          </p:nvPr>
        </p:nvSpPr>
        <p:spPr>
          <a:xfrm>
            <a:off x="6172200" y="2505075"/>
            <a:ext cx="5183188" cy="3684588"/>
          </a:xfrm>
        </p:spPr>
        <p:txBody>
          <a:bodyPr>
            <a:normAutofit/>
          </a:bodyPr>
          <a:lstStyle>
            <a:lvl1pPr>
              <a:buClr>
                <a:srgbClr val="EE3625"/>
              </a:buClr>
              <a:defRPr sz="2000">
                <a:latin typeface="Gadugi" panose="020B0502040204020203" pitchFamily="34" charset="0"/>
                <a:ea typeface="Gadugi" panose="020B0502040204020203" pitchFamily="34" charset="0"/>
              </a:defRPr>
            </a:lvl1pPr>
            <a:lvl2pPr>
              <a:buClr>
                <a:srgbClr val="EE3625"/>
              </a:buClr>
              <a:defRPr sz="2000">
                <a:latin typeface="Gadugi" panose="020B0502040204020203" pitchFamily="34" charset="0"/>
                <a:ea typeface="Gadugi" panose="020B0502040204020203" pitchFamily="34" charset="0"/>
              </a:defRPr>
            </a:lvl2pPr>
            <a:lvl3pPr>
              <a:buClr>
                <a:srgbClr val="EE3625"/>
              </a:buClr>
              <a:defRPr sz="2000">
                <a:latin typeface="Gadugi" panose="020B0502040204020203" pitchFamily="34" charset="0"/>
                <a:ea typeface="Gadugi" panose="020B0502040204020203" pitchFamily="34" charset="0"/>
              </a:defRPr>
            </a:lvl3pPr>
            <a:lvl4pPr>
              <a:buClr>
                <a:srgbClr val="EE3625"/>
              </a:buClr>
              <a:defRPr sz="2000">
                <a:latin typeface="Gadugi" panose="020B0502040204020203" pitchFamily="34" charset="0"/>
                <a:ea typeface="Gadugi" panose="020B0502040204020203" pitchFamily="34" charset="0"/>
              </a:defRPr>
            </a:lvl4pPr>
            <a:lvl5pPr>
              <a:buClr>
                <a:srgbClr val="EE3625"/>
              </a:buClr>
              <a:defRPr sz="2000">
                <a:latin typeface="Gadugi" panose="020B0502040204020203" pitchFamily="34" charset="0"/>
                <a:ea typeface="Gadugi"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7" name="Picture 6">
            <a:extLst>
              <a:ext uri="{FF2B5EF4-FFF2-40B4-BE49-F238E27FC236}">
                <a16:creationId xmlns:a16="http://schemas.microsoft.com/office/drawing/2014/main" id="{9588B440-B32A-DAE5-172A-F6B6BC75D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125947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42C3E-05C3-DC4E-2864-D9E5376FB63F}"/>
              </a:ext>
            </a:extLst>
          </p:cNvPr>
          <p:cNvSpPr>
            <a:spLocks noGrp="1"/>
          </p:cNvSpPr>
          <p:nvPr>
            <p:ph type="title"/>
          </p:nvPr>
        </p:nvSpPr>
        <p:spPr/>
        <p:txBody>
          <a:bodyPr>
            <a:normAutofit/>
          </a:bodyPr>
          <a:lstStyle>
            <a:lvl1pPr>
              <a:defRPr sz="4000" b="1">
                <a:latin typeface="Gadugi" panose="020B0502040204020203" pitchFamily="34" charset="0"/>
                <a:ea typeface="Gadugi" panose="020B0502040204020203" pitchFamily="34" charset="0"/>
              </a:defRPr>
            </a:lvl1pPr>
          </a:lstStyle>
          <a:p>
            <a:r>
              <a:rPr lang="fr-FR"/>
              <a:t>Modifiez le style du titre</a:t>
            </a:r>
            <a:endParaRPr lang="en-GB"/>
          </a:p>
        </p:txBody>
      </p:sp>
      <p:pic>
        <p:nvPicPr>
          <p:cNvPr id="3" name="Picture 2">
            <a:extLst>
              <a:ext uri="{FF2B5EF4-FFF2-40B4-BE49-F238E27FC236}">
                <a16:creationId xmlns:a16="http://schemas.microsoft.com/office/drawing/2014/main" id="{09C6EE19-3D43-C985-34DF-3FF6C5671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145677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finale">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5784F1B3-6672-3E03-2DEB-1FFCEC6F1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577" y="2234599"/>
            <a:ext cx="769883" cy="755448"/>
          </a:xfrm>
          <a:prstGeom prst="rect">
            <a:avLst/>
          </a:prstGeom>
        </p:spPr>
      </p:pic>
      <p:pic>
        <p:nvPicPr>
          <p:cNvPr id="14" name="Picture 13" descr="Logo, company name&#10;&#10;Description automatically generated">
            <a:extLst>
              <a:ext uri="{FF2B5EF4-FFF2-40B4-BE49-F238E27FC236}">
                <a16:creationId xmlns:a16="http://schemas.microsoft.com/office/drawing/2014/main" id="{369CF2CB-C5AC-0247-3AEA-8EE7B181C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931" y="2234599"/>
            <a:ext cx="1259320" cy="775681"/>
          </a:xfrm>
          <a:prstGeom prst="rect">
            <a:avLst/>
          </a:prstGeom>
        </p:spPr>
      </p:pic>
      <p:pic>
        <p:nvPicPr>
          <p:cNvPr id="16" name="Picture 15">
            <a:extLst>
              <a:ext uri="{FF2B5EF4-FFF2-40B4-BE49-F238E27FC236}">
                <a16:creationId xmlns:a16="http://schemas.microsoft.com/office/drawing/2014/main" id="{562DA5B8-B76F-A034-F0EA-00503334EAE2}"/>
              </a:ext>
            </a:extLst>
          </p:cNvPr>
          <p:cNvPicPr>
            <a:picLocks noChangeAspect="1"/>
          </p:cNvPicPr>
          <p:nvPr/>
        </p:nvPicPr>
        <p:blipFill>
          <a:blip r:embed="rId4"/>
          <a:stretch>
            <a:fillRect/>
          </a:stretch>
        </p:blipFill>
        <p:spPr>
          <a:xfrm>
            <a:off x="3259662" y="3689421"/>
            <a:ext cx="1722538" cy="951458"/>
          </a:xfrm>
          <a:prstGeom prst="rect">
            <a:avLst/>
          </a:prstGeom>
        </p:spPr>
      </p:pic>
      <p:pic>
        <p:nvPicPr>
          <p:cNvPr id="18" name="Picture 17" descr="Logo, company name&#10;&#10;Description automatically generated">
            <a:extLst>
              <a:ext uri="{FF2B5EF4-FFF2-40B4-BE49-F238E27FC236}">
                <a16:creationId xmlns:a16="http://schemas.microsoft.com/office/drawing/2014/main" id="{4DA6826D-DDB7-662A-1912-3CDA666E1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4731" y="3351166"/>
            <a:ext cx="1722538" cy="1526169"/>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BA601E2-6ABD-AB0E-4F4B-358E21467F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5577" y="3569183"/>
            <a:ext cx="2051812" cy="974837"/>
          </a:xfrm>
          <a:prstGeom prst="rect">
            <a:avLst/>
          </a:prstGeom>
        </p:spPr>
      </p:pic>
      <p:sp>
        <p:nvSpPr>
          <p:cNvPr id="25" name="TextBox 24">
            <a:extLst>
              <a:ext uri="{FF2B5EF4-FFF2-40B4-BE49-F238E27FC236}">
                <a16:creationId xmlns:a16="http://schemas.microsoft.com/office/drawing/2014/main" id="{DBCC06E8-7A0C-B6B3-36B9-B42968EBAF12}"/>
              </a:ext>
            </a:extLst>
          </p:cNvPr>
          <p:cNvSpPr txBox="1"/>
          <p:nvPr/>
        </p:nvSpPr>
        <p:spPr>
          <a:xfrm>
            <a:off x="4491903" y="3215524"/>
            <a:ext cx="3208193" cy="307777"/>
          </a:xfrm>
          <a:prstGeom prst="rect">
            <a:avLst/>
          </a:prstGeom>
          <a:noFill/>
        </p:spPr>
        <p:txBody>
          <a:bodyPr wrap="square" rtlCol="0">
            <a:spAutoFit/>
          </a:bodyPr>
          <a:lstStyle/>
          <a:p>
            <a:pPr algn="ctr"/>
            <a:r>
              <a:rPr lang="fr-FR" sz="1400" b="1" noProof="0">
                <a:solidFill>
                  <a:schemeClr val="accent6"/>
                </a:solidFill>
              </a:rPr>
              <a:t>Partenaires et soutiens de Mona : </a:t>
            </a:r>
          </a:p>
        </p:txBody>
      </p:sp>
    </p:spTree>
    <p:extLst>
      <p:ext uri="{BB962C8B-B14F-4D97-AF65-F5344CB8AC3E}">
        <p14:creationId xmlns:p14="http://schemas.microsoft.com/office/powerpoint/2010/main" val="414715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9D2DD3-995B-9B89-5B08-6EEF95149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199887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1043-A8B7-032E-0A3F-FE2C65748A25}"/>
              </a:ext>
            </a:extLst>
          </p:cNvPr>
          <p:cNvSpPr>
            <a:spLocks noGrp="1"/>
          </p:cNvSpPr>
          <p:nvPr>
            <p:ph type="title"/>
          </p:nvPr>
        </p:nvSpPr>
        <p:spPr>
          <a:xfrm>
            <a:off x="839788" y="457200"/>
            <a:ext cx="3932237" cy="1600200"/>
          </a:xfrm>
        </p:spPr>
        <p:txBody>
          <a:bodyPr anchor="b"/>
          <a:lstStyle>
            <a:lvl1pPr>
              <a:defRPr sz="3200" b="1">
                <a:latin typeface="Gadugi" panose="020B0502040204020203" pitchFamily="34" charset="0"/>
                <a:ea typeface="Gadugi" panose="020B0502040204020203" pitchFamily="34" charset="0"/>
              </a:defRPr>
            </a:lvl1pPr>
          </a:lstStyle>
          <a:p>
            <a:r>
              <a:rPr lang="fr-FR"/>
              <a:t>Modifiez le style du titre</a:t>
            </a:r>
            <a:endParaRPr lang="en-GB"/>
          </a:p>
        </p:txBody>
      </p:sp>
      <p:sp>
        <p:nvSpPr>
          <p:cNvPr id="3" name="Content Placeholder 2">
            <a:extLst>
              <a:ext uri="{FF2B5EF4-FFF2-40B4-BE49-F238E27FC236}">
                <a16:creationId xmlns:a16="http://schemas.microsoft.com/office/drawing/2014/main" id="{60DB23D0-4BA7-35EC-AA8B-2C1DBCAC5DA3}"/>
              </a:ext>
            </a:extLst>
          </p:cNvPr>
          <p:cNvSpPr>
            <a:spLocks noGrp="1"/>
          </p:cNvSpPr>
          <p:nvPr>
            <p:ph idx="1"/>
          </p:nvPr>
        </p:nvSpPr>
        <p:spPr>
          <a:xfrm>
            <a:off x="5183188" y="987425"/>
            <a:ext cx="6172200" cy="4873625"/>
          </a:xfrm>
        </p:spPr>
        <p:txBody>
          <a:bodyPr/>
          <a:lstStyle>
            <a:lvl1pPr>
              <a:buClr>
                <a:srgbClr val="001277"/>
              </a:buClr>
              <a:defRPr sz="2000">
                <a:latin typeface="Gadugi" panose="020B0502040204020203" pitchFamily="34" charset="0"/>
                <a:ea typeface="Gadugi" panose="020B0502040204020203" pitchFamily="34" charset="0"/>
              </a:defRPr>
            </a:lvl1pPr>
            <a:lvl2pPr>
              <a:buClr>
                <a:srgbClr val="EE3625"/>
              </a:buClr>
              <a:defRPr sz="2000">
                <a:latin typeface="Gadugi" panose="020B0502040204020203" pitchFamily="34" charset="0"/>
                <a:ea typeface="Gadugi" panose="020B0502040204020203" pitchFamily="34" charset="0"/>
              </a:defRPr>
            </a:lvl2pPr>
            <a:lvl3pPr>
              <a:defRPr sz="2000">
                <a:latin typeface="Gadugi" panose="020B0502040204020203" pitchFamily="34" charset="0"/>
                <a:ea typeface="Gadugi" panose="020B0502040204020203" pitchFamily="34" charset="0"/>
              </a:defRPr>
            </a:lvl3pPr>
            <a:lvl4pPr>
              <a:defRPr sz="2000">
                <a:latin typeface="Gadugi" panose="020B0502040204020203" pitchFamily="34" charset="0"/>
                <a:ea typeface="Gadugi" panose="020B0502040204020203" pitchFamily="34" charset="0"/>
              </a:defRPr>
            </a:lvl4pPr>
            <a:lvl5pPr>
              <a:defRPr sz="2000">
                <a:latin typeface="Gadugi" panose="020B0502040204020203" pitchFamily="34" charset="0"/>
                <a:ea typeface="Gadugi" panose="020B0502040204020203" pitchFamily="34" charset="0"/>
              </a:defRPr>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Text Placeholder 3">
            <a:extLst>
              <a:ext uri="{FF2B5EF4-FFF2-40B4-BE49-F238E27FC236}">
                <a16:creationId xmlns:a16="http://schemas.microsoft.com/office/drawing/2014/main" id="{BE925453-AADE-EF5E-CA0A-B6B1FC489491}"/>
              </a:ext>
            </a:extLst>
          </p:cNvPr>
          <p:cNvSpPr>
            <a:spLocks noGrp="1"/>
          </p:cNvSpPr>
          <p:nvPr>
            <p:ph type="body" sz="half" idx="2"/>
          </p:nvPr>
        </p:nvSpPr>
        <p:spPr>
          <a:xfrm>
            <a:off x="839788" y="2057400"/>
            <a:ext cx="3932237" cy="3811588"/>
          </a:xfrm>
        </p:spPr>
        <p:txBody>
          <a:bodyPr>
            <a:normAutofit/>
          </a:bodyPr>
          <a:lstStyle>
            <a:lvl1pPr marL="0" indent="0">
              <a:buNone/>
              <a:defRPr sz="1800">
                <a:solidFill>
                  <a:schemeClr val="tx1"/>
                </a:solidFill>
                <a:latin typeface="Gadugi" panose="020B0502040204020203" pitchFamily="34" charset="0"/>
                <a:ea typeface="Gadug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5" name="Picture 4">
            <a:extLst>
              <a:ext uri="{FF2B5EF4-FFF2-40B4-BE49-F238E27FC236}">
                <a16:creationId xmlns:a16="http://schemas.microsoft.com/office/drawing/2014/main" id="{BD0301EA-C62F-2252-8028-744ED2067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122172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F8678-A21D-62B7-6E39-5AAA36754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Text Placeholder 2">
            <a:extLst>
              <a:ext uri="{FF2B5EF4-FFF2-40B4-BE49-F238E27FC236}">
                <a16:creationId xmlns:a16="http://schemas.microsoft.com/office/drawing/2014/main" id="{17FCA7AA-4E5E-B880-B3AB-47486EC11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9" name="Rectangle 8">
            <a:extLst>
              <a:ext uri="{FF2B5EF4-FFF2-40B4-BE49-F238E27FC236}">
                <a16:creationId xmlns:a16="http://schemas.microsoft.com/office/drawing/2014/main" id="{BC0DF70A-BC38-CDEA-1E37-94B216E6950B}"/>
              </a:ext>
            </a:extLst>
          </p:cNvPr>
          <p:cNvSpPr/>
          <p:nvPr/>
        </p:nvSpPr>
        <p:spPr>
          <a:xfrm>
            <a:off x="11471568" y="6176963"/>
            <a:ext cx="618836" cy="315912"/>
          </a:xfrm>
          <a:prstGeom prst="rect">
            <a:avLst/>
          </a:prstGeom>
          <a:noFill/>
          <a:ln w="317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BDE477A1-B335-AE1D-E94F-5DBE5F106919}"/>
              </a:ext>
            </a:extLst>
          </p:cNvPr>
          <p:cNvSpPr txBox="1"/>
          <p:nvPr/>
        </p:nvSpPr>
        <p:spPr>
          <a:xfrm>
            <a:off x="11386696" y="6248628"/>
            <a:ext cx="830125" cy="215444"/>
          </a:xfrm>
          <a:prstGeom prst="rect">
            <a:avLst/>
          </a:prstGeom>
          <a:noFill/>
        </p:spPr>
        <p:txBody>
          <a:bodyPr wrap="square" rtlCol="0">
            <a:spAutoFit/>
          </a:bodyPr>
          <a:lstStyle/>
          <a:p>
            <a:pPr algn="ctr"/>
            <a:r>
              <a:rPr lang="en-GB" sz="800" err="1">
                <a:solidFill>
                  <a:schemeClr val="tx1">
                    <a:lumMod val="65000"/>
                    <a:lumOff val="35000"/>
                  </a:schemeClr>
                </a:solidFill>
              </a:rPr>
              <a:t>Votre</a:t>
            </a:r>
            <a:r>
              <a:rPr lang="en-GB" sz="800">
                <a:solidFill>
                  <a:schemeClr val="tx1">
                    <a:lumMod val="65000"/>
                    <a:lumOff val="35000"/>
                  </a:schemeClr>
                </a:solidFill>
              </a:rPr>
              <a:t> logo</a:t>
            </a:r>
          </a:p>
        </p:txBody>
      </p:sp>
    </p:spTree>
    <p:extLst>
      <p:ext uri="{BB962C8B-B14F-4D97-AF65-F5344CB8AC3E}">
        <p14:creationId xmlns:p14="http://schemas.microsoft.com/office/powerpoint/2010/main" val="356935571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3" r:id="rId3"/>
    <p:sldLayoutId id="2147483664" r:id="rId4"/>
    <p:sldLayoutId id="2147483665" r:id="rId5"/>
    <p:sldLayoutId id="2147483672" r:id="rId6"/>
    <p:sldLayoutId id="2147483675"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000" b="1" kern="1200">
          <a:solidFill>
            <a:srgbClr val="001277"/>
          </a:solidFill>
          <a:latin typeface="Gadugi" panose="020B0502040204020203" pitchFamily="34" charset="0"/>
          <a:ea typeface="Gadugi" panose="020B0502040204020203" pitchFamily="34" charset="0"/>
          <a:cs typeface="+mj-cs"/>
        </a:defRPr>
      </a:lvl1pPr>
    </p:titleStyle>
    <p:bodyStyle>
      <a:lvl1pPr marL="228600" indent="-228600" algn="l" defTabSz="914400" rtl="0" eaLnBrk="1" latinLnBrk="0" hangingPunct="1">
        <a:lnSpc>
          <a:spcPct val="90000"/>
        </a:lnSpc>
        <a:spcBef>
          <a:spcPts val="1000"/>
        </a:spcBef>
        <a:buClr>
          <a:srgbClr val="001277"/>
        </a:buClr>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Clr>
          <a:srgbClr val="EE3625"/>
        </a:buClr>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02BF0AC-3DD9-5DB2-3935-A6BEA44E8A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9461E7-0B52-4F0D-2502-8C2542EF3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653891-51CA-7215-A626-4F0316C164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A7863-9A93-40F1-B333-ABC813237F5E}" type="datetimeFigureOut">
              <a:rPr lang="fr-FR" smtClean="0"/>
              <a:t>09/04/2026</a:t>
            </a:fld>
            <a:endParaRPr lang="fr-FR"/>
          </a:p>
        </p:txBody>
      </p:sp>
      <p:sp>
        <p:nvSpPr>
          <p:cNvPr id="5" name="Espace réservé du pied de page 4">
            <a:extLst>
              <a:ext uri="{FF2B5EF4-FFF2-40B4-BE49-F238E27FC236}">
                <a16:creationId xmlns:a16="http://schemas.microsoft.com/office/drawing/2014/main" id="{5608E0C9-82FA-CA68-0CCE-2D10620E0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9D433CD-2407-34BF-4306-E4FB13F149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AFCEB7-AAE7-42A6-9B31-5CFE5DB22FE6}" type="slidenum">
              <a:rPr lang="fr-FR" smtClean="0"/>
              <a:t>‹N°›</a:t>
            </a:fld>
            <a:endParaRPr lang="fr-FR"/>
          </a:p>
        </p:txBody>
      </p:sp>
    </p:spTree>
    <p:extLst>
      <p:ext uri="{BB962C8B-B14F-4D97-AF65-F5344CB8AC3E}">
        <p14:creationId xmlns:p14="http://schemas.microsoft.com/office/powerpoint/2010/main" val="7740307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www.monaeam.eu/ressources/gagnez-en-attractivite-grace-a-la-mobilite-de-vos-apprentis"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www.monaeam.eu/ressources/comment-organiser-des-mobilites-pour-les-maitres-d-apprentissage"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D4D1E-E9FD-972F-A066-26462F80E042}"/>
              </a:ext>
            </a:extLst>
          </p:cNvPr>
          <p:cNvSpPr>
            <a:spLocks noGrp="1"/>
          </p:cNvSpPr>
          <p:nvPr>
            <p:ph type="ctrTitle"/>
          </p:nvPr>
        </p:nvSpPr>
        <p:spPr>
          <a:xfrm>
            <a:off x="1524000" y="3352628"/>
            <a:ext cx="9144000" cy="661696"/>
          </a:xfrm>
        </p:spPr>
        <p:txBody>
          <a:bodyPr>
            <a:normAutofit/>
          </a:bodyPr>
          <a:lstStyle/>
          <a:p>
            <a:r>
              <a:rPr lang="fr-FR" sz="3600"/>
              <a:t>La Mobilité Internationale des Apprentis</a:t>
            </a:r>
          </a:p>
        </p:txBody>
      </p:sp>
      <p:sp>
        <p:nvSpPr>
          <p:cNvPr id="3" name="Sous-titre 2">
            <a:extLst>
              <a:ext uri="{FF2B5EF4-FFF2-40B4-BE49-F238E27FC236}">
                <a16:creationId xmlns:a16="http://schemas.microsoft.com/office/drawing/2014/main" id="{9510354B-EF20-09E7-97A3-D8C3F5FE0FC0}"/>
              </a:ext>
            </a:extLst>
          </p:cNvPr>
          <p:cNvSpPr>
            <a:spLocks noGrp="1"/>
          </p:cNvSpPr>
          <p:nvPr>
            <p:ph type="subTitle" idx="1"/>
          </p:nvPr>
        </p:nvSpPr>
        <p:spPr>
          <a:xfrm>
            <a:off x="1524000" y="4405744"/>
            <a:ext cx="9144000" cy="661695"/>
          </a:xfrm>
        </p:spPr>
        <p:txBody>
          <a:bodyPr vert="horz" lIns="91440" tIns="45720" rIns="91440" bIns="45720" rtlCol="0" anchor="t">
            <a:normAutofit/>
          </a:bodyPr>
          <a:lstStyle/>
          <a:p>
            <a:r>
              <a:rPr lang="fr-FR" b="1">
                <a:solidFill>
                  <a:schemeClr val="bg2"/>
                </a:solidFill>
                <a:latin typeface="Gadugi"/>
                <a:ea typeface="Gadugi"/>
              </a:rPr>
              <a:t>Parler mobilité avec les employeurs : comprendre, rassurer, valoriser</a:t>
            </a:r>
          </a:p>
        </p:txBody>
      </p:sp>
      <p:pic>
        <p:nvPicPr>
          <p:cNvPr id="5" name="Image 4" descr="Une image contenant texte, Police, logo, Graphique&#10;&#10;Le contenu généré par l’IA peut être incorrect.">
            <a:extLst>
              <a:ext uri="{FF2B5EF4-FFF2-40B4-BE49-F238E27FC236}">
                <a16:creationId xmlns:a16="http://schemas.microsoft.com/office/drawing/2014/main" id="{B032F95E-590E-EBBB-F389-60A8CA1CF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94" y="5829404"/>
            <a:ext cx="2437721" cy="505942"/>
          </a:xfrm>
          <a:prstGeom prst="rect">
            <a:avLst/>
          </a:prstGeom>
        </p:spPr>
      </p:pic>
      <p:pic>
        <p:nvPicPr>
          <p:cNvPr id="7" name="Image 6" descr="Une image contenant Graphique, graphisme, Police, conception&#10;&#10;Le contenu généré par l’IA peut être incorrect.">
            <a:extLst>
              <a:ext uri="{FF2B5EF4-FFF2-40B4-BE49-F238E27FC236}">
                <a16:creationId xmlns:a16="http://schemas.microsoft.com/office/drawing/2014/main" id="{EA23B401-6C6A-4987-08ED-84655ECBC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599" y="5751527"/>
            <a:ext cx="1394561" cy="661695"/>
          </a:xfrm>
          <a:prstGeom prst="rect">
            <a:avLst/>
          </a:prstGeom>
        </p:spPr>
      </p:pic>
    </p:spTree>
    <p:extLst>
      <p:ext uri="{BB962C8B-B14F-4D97-AF65-F5344CB8AC3E}">
        <p14:creationId xmlns:p14="http://schemas.microsoft.com/office/powerpoint/2010/main" val="142749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F724-E53A-35CA-8D67-B9DF30BD12C1}"/>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3C5019C-D1FC-7189-1B9E-6D69728452EA}"/>
              </a:ext>
            </a:extLst>
          </p:cNvPr>
          <p:cNvSpPr>
            <a:spLocks noGrp="1"/>
          </p:cNvSpPr>
          <p:nvPr>
            <p:ph type="body" sz="quarter" idx="10"/>
          </p:nvPr>
        </p:nvSpPr>
        <p:spPr/>
        <p:txBody>
          <a:bodyPr/>
          <a:lstStyle/>
          <a:p>
            <a:pPr marL="0" indent="0">
              <a:buNone/>
            </a:pPr>
            <a:r>
              <a:rPr lang="fr-FR"/>
              <a:t> </a:t>
            </a:r>
          </a:p>
        </p:txBody>
      </p:sp>
      <p:sp>
        <p:nvSpPr>
          <p:cNvPr id="5" name="Rectangle 4">
            <a:extLst>
              <a:ext uri="{FF2B5EF4-FFF2-40B4-BE49-F238E27FC236}">
                <a16:creationId xmlns:a16="http://schemas.microsoft.com/office/drawing/2014/main" id="{C04AAC19-7A81-FB36-330B-B034B01F9548}"/>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FEB500D-A0D5-545E-0798-E659180A544F}"/>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3F54F3E0-B7B9-A098-121C-FA5D95D23057}"/>
              </a:ext>
            </a:extLst>
          </p:cNvPr>
          <p:cNvSpPr txBox="1"/>
          <p:nvPr/>
        </p:nvSpPr>
        <p:spPr>
          <a:xfrm>
            <a:off x="2113548" y="2005327"/>
            <a:ext cx="7511143" cy="2669320"/>
          </a:xfrm>
          <a:prstGeom prst="rect">
            <a:avLst/>
          </a:prstGeom>
          <a:noFill/>
        </p:spPr>
        <p:txBody>
          <a:bodyPr wrap="square" lIns="91440" tIns="45720" rIns="91440" bIns="45720" rtlCol="0" anchor="t">
            <a:spAutoFit/>
          </a:bodyPr>
          <a:lstStyle/>
          <a:p>
            <a:pPr algn="ctr">
              <a:lnSpc>
                <a:spcPct val="120000"/>
              </a:lnSpc>
              <a:spcBef>
                <a:spcPts val="600"/>
              </a:spcBef>
              <a:spcAft>
                <a:spcPts val="600"/>
              </a:spcAft>
            </a:pPr>
            <a:r>
              <a:rPr lang="fr-FR" sz="4800" b="1">
                <a:solidFill>
                  <a:srgbClr val="001277"/>
                </a:solidFill>
                <a:latin typeface="Gadugi"/>
                <a:ea typeface="Gadugi"/>
                <a:cs typeface="+mj-cs"/>
              </a:rPr>
              <a:t>Le cadre règlementaire et les moyens alloués à la mobilité européenne</a:t>
            </a:r>
          </a:p>
        </p:txBody>
      </p:sp>
    </p:spTree>
    <p:extLst>
      <p:ext uri="{BB962C8B-B14F-4D97-AF65-F5344CB8AC3E}">
        <p14:creationId xmlns:p14="http://schemas.microsoft.com/office/powerpoint/2010/main" val="138046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96918-5497-2845-10C1-83B5087E001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3F3DBA0-59EC-864A-DF78-BA528FA8F4BE}"/>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DAD46AF-E215-5A14-B193-635D67C5BE4F}"/>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649217A6-7A76-A088-CB1E-AE280CFA7607}"/>
              </a:ext>
            </a:extLst>
          </p:cNvPr>
          <p:cNvSpPr>
            <a:spLocks noGrp="1"/>
          </p:cNvSpPr>
          <p:nvPr>
            <p:ph type="title"/>
          </p:nvPr>
        </p:nvSpPr>
        <p:spPr>
          <a:xfrm>
            <a:off x="550524" y="191270"/>
            <a:ext cx="10204562" cy="1185597"/>
          </a:xfrm>
        </p:spPr>
        <p:txBody>
          <a:bodyPr>
            <a:normAutofit/>
          </a:bodyPr>
          <a:lstStyle/>
          <a:p>
            <a:r>
              <a:rPr lang="fr-FR" sz="3400">
                <a:solidFill>
                  <a:schemeClr val="tx2"/>
                </a:solidFill>
                <a:latin typeface="Gadugi"/>
                <a:ea typeface="Gadugi"/>
              </a:rPr>
              <a:t>Salaire et contractualisation</a:t>
            </a:r>
          </a:p>
        </p:txBody>
      </p:sp>
      <p:sp>
        <p:nvSpPr>
          <p:cNvPr id="2" name="Espace réservé du texte 2">
            <a:extLst>
              <a:ext uri="{FF2B5EF4-FFF2-40B4-BE49-F238E27FC236}">
                <a16:creationId xmlns:a16="http://schemas.microsoft.com/office/drawing/2014/main" id="{4378F326-AA75-23DA-B9DE-9B9B31713A3E}"/>
              </a:ext>
            </a:extLst>
          </p:cNvPr>
          <p:cNvSpPr txBox="1">
            <a:spLocks/>
          </p:cNvSpPr>
          <p:nvPr/>
        </p:nvSpPr>
        <p:spPr>
          <a:xfrm>
            <a:off x="562882" y="1324737"/>
            <a:ext cx="10848996" cy="8416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1277"/>
              </a:buClr>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Clr>
                <a:srgbClr val="EE3625"/>
              </a:buClr>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500" b="1">
                <a:solidFill>
                  <a:schemeClr val="tx2"/>
                </a:solidFill>
                <a:latin typeface="Gadugi"/>
                <a:ea typeface="Gadugi"/>
              </a:rPr>
              <a:t>2 Possibilités : </a:t>
            </a:r>
            <a:endParaRPr lang="fr-FR" sz="2500">
              <a:solidFill>
                <a:schemeClr val="tx2"/>
              </a:solidFill>
              <a:latin typeface="Gadugi"/>
              <a:ea typeface="Gadugi"/>
            </a:endParaRPr>
          </a:p>
        </p:txBody>
      </p:sp>
      <p:sp>
        <p:nvSpPr>
          <p:cNvPr id="7" name="Rectangle 6">
            <a:extLst>
              <a:ext uri="{FF2B5EF4-FFF2-40B4-BE49-F238E27FC236}">
                <a16:creationId xmlns:a16="http://schemas.microsoft.com/office/drawing/2014/main" id="{51A1DAAD-0A24-B42D-FE63-294A1C8DE781}"/>
              </a:ext>
            </a:extLst>
          </p:cNvPr>
          <p:cNvSpPr/>
          <p:nvPr/>
        </p:nvSpPr>
        <p:spPr>
          <a:xfrm>
            <a:off x="929643" y="1896040"/>
            <a:ext cx="3313175" cy="557195"/>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b="1">
                <a:latin typeface="Gadugi" panose="020B0502040204020203" pitchFamily="34" charset="0"/>
                <a:ea typeface="Gadugi" panose="020B0502040204020203" pitchFamily="34" charset="0"/>
              </a:rPr>
              <a:t>Mise à disposition</a:t>
            </a:r>
          </a:p>
        </p:txBody>
      </p:sp>
      <p:sp>
        <p:nvSpPr>
          <p:cNvPr id="9" name="Rectangle 8">
            <a:extLst>
              <a:ext uri="{FF2B5EF4-FFF2-40B4-BE49-F238E27FC236}">
                <a16:creationId xmlns:a16="http://schemas.microsoft.com/office/drawing/2014/main" id="{A5A153D6-881D-DB55-84A9-5DF04F2F4370}"/>
              </a:ext>
            </a:extLst>
          </p:cNvPr>
          <p:cNvSpPr/>
          <p:nvPr/>
        </p:nvSpPr>
        <p:spPr>
          <a:xfrm>
            <a:off x="6836663" y="1896039"/>
            <a:ext cx="3313175" cy="557195"/>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b="1">
                <a:latin typeface="Gadugi" panose="020B0502040204020203" pitchFamily="34" charset="0"/>
                <a:ea typeface="Gadugi" panose="020B0502040204020203" pitchFamily="34" charset="0"/>
              </a:rPr>
              <a:t>Mise en veille</a:t>
            </a:r>
          </a:p>
        </p:txBody>
      </p:sp>
      <p:sp>
        <p:nvSpPr>
          <p:cNvPr id="10" name="Flèche : bas 9">
            <a:extLst>
              <a:ext uri="{FF2B5EF4-FFF2-40B4-BE49-F238E27FC236}">
                <a16:creationId xmlns:a16="http://schemas.microsoft.com/office/drawing/2014/main" id="{3E3C8A04-CFC9-7AEC-22F5-DEC4DDA4F10F}"/>
              </a:ext>
            </a:extLst>
          </p:cNvPr>
          <p:cNvSpPr/>
          <p:nvPr/>
        </p:nvSpPr>
        <p:spPr>
          <a:xfrm>
            <a:off x="2389634" y="2562166"/>
            <a:ext cx="393192" cy="466344"/>
          </a:xfrm>
          <a:prstGeom prst="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bas 10">
            <a:extLst>
              <a:ext uri="{FF2B5EF4-FFF2-40B4-BE49-F238E27FC236}">
                <a16:creationId xmlns:a16="http://schemas.microsoft.com/office/drawing/2014/main" id="{7269E43C-E82B-59D7-1348-A98C67D6AAA3}"/>
              </a:ext>
            </a:extLst>
          </p:cNvPr>
          <p:cNvSpPr/>
          <p:nvPr/>
        </p:nvSpPr>
        <p:spPr>
          <a:xfrm>
            <a:off x="8292657" y="2560828"/>
            <a:ext cx="393192" cy="466344"/>
          </a:xfrm>
          <a:prstGeom prst="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2">
            <a:extLst>
              <a:ext uri="{FF2B5EF4-FFF2-40B4-BE49-F238E27FC236}">
                <a16:creationId xmlns:a16="http://schemas.microsoft.com/office/drawing/2014/main" id="{80A539EC-8DB3-7E68-2A45-0DD9299ED962}"/>
              </a:ext>
            </a:extLst>
          </p:cNvPr>
          <p:cNvSpPr txBox="1">
            <a:spLocks/>
          </p:cNvSpPr>
          <p:nvPr/>
        </p:nvSpPr>
        <p:spPr>
          <a:xfrm>
            <a:off x="777777" y="3077862"/>
            <a:ext cx="5068245" cy="2864736"/>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Clr>
                <a:srgbClr val="001277"/>
              </a:buClr>
              <a:buSzPct val="100000"/>
              <a:buFont typeface="Arial" pitchFamily="34"/>
              <a:buChar char="•"/>
              <a:tabLst/>
              <a:defRPr lang="en-US" sz="2000" b="0" i="0" u="none" strike="noStrike" kern="1200" cap="none" spc="0" baseline="0">
                <a:solidFill>
                  <a:srgbClr val="000000"/>
                </a:solidFill>
                <a:uFillTx/>
                <a:latin typeface="Gadugi" pitchFamily="34"/>
                <a:ea typeface="Gadugi" pitchFamily="34"/>
              </a:defRPr>
            </a:lvl1pPr>
            <a:lvl2pPr marL="685800" marR="0" lvl="1" indent="-228600" algn="l" defTabSz="914400" rtl="0" fontAlgn="auto" hangingPunct="1">
              <a:lnSpc>
                <a:spcPct val="90000"/>
              </a:lnSpc>
              <a:spcBef>
                <a:spcPts val="500"/>
              </a:spcBef>
              <a:spcAft>
                <a:spcPts val="0"/>
              </a:spcAft>
              <a:buClr>
                <a:srgbClr val="EE3625"/>
              </a:buClr>
              <a:buSzPct val="100000"/>
              <a:buFont typeface="Arial" pitchFamily="34"/>
              <a:buChar char="•"/>
              <a:tabLst/>
              <a:defRPr lang="en-US" sz="2000" b="0" i="0" u="none" strike="noStrike" kern="1200" cap="none" spc="0" baseline="0">
                <a:solidFill>
                  <a:srgbClr val="000000"/>
                </a:solidFill>
                <a:uFillTx/>
                <a:latin typeface="Gadugi" pitchFamily="34"/>
                <a:ea typeface="Gadugi"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Gadugi" pitchFamily="34"/>
                <a:ea typeface="Gadugi"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Gadugi" pitchFamily="34"/>
                <a:ea typeface="Gadugi"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600" b="0" i="0" u="none" strike="noStrike" kern="1200" cap="none" spc="0" baseline="0">
                <a:solidFill>
                  <a:srgbClr val="000000"/>
                </a:solidFill>
                <a:uFillTx/>
                <a:latin typeface="Gadugi" pitchFamily="34"/>
                <a:ea typeface="Gadugi"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a:solidFill>
                  <a:schemeClr val="tx2"/>
                </a:solidFill>
                <a:latin typeface="Gadugi"/>
                <a:ea typeface="Gadugi"/>
              </a:rPr>
              <a:t>Le droit du travail français continue à s'appliquer et donc l’employeur reste responsable des conditions d’exécution du contrat, y compris :</a:t>
            </a:r>
          </a:p>
          <a:p>
            <a:r>
              <a:rPr lang="fr-FR" sz="1800">
                <a:solidFill>
                  <a:schemeClr val="tx2"/>
                </a:solidFill>
                <a:latin typeface="Gadugi"/>
                <a:ea typeface="Gadugi"/>
              </a:rPr>
              <a:t>Versement du salaire à l’apprenti</a:t>
            </a:r>
          </a:p>
          <a:p>
            <a:r>
              <a:rPr lang="fr-FR" sz="1800">
                <a:solidFill>
                  <a:schemeClr val="tx2"/>
                </a:solidFill>
                <a:latin typeface="Gadugi"/>
                <a:ea typeface="Gadugi"/>
              </a:rPr>
              <a:t>Cotisations sociales permettant un maintien de la protection sociale (AT/MP)</a:t>
            </a:r>
          </a:p>
          <a:p>
            <a:r>
              <a:rPr lang="fr-FR" sz="1800">
                <a:solidFill>
                  <a:schemeClr val="tx2"/>
                </a:solidFill>
                <a:latin typeface="Gadugi"/>
                <a:ea typeface="Gadugi"/>
              </a:rPr>
              <a:t>Durée de travail en France reste en rigueur (ex. 35h max/semaine)</a:t>
            </a:r>
          </a:p>
          <a:p>
            <a:pPr marL="457200" lvl="1" indent="0">
              <a:buNone/>
            </a:pPr>
            <a:endParaRPr lang="fr-FR">
              <a:solidFill>
                <a:schemeClr val="tx2"/>
              </a:solidFill>
              <a:latin typeface="Gadugi"/>
              <a:ea typeface="Gadugi"/>
            </a:endParaRPr>
          </a:p>
        </p:txBody>
      </p:sp>
      <p:sp>
        <p:nvSpPr>
          <p:cNvPr id="13" name="Espace réservé du texte 2">
            <a:extLst>
              <a:ext uri="{FF2B5EF4-FFF2-40B4-BE49-F238E27FC236}">
                <a16:creationId xmlns:a16="http://schemas.microsoft.com/office/drawing/2014/main" id="{4454FFF1-AAA1-74E8-9B4B-C9678EE13217}"/>
              </a:ext>
            </a:extLst>
          </p:cNvPr>
          <p:cNvSpPr txBox="1">
            <a:spLocks/>
          </p:cNvSpPr>
          <p:nvPr/>
        </p:nvSpPr>
        <p:spPr>
          <a:xfrm>
            <a:off x="6836663" y="3129122"/>
            <a:ext cx="4175032" cy="2583504"/>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Clr>
                <a:srgbClr val="001277"/>
              </a:buClr>
              <a:buSzPct val="100000"/>
              <a:buFont typeface="Arial" pitchFamily="34"/>
              <a:buChar char="•"/>
              <a:tabLst/>
              <a:defRPr lang="en-US" sz="2000" b="0" i="0" u="none" strike="noStrike" kern="1200" cap="none" spc="0" baseline="0">
                <a:solidFill>
                  <a:srgbClr val="000000"/>
                </a:solidFill>
                <a:uFillTx/>
                <a:latin typeface="Gadugi" pitchFamily="34"/>
                <a:ea typeface="Gadugi" pitchFamily="34"/>
              </a:defRPr>
            </a:lvl1pPr>
            <a:lvl2pPr marL="685800" marR="0" lvl="1" indent="-228600" algn="l" defTabSz="914400" rtl="0" fontAlgn="auto" hangingPunct="1">
              <a:lnSpc>
                <a:spcPct val="90000"/>
              </a:lnSpc>
              <a:spcBef>
                <a:spcPts val="500"/>
              </a:spcBef>
              <a:spcAft>
                <a:spcPts val="0"/>
              </a:spcAft>
              <a:buClr>
                <a:srgbClr val="EE3625"/>
              </a:buClr>
              <a:buSzPct val="100000"/>
              <a:buFont typeface="Arial" pitchFamily="34"/>
              <a:buChar char="•"/>
              <a:tabLst/>
              <a:defRPr lang="en-US" sz="2000" b="0" i="0" u="none" strike="noStrike" kern="1200" cap="none" spc="0" baseline="0">
                <a:solidFill>
                  <a:srgbClr val="000000"/>
                </a:solidFill>
                <a:uFillTx/>
                <a:latin typeface="Gadugi" pitchFamily="34"/>
                <a:ea typeface="Gadugi"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Gadugi" pitchFamily="34"/>
                <a:ea typeface="Gadugi"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Gadugi" pitchFamily="34"/>
                <a:ea typeface="Gadugi"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600" b="0" i="0" u="none" strike="noStrike" kern="1200" cap="none" spc="0" baseline="0">
                <a:solidFill>
                  <a:srgbClr val="000000"/>
                </a:solidFill>
                <a:uFillTx/>
                <a:latin typeface="Gadugi" pitchFamily="34"/>
                <a:ea typeface="Gadugi"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a:solidFill>
                  <a:schemeClr val="tx2"/>
                </a:solidFill>
                <a:latin typeface="Gadugi"/>
                <a:ea typeface="Gadugi"/>
              </a:rPr>
              <a:t>Certaines clauses du contrat sont mises en pause pour une durée limitée à celle de la période de mobilité :</a:t>
            </a:r>
            <a:endParaRPr lang="fr-FR" sz="1800">
              <a:solidFill>
                <a:schemeClr val="tx2"/>
              </a:solidFill>
            </a:endParaRPr>
          </a:p>
          <a:p>
            <a:r>
              <a:rPr lang="fr-FR" sz="1800">
                <a:solidFill>
                  <a:schemeClr val="tx2"/>
                </a:solidFill>
                <a:latin typeface="Gadugi"/>
                <a:ea typeface="Gadugi"/>
              </a:rPr>
              <a:t>Pas de maintien de salaire</a:t>
            </a:r>
            <a:endParaRPr lang="fr-FR" sz="1800">
              <a:solidFill>
                <a:schemeClr val="tx2"/>
              </a:solidFill>
            </a:endParaRPr>
          </a:p>
          <a:p>
            <a:r>
              <a:rPr lang="fr-FR" sz="1800">
                <a:solidFill>
                  <a:schemeClr val="tx2"/>
                </a:solidFill>
                <a:latin typeface="Gadugi"/>
                <a:ea typeface="Gadugi"/>
              </a:rPr>
              <a:t>Pas de paiement des cotisations sociales (AT/MP)</a:t>
            </a:r>
            <a:endParaRPr lang="fr-FR" sz="1800">
              <a:solidFill>
                <a:schemeClr val="tx2"/>
              </a:solidFill>
            </a:endParaRPr>
          </a:p>
          <a:p>
            <a:r>
              <a:rPr lang="fr-FR" sz="1800">
                <a:solidFill>
                  <a:schemeClr val="tx2"/>
                </a:solidFill>
                <a:latin typeface="Gadugi"/>
                <a:ea typeface="Gadugi"/>
              </a:rPr>
              <a:t>Droit du travail du pays d'accueil s'applique (ex. 40h/semaine)</a:t>
            </a:r>
            <a:endParaRPr lang="fr-FR" sz="1800" err="1">
              <a:solidFill>
                <a:schemeClr val="tx2"/>
              </a:solidFill>
            </a:endParaRPr>
          </a:p>
        </p:txBody>
      </p:sp>
      <p:sp>
        <p:nvSpPr>
          <p:cNvPr id="3" name="ZoneTexte 2">
            <a:extLst>
              <a:ext uri="{FF2B5EF4-FFF2-40B4-BE49-F238E27FC236}">
                <a16:creationId xmlns:a16="http://schemas.microsoft.com/office/drawing/2014/main" id="{E72ACDB6-5CE4-67F9-9367-F5924333B747}"/>
              </a:ext>
            </a:extLst>
          </p:cNvPr>
          <p:cNvSpPr txBox="1"/>
          <p:nvPr/>
        </p:nvSpPr>
        <p:spPr>
          <a:xfrm>
            <a:off x="959938" y="5983879"/>
            <a:ext cx="100504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i="1">
                <a:solidFill>
                  <a:schemeClr val="tx2">
                    <a:lumMod val="76000"/>
                  </a:schemeClr>
                </a:solidFill>
                <a:ea typeface="Gadugi"/>
              </a:rPr>
              <a:t>Attention : L'aide employeur est proratisée en cas de mobilité la première année du contrat</a:t>
            </a:r>
          </a:p>
        </p:txBody>
      </p:sp>
    </p:spTree>
    <p:extLst>
      <p:ext uri="{BB962C8B-B14F-4D97-AF65-F5344CB8AC3E}">
        <p14:creationId xmlns:p14="http://schemas.microsoft.com/office/powerpoint/2010/main" val="78436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D3CF9-F84F-ECB5-4926-63A449B1353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79DFC15-5D16-42C4-EFB6-BEE0B7C662E7}"/>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CE4F9ED7-B920-D54C-11C9-E257AE78D722}"/>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6AB15D6F-445E-7DB8-2CB5-E720C0D4253E}"/>
              </a:ext>
            </a:extLst>
          </p:cNvPr>
          <p:cNvSpPr>
            <a:spLocks noGrp="1"/>
          </p:cNvSpPr>
          <p:nvPr>
            <p:ph type="title"/>
          </p:nvPr>
        </p:nvSpPr>
        <p:spPr>
          <a:xfrm>
            <a:off x="550524" y="191270"/>
            <a:ext cx="10204562" cy="1185597"/>
          </a:xfrm>
        </p:spPr>
        <p:txBody>
          <a:bodyPr>
            <a:normAutofit/>
          </a:bodyPr>
          <a:lstStyle/>
          <a:p>
            <a:r>
              <a:rPr lang="fr-FR" sz="3400">
                <a:latin typeface="Gadugi"/>
                <a:ea typeface="Gadugi"/>
              </a:rPr>
              <a:t>Les financements</a:t>
            </a:r>
          </a:p>
        </p:txBody>
      </p:sp>
      <p:sp>
        <p:nvSpPr>
          <p:cNvPr id="3" name="Espace réservé du texte 2">
            <a:extLst>
              <a:ext uri="{FF2B5EF4-FFF2-40B4-BE49-F238E27FC236}">
                <a16:creationId xmlns:a16="http://schemas.microsoft.com/office/drawing/2014/main" id="{460DC1DF-2B8A-BE39-A749-928EEEB41811}"/>
              </a:ext>
            </a:extLst>
          </p:cNvPr>
          <p:cNvSpPr txBox="1">
            <a:spLocks/>
          </p:cNvSpPr>
          <p:nvPr/>
        </p:nvSpPr>
        <p:spPr>
          <a:xfrm>
            <a:off x="838200" y="1517456"/>
            <a:ext cx="10876005" cy="3730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1277"/>
              </a:buClr>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Clr>
                <a:srgbClr val="EE3625"/>
              </a:buClr>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solidFill>
                  <a:schemeClr val="tx2"/>
                </a:solidFill>
              </a:rPr>
              <a:t>Il existe plusieurs financeurs possibles.</a:t>
            </a:r>
          </a:p>
          <a:p>
            <a:pPr marL="0" indent="0">
              <a:buNone/>
            </a:pPr>
            <a:r>
              <a:rPr lang="fr-FR">
                <a:solidFill>
                  <a:schemeClr val="tx2"/>
                </a:solidFill>
              </a:rPr>
              <a:t>Le but des bourses est de couvrir une partie ou la totalité des frais de mobilité : hébergement, transport et </a:t>
            </a:r>
            <a:r>
              <a:rPr lang="fr-FR">
                <a:solidFill>
                  <a:srgbClr val="001277"/>
                </a:solidFill>
              </a:rPr>
              <a:t>alimentation</a:t>
            </a:r>
            <a:r>
              <a:rPr lang="fr-FR">
                <a:solidFill>
                  <a:schemeClr val="tx2"/>
                </a:solidFill>
              </a:rPr>
              <a:t>.</a:t>
            </a:r>
          </a:p>
          <a:p>
            <a:r>
              <a:rPr lang="fr-FR">
                <a:solidFill>
                  <a:schemeClr val="tx2"/>
                </a:solidFill>
              </a:rPr>
              <a:t>Erasmus+ : les bourses varient en fonction de la destination, du type de mobilité (courte/longue) et de la durée.</a:t>
            </a:r>
          </a:p>
          <a:p>
            <a:r>
              <a:rPr lang="fr-FR">
                <a:solidFill>
                  <a:schemeClr val="tx2"/>
                </a:solidFill>
              </a:rPr>
              <a:t>OPCO : les financements varient selon les OPCO.</a:t>
            </a:r>
          </a:p>
          <a:p>
            <a:r>
              <a:rPr lang="fr-FR">
                <a:solidFill>
                  <a:schemeClr val="tx2"/>
                </a:solidFill>
              </a:rPr>
              <a:t>OFAJ et </a:t>
            </a:r>
            <a:r>
              <a:rPr lang="fr-FR" err="1">
                <a:solidFill>
                  <a:schemeClr val="tx2"/>
                </a:solidFill>
              </a:rPr>
              <a:t>ProTandem</a:t>
            </a:r>
            <a:r>
              <a:rPr lang="fr-FR">
                <a:solidFill>
                  <a:schemeClr val="tx2"/>
                </a:solidFill>
              </a:rPr>
              <a:t> : financeurs pour l’Allemagne et la France.</a:t>
            </a:r>
          </a:p>
          <a:p>
            <a:r>
              <a:rPr lang="fr-FR" i="1">
                <a:solidFill>
                  <a:schemeClr val="tx2"/>
                </a:solidFill>
              </a:rPr>
              <a:t>D’autres possibilités existent selon le contexte ou le profil du jeune. Le référent mobilité se charge de se renseigner.</a:t>
            </a:r>
          </a:p>
          <a:p>
            <a:endParaRPr lang="fr-FR"/>
          </a:p>
          <a:p>
            <a:endParaRPr lang="fr-FR"/>
          </a:p>
        </p:txBody>
      </p:sp>
    </p:spTree>
    <p:extLst>
      <p:ext uri="{BB962C8B-B14F-4D97-AF65-F5344CB8AC3E}">
        <p14:creationId xmlns:p14="http://schemas.microsoft.com/office/powerpoint/2010/main" val="2848939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8002F-EDFB-A5C8-E40D-0A2F344E0DA6}"/>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FA2CED1-B35C-2B17-95F9-C935C76BB395}"/>
              </a:ext>
            </a:extLst>
          </p:cNvPr>
          <p:cNvSpPr>
            <a:spLocks noGrp="1"/>
          </p:cNvSpPr>
          <p:nvPr>
            <p:ph type="body" sz="quarter" idx="10"/>
          </p:nvPr>
        </p:nvSpPr>
        <p:spPr/>
        <p:txBody>
          <a:bodyPr/>
          <a:lstStyle/>
          <a:p>
            <a:pPr marL="0" indent="0">
              <a:buNone/>
            </a:pPr>
            <a:r>
              <a:rPr lang="fr-FR"/>
              <a:t> </a:t>
            </a:r>
          </a:p>
        </p:txBody>
      </p:sp>
      <p:sp>
        <p:nvSpPr>
          <p:cNvPr id="5" name="Rectangle 4">
            <a:extLst>
              <a:ext uri="{FF2B5EF4-FFF2-40B4-BE49-F238E27FC236}">
                <a16:creationId xmlns:a16="http://schemas.microsoft.com/office/drawing/2014/main" id="{42408C1E-C7C2-263B-9450-ED07297BC353}"/>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6A5228A2-E842-E350-A795-9DB5EC20FB18}"/>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8ADD0DCA-0245-27DB-56DE-5BE1087751E3}"/>
              </a:ext>
            </a:extLst>
          </p:cNvPr>
          <p:cNvSpPr txBox="1"/>
          <p:nvPr/>
        </p:nvSpPr>
        <p:spPr>
          <a:xfrm>
            <a:off x="2209800" y="2188207"/>
            <a:ext cx="7511143" cy="2669320"/>
          </a:xfrm>
          <a:prstGeom prst="rect">
            <a:avLst/>
          </a:prstGeom>
          <a:noFill/>
        </p:spPr>
        <p:txBody>
          <a:bodyPr wrap="square" rtlCol="0">
            <a:spAutoFit/>
          </a:bodyPr>
          <a:lstStyle/>
          <a:p>
            <a:pPr algn="ctr">
              <a:lnSpc>
                <a:spcPct val="120000"/>
              </a:lnSpc>
              <a:spcBef>
                <a:spcPts val="600"/>
              </a:spcBef>
              <a:spcAft>
                <a:spcPts val="600"/>
              </a:spcAft>
            </a:pPr>
            <a:r>
              <a:rPr lang="fr-FR" sz="4800" b="1">
                <a:solidFill>
                  <a:srgbClr val="001277"/>
                </a:solidFill>
                <a:latin typeface="Gadugi" panose="020B0502040204020203" pitchFamily="34" charset="0"/>
                <a:ea typeface="Gadugi" panose="020B0502040204020203" pitchFamily="34" charset="0"/>
                <a:cs typeface="+mj-cs"/>
              </a:rPr>
              <a:t>Accompagnement des entreprises et des apprentis </a:t>
            </a:r>
          </a:p>
        </p:txBody>
      </p:sp>
    </p:spTree>
    <p:extLst>
      <p:ext uri="{BB962C8B-B14F-4D97-AF65-F5344CB8AC3E}">
        <p14:creationId xmlns:p14="http://schemas.microsoft.com/office/powerpoint/2010/main" val="3718150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307379-1680-73A6-4D5E-B5188C5F00D1}"/>
              </a:ext>
            </a:extLst>
          </p:cNvPr>
          <p:cNvSpPr>
            <a:spLocks noGrp="1"/>
          </p:cNvSpPr>
          <p:nvPr>
            <p:ph type="title"/>
          </p:nvPr>
        </p:nvSpPr>
        <p:spPr>
          <a:xfrm>
            <a:off x="1007590" y="268700"/>
            <a:ext cx="9639300" cy="1325563"/>
          </a:xfrm>
        </p:spPr>
        <p:txBody>
          <a:bodyPr>
            <a:noAutofit/>
          </a:bodyPr>
          <a:lstStyle/>
          <a:p>
            <a:r>
              <a:rPr lang="fr-FR" sz="3400" b="1">
                <a:solidFill>
                  <a:srgbClr val="001277"/>
                </a:solidFill>
                <a:latin typeface="Gadugi" panose="020B0502040204020203" pitchFamily="34" charset="0"/>
                <a:ea typeface="Gadugi" panose="020B0502040204020203" pitchFamily="34" charset="0"/>
              </a:rPr>
              <a:t>Timeline – accompagnement des entreprises par le CRE</a:t>
            </a:r>
          </a:p>
        </p:txBody>
      </p:sp>
      <p:graphicFrame>
        <p:nvGraphicFramePr>
          <p:cNvPr id="2075" name="Diagramme 2074">
            <a:extLst>
              <a:ext uri="{FF2B5EF4-FFF2-40B4-BE49-F238E27FC236}">
                <a16:creationId xmlns:a16="http://schemas.microsoft.com/office/drawing/2014/main" id="{35A49D3C-1396-A83D-301B-3D6330915A65}"/>
              </a:ext>
            </a:extLst>
          </p:cNvPr>
          <p:cNvGraphicFramePr/>
          <p:nvPr>
            <p:extLst>
              <p:ext uri="{D42A27DB-BD31-4B8C-83A1-F6EECF244321}">
                <p14:modId xmlns:p14="http://schemas.microsoft.com/office/powerpoint/2010/main" val="1196340390"/>
              </p:ext>
            </p:extLst>
          </p:nvPr>
        </p:nvGraphicFramePr>
        <p:xfrm>
          <a:off x="136587" y="133945"/>
          <a:ext cx="11819727" cy="658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68" name="ZoneTexte 4867">
            <a:extLst>
              <a:ext uri="{FF2B5EF4-FFF2-40B4-BE49-F238E27FC236}">
                <a16:creationId xmlns:a16="http://schemas.microsoft.com/office/drawing/2014/main" id="{24C52C7B-40CF-6EEF-87CF-DB1FA0A116D3}"/>
              </a:ext>
            </a:extLst>
          </p:cNvPr>
          <p:cNvSpPr txBox="1"/>
          <p:nvPr/>
        </p:nvSpPr>
        <p:spPr>
          <a:xfrm>
            <a:off x="208777" y="3183304"/>
            <a:ext cx="2129949" cy="3093154"/>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fr-FR" sz="1500">
                <a:solidFill>
                  <a:srgbClr val="001277"/>
                </a:solidFill>
                <a:latin typeface="Gadugi"/>
                <a:ea typeface="Gadugi"/>
              </a:rPr>
              <a:t>Informer les apprentis sur le programme Erasmus+ (et autres financeurs comme les OPCO, région...) et les différents projets proposés par le centre de formation lors des JPO ou salons. </a:t>
            </a:r>
          </a:p>
          <a:p>
            <a:pPr algn="ctr">
              <a:defRPr/>
            </a:pPr>
            <a:r>
              <a:rPr lang="fr-FR" sz="1500">
                <a:solidFill>
                  <a:srgbClr val="001277"/>
                </a:solidFill>
                <a:latin typeface="Gadugi"/>
                <a:ea typeface="Gadugi"/>
              </a:rPr>
              <a:t>Souligner que </a:t>
            </a:r>
            <a:r>
              <a:rPr lang="fr-FR" sz="1500" u="sng">
                <a:solidFill>
                  <a:srgbClr val="001277"/>
                </a:solidFill>
                <a:latin typeface="Gadugi"/>
                <a:ea typeface="Gadugi"/>
              </a:rPr>
              <a:t>la mobilité fait partie intégrante du projet d'établissement.</a:t>
            </a:r>
          </a:p>
        </p:txBody>
      </p:sp>
      <p:sp>
        <p:nvSpPr>
          <p:cNvPr id="4899" name="ZoneTexte 4898">
            <a:extLst>
              <a:ext uri="{FF2B5EF4-FFF2-40B4-BE49-F238E27FC236}">
                <a16:creationId xmlns:a16="http://schemas.microsoft.com/office/drawing/2014/main" id="{C57BFCDA-AFC4-3C74-896F-8F6DFF80DECB}"/>
              </a:ext>
            </a:extLst>
          </p:cNvPr>
          <p:cNvSpPr txBox="1"/>
          <p:nvPr/>
        </p:nvSpPr>
        <p:spPr>
          <a:xfrm>
            <a:off x="2603818" y="3183304"/>
            <a:ext cx="2057525" cy="1938992"/>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500">
                <a:solidFill>
                  <a:srgbClr val="001277"/>
                </a:solidFill>
                <a:latin typeface="Gadugi"/>
                <a:ea typeface="Gadugi"/>
              </a:rPr>
              <a:t>Préparation du projet pro avec les apprentis comportant la mobilité.</a:t>
            </a:r>
          </a:p>
          <a:p>
            <a:pPr algn="ctr"/>
            <a:r>
              <a:rPr lang="fr-FR" sz="1500">
                <a:solidFill>
                  <a:srgbClr val="001277"/>
                </a:solidFill>
                <a:latin typeface="Gadugi" panose="020B0502040204020203" pitchFamily="34" charset="0"/>
                <a:ea typeface="Gadugi" panose="020B0502040204020203" pitchFamily="34" charset="0"/>
              </a:rPr>
              <a:t>Préparation des arguments à mettre en avant face aux employeurs.</a:t>
            </a:r>
          </a:p>
        </p:txBody>
      </p:sp>
      <p:sp>
        <p:nvSpPr>
          <p:cNvPr id="4900" name="ZoneTexte 4899">
            <a:extLst>
              <a:ext uri="{FF2B5EF4-FFF2-40B4-BE49-F238E27FC236}">
                <a16:creationId xmlns:a16="http://schemas.microsoft.com/office/drawing/2014/main" id="{45975C9D-E4A1-CD95-DD24-34A9A6C0649F}"/>
              </a:ext>
            </a:extLst>
          </p:cNvPr>
          <p:cNvSpPr txBox="1"/>
          <p:nvPr/>
        </p:nvSpPr>
        <p:spPr>
          <a:xfrm>
            <a:off x="4843335" y="3183304"/>
            <a:ext cx="1987060" cy="1477328"/>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500">
                <a:solidFill>
                  <a:srgbClr val="001277"/>
                </a:solidFill>
                <a:latin typeface="Gadugi" panose="020B0502040204020203" pitchFamily="34" charset="0"/>
                <a:ea typeface="Gadugi" panose="020B0502040204020203" pitchFamily="34" charset="0"/>
              </a:rPr>
              <a:t>Présentation du CFA.</a:t>
            </a:r>
          </a:p>
          <a:p>
            <a:pPr algn="ctr"/>
            <a:r>
              <a:rPr lang="fr-FR" sz="1500" b="1">
                <a:solidFill>
                  <a:srgbClr val="001277"/>
                </a:solidFill>
                <a:latin typeface="Gadugi" panose="020B0502040204020203" pitchFamily="34" charset="0"/>
                <a:ea typeface="Gadugi" panose="020B0502040204020203" pitchFamily="34" charset="0"/>
              </a:rPr>
              <a:t>SUGGESTION</a:t>
            </a:r>
            <a:r>
              <a:rPr lang="fr-FR" sz="1500">
                <a:solidFill>
                  <a:srgbClr val="001277"/>
                </a:solidFill>
                <a:latin typeface="Gadugi" panose="020B0502040204020203" pitchFamily="34" charset="0"/>
                <a:ea typeface="Gadugi" panose="020B0502040204020203" pitchFamily="34" charset="0"/>
              </a:rPr>
              <a:t>:</a:t>
            </a:r>
          </a:p>
          <a:p>
            <a:pPr algn="ctr"/>
            <a:r>
              <a:rPr lang="fr-FR" sz="1500">
                <a:solidFill>
                  <a:srgbClr val="001277"/>
                </a:solidFill>
                <a:latin typeface="Gadugi" panose="020B0502040204020203" pitchFamily="34" charset="0"/>
                <a:ea typeface="Gadugi" panose="020B0502040204020203" pitchFamily="34" charset="0"/>
              </a:rPr>
              <a:t>Inviter les MA aux réunions tuteurs/comités de pilotage.</a:t>
            </a:r>
          </a:p>
        </p:txBody>
      </p:sp>
      <p:sp>
        <p:nvSpPr>
          <p:cNvPr id="4907" name="ZoneTexte 4906">
            <a:extLst>
              <a:ext uri="{FF2B5EF4-FFF2-40B4-BE49-F238E27FC236}">
                <a16:creationId xmlns:a16="http://schemas.microsoft.com/office/drawing/2014/main" id="{9A0FA902-9020-84E8-CDCB-4CC11DE3DCBC}"/>
              </a:ext>
            </a:extLst>
          </p:cNvPr>
          <p:cNvSpPr txBox="1"/>
          <p:nvPr/>
        </p:nvSpPr>
        <p:spPr>
          <a:xfrm>
            <a:off x="7132406" y="3182150"/>
            <a:ext cx="2177113" cy="3323987"/>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500">
                <a:solidFill>
                  <a:srgbClr val="001277"/>
                </a:solidFill>
                <a:latin typeface="Gadugi"/>
                <a:ea typeface="Gadugi"/>
              </a:rPr>
              <a:t>Présentation du programme Erasmus+(et autres financeurs comme les OPCO, région...)  et les différents projets de mobilité. </a:t>
            </a:r>
          </a:p>
          <a:p>
            <a:pPr algn="ctr"/>
            <a:r>
              <a:rPr lang="fr-FR" sz="1500" b="1">
                <a:solidFill>
                  <a:srgbClr val="001277"/>
                </a:solidFill>
                <a:latin typeface="Gadugi" panose="020B0502040204020203" pitchFamily="34" charset="0"/>
                <a:ea typeface="Gadugi" panose="020B0502040204020203" pitchFamily="34" charset="0"/>
              </a:rPr>
              <a:t>SUGGESTION</a:t>
            </a:r>
            <a:r>
              <a:rPr lang="fr-FR" sz="1500">
                <a:solidFill>
                  <a:srgbClr val="001277"/>
                </a:solidFill>
                <a:latin typeface="Gadugi" panose="020B0502040204020203" pitchFamily="34" charset="0"/>
                <a:ea typeface="Gadugi" panose="020B0502040204020203" pitchFamily="34" charset="0"/>
              </a:rPr>
              <a:t>:</a:t>
            </a:r>
          </a:p>
          <a:p>
            <a:pPr algn="ctr"/>
            <a:r>
              <a:rPr lang="fr-FR" sz="1500">
                <a:solidFill>
                  <a:srgbClr val="001277"/>
                </a:solidFill>
                <a:latin typeface="Gadugi" panose="020B0502040204020203" pitchFamily="34" charset="0"/>
                <a:ea typeface="Gadugi" panose="020B0502040204020203" pitchFamily="34" charset="0"/>
              </a:rPr>
              <a:t>Inviter les MA aux réunions tuteurs/comités de pilotage.</a:t>
            </a:r>
          </a:p>
          <a:p>
            <a:pPr algn="ctr"/>
            <a:r>
              <a:rPr lang="fr-FR" sz="1500">
                <a:solidFill>
                  <a:srgbClr val="001277"/>
                </a:solidFill>
                <a:latin typeface="Gadugi" panose="020B0502040204020203" pitchFamily="34" charset="0"/>
                <a:ea typeface="Gadugi" panose="020B0502040204020203" pitchFamily="34" charset="0"/>
              </a:rPr>
              <a:t>Valoriser la mobilité des MA.</a:t>
            </a:r>
            <a:endParaRPr kumimoji="0" lang="fr-FR"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08" name="ZoneTexte 4907">
            <a:extLst>
              <a:ext uri="{FF2B5EF4-FFF2-40B4-BE49-F238E27FC236}">
                <a16:creationId xmlns:a16="http://schemas.microsoft.com/office/drawing/2014/main" id="{77C2210E-0C28-3E5A-E985-1B7330959EEE}"/>
              </a:ext>
            </a:extLst>
          </p:cNvPr>
          <p:cNvSpPr txBox="1"/>
          <p:nvPr/>
        </p:nvSpPr>
        <p:spPr>
          <a:xfrm>
            <a:off x="9575091" y="3183304"/>
            <a:ext cx="1853501" cy="1938992"/>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500">
                <a:solidFill>
                  <a:srgbClr val="001277"/>
                </a:solidFill>
                <a:latin typeface="Gadugi"/>
                <a:ea typeface="Gadugi"/>
              </a:rPr>
              <a:t>Prévoir des temps / webinaire, ateliers ou d'autres temps de rencontres avec tous les MA impliqués dans la mobilité des apprentis. </a:t>
            </a:r>
          </a:p>
        </p:txBody>
      </p:sp>
      <p:sp>
        <p:nvSpPr>
          <p:cNvPr id="3" name="Flèche : droite 2">
            <a:extLst>
              <a:ext uri="{FF2B5EF4-FFF2-40B4-BE49-F238E27FC236}">
                <a16:creationId xmlns:a16="http://schemas.microsoft.com/office/drawing/2014/main" id="{EE6E5874-E39C-0870-7BD0-A5C6A483BC67}"/>
              </a:ext>
            </a:extLst>
          </p:cNvPr>
          <p:cNvSpPr/>
          <p:nvPr/>
        </p:nvSpPr>
        <p:spPr>
          <a:xfrm>
            <a:off x="235686" y="1386598"/>
            <a:ext cx="4408519" cy="544259"/>
          </a:xfrm>
          <a:prstGeom prst="rightArrow">
            <a:avLst/>
          </a:prstGeom>
          <a:solidFill>
            <a:schemeClr val="accent2">
              <a:lumMod val="60000"/>
              <a:lumOff val="40000"/>
            </a:schemeClr>
          </a:solidFill>
          <a:ln>
            <a:solidFill>
              <a:srgbClr val="00127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1277"/>
                </a:solidFill>
                <a:effectLst/>
                <a:uLnTx/>
                <a:uFillTx/>
                <a:latin typeface="Aptos" panose="02110004020202020204"/>
                <a:ea typeface="+mn-ea"/>
                <a:cs typeface="+mn-cs"/>
              </a:rPr>
              <a:t>CRE et </a:t>
            </a:r>
            <a:r>
              <a:rPr lang="fr-FR" b="1">
                <a:solidFill>
                  <a:srgbClr val="001277"/>
                </a:solidFill>
                <a:latin typeface="Aptos" panose="02110004020202020204"/>
              </a:rPr>
              <a:t>apprentis</a:t>
            </a:r>
            <a:endParaRPr kumimoji="0" lang="fr-FR" sz="1800" b="1" i="0" u="none" strike="noStrike" kern="1200" cap="none" spc="0" normalizeH="0" baseline="0" noProof="0">
              <a:ln>
                <a:noFill/>
              </a:ln>
              <a:solidFill>
                <a:srgbClr val="001277"/>
              </a:solidFill>
              <a:effectLst/>
              <a:uLnTx/>
              <a:uFillTx/>
              <a:latin typeface="Aptos" panose="02110004020202020204"/>
              <a:ea typeface="+mn-ea"/>
              <a:cs typeface="+mn-cs"/>
            </a:endParaRPr>
          </a:p>
        </p:txBody>
      </p:sp>
      <p:sp>
        <p:nvSpPr>
          <p:cNvPr id="4" name="Flèche : droite 3">
            <a:extLst>
              <a:ext uri="{FF2B5EF4-FFF2-40B4-BE49-F238E27FC236}">
                <a16:creationId xmlns:a16="http://schemas.microsoft.com/office/drawing/2014/main" id="{16BCC344-E7A4-8EF3-A49A-63BCC131D2EE}"/>
              </a:ext>
            </a:extLst>
          </p:cNvPr>
          <p:cNvSpPr/>
          <p:nvPr/>
        </p:nvSpPr>
        <p:spPr>
          <a:xfrm>
            <a:off x="4827834" y="1386598"/>
            <a:ext cx="6919019" cy="544259"/>
          </a:xfrm>
          <a:prstGeom prst="rightArrow">
            <a:avLst/>
          </a:prstGeom>
          <a:solidFill>
            <a:schemeClr val="tx2">
              <a:lumMod val="25000"/>
              <a:lumOff val="75000"/>
            </a:schemeClr>
          </a:solidFill>
          <a:ln>
            <a:solidFill>
              <a:srgbClr val="0012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C00000"/>
                </a:solidFill>
                <a:effectLst/>
                <a:uLnTx/>
                <a:uFillTx/>
                <a:latin typeface="Aptos" panose="02110004020202020204"/>
                <a:ea typeface="+mn-ea"/>
                <a:cs typeface="+mn-cs"/>
              </a:rPr>
              <a:t>CRE et entreprise</a:t>
            </a:r>
          </a:p>
        </p:txBody>
      </p:sp>
    </p:spTree>
    <p:extLst>
      <p:ext uri="{BB962C8B-B14F-4D97-AF65-F5344CB8AC3E}">
        <p14:creationId xmlns:p14="http://schemas.microsoft.com/office/powerpoint/2010/main" val="187650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9339-1187-453D-4E35-33835BC0B350}"/>
              </a:ext>
            </a:extLst>
          </p:cNvPr>
          <p:cNvSpPr>
            <a:spLocks noGrp="1"/>
          </p:cNvSpPr>
          <p:nvPr>
            <p:ph type="title"/>
          </p:nvPr>
        </p:nvSpPr>
        <p:spPr>
          <a:xfrm>
            <a:off x="838201" y="365125"/>
            <a:ext cx="9249076" cy="1325563"/>
          </a:xfrm>
        </p:spPr>
        <p:txBody>
          <a:bodyPr>
            <a:normAutofit/>
          </a:bodyPr>
          <a:lstStyle/>
          <a:p>
            <a:r>
              <a:rPr lang="en-US" sz="3400" b="1" err="1">
                <a:solidFill>
                  <a:srgbClr val="001277"/>
                </a:solidFill>
                <a:latin typeface="Gadugi"/>
                <a:ea typeface="Gadugi"/>
              </a:rPr>
              <a:t>Accompagnement</a:t>
            </a:r>
            <a:r>
              <a:rPr lang="en-US" sz="3400" b="1">
                <a:solidFill>
                  <a:srgbClr val="001277"/>
                </a:solidFill>
                <a:latin typeface="Gadugi"/>
                <a:ea typeface="Gadugi"/>
              </a:rPr>
              <a:t> des </a:t>
            </a:r>
            <a:r>
              <a:rPr lang="en-US" sz="3400" b="1" err="1">
                <a:solidFill>
                  <a:srgbClr val="001277"/>
                </a:solidFill>
                <a:latin typeface="Gadugi"/>
                <a:ea typeface="Gadugi"/>
              </a:rPr>
              <a:t>employeurs</a:t>
            </a:r>
            <a:r>
              <a:rPr lang="en-US" sz="3400" b="1">
                <a:solidFill>
                  <a:srgbClr val="001277"/>
                </a:solidFill>
                <a:latin typeface="Gadugi"/>
                <a:ea typeface="Gadugi"/>
              </a:rPr>
              <a:t> dans la mise </a:t>
            </a:r>
            <a:r>
              <a:rPr lang="en-US" sz="3400" b="1" err="1">
                <a:solidFill>
                  <a:srgbClr val="001277"/>
                </a:solidFill>
                <a:latin typeface="Gadugi"/>
                <a:ea typeface="Gadugi"/>
              </a:rPr>
              <a:t>en</a:t>
            </a:r>
            <a:r>
              <a:rPr lang="en-US" sz="3400" b="1">
                <a:solidFill>
                  <a:srgbClr val="001277"/>
                </a:solidFill>
                <a:latin typeface="Gadugi"/>
                <a:ea typeface="Gadugi"/>
              </a:rPr>
              <a:t> place des </a:t>
            </a:r>
            <a:r>
              <a:rPr lang="en-US" sz="3400" b="1" err="1">
                <a:solidFill>
                  <a:srgbClr val="001277"/>
                </a:solidFill>
                <a:latin typeface="Gadugi"/>
                <a:ea typeface="Gadugi"/>
              </a:rPr>
              <a:t>projets</a:t>
            </a:r>
            <a:endParaRPr lang="en-US" sz="3400" b="1">
              <a:solidFill>
                <a:srgbClr val="001277"/>
              </a:solidFill>
              <a:latin typeface="Gadugi"/>
              <a:ea typeface="Gadugi"/>
            </a:endParaRPr>
          </a:p>
        </p:txBody>
      </p:sp>
      <p:sp>
        <p:nvSpPr>
          <p:cNvPr id="3" name="Text Placeholder 2">
            <a:extLst>
              <a:ext uri="{FF2B5EF4-FFF2-40B4-BE49-F238E27FC236}">
                <a16:creationId xmlns:a16="http://schemas.microsoft.com/office/drawing/2014/main" id="{D8F258BF-D8C0-91B4-EAFC-215F97F1D2AB}"/>
              </a:ext>
            </a:extLst>
          </p:cNvPr>
          <p:cNvSpPr>
            <a:spLocks noGrp="1"/>
          </p:cNvSpPr>
          <p:nvPr>
            <p:ph type="body" idx="4294967295"/>
          </p:nvPr>
        </p:nvSpPr>
        <p:spPr>
          <a:xfrm>
            <a:off x="838200" y="2053759"/>
            <a:ext cx="10515600" cy="4018829"/>
          </a:xfrm>
        </p:spPr>
        <p:txBody>
          <a:bodyPr vert="horz" lIns="91440" tIns="45720" rIns="91440" bIns="45720" rtlCol="0" anchor="t">
            <a:normAutofit/>
          </a:bodyPr>
          <a:lstStyle/>
          <a:p>
            <a:pPr>
              <a:lnSpc>
                <a:spcPct val="150000"/>
              </a:lnSpc>
              <a:buFont typeface="Wingdings" panose="05000000000000000000" pitchFamily="2" charset="2"/>
              <a:buChar char="Ø"/>
            </a:pPr>
            <a:r>
              <a:rPr lang="en-US" sz="2000">
                <a:solidFill>
                  <a:srgbClr val="001277"/>
                </a:solidFill>
                <a:latin typeface="Gadugi"/>
                <a:ea typeface="Gadugi"/>
              </a:rPr>
              <a:t>Explication du </a:t>
            </a:r>
            <a:r>
              <a:rPr lang="en-US" sz="2000" err="1">
                <a:solidFill>
                  <a:srgbClr val="001277"/>
                </a:solidFill>
                <a:latin typeface="Gadugi"/>
                <a:ea typeface="Gadugi"/>
              </a:rPr>
              <a:t>projet</a:t>
            </a:r>
          </a:p>
          <a:p>
            <a:pPr>
              <a:lnSpc>
                <a:spcPct val="150000"/>
              </a:lnSpc>
              <a:buFont typeface="Wingdings" panose="05000000000000000000" pitchFamily="2" charset="2"/>
              <a:buChar char="Ø"/>
            </a:pPr>
            <a:r>
              <a:rPr lang="en-US" sz="2000" err="1">
                <a:solidFill>
                  <a:srgbClr val="001277"/>
                </a:solidFill>
                <a:latin typeface="Gadugi"/>
                <a:ea typeface="Gadugi"/>
              </a:rPr>
              <a:t>Présentation</a:t>
            </a:r>
            <a:r>
              <a:rPr lang="en-US" sz="2000">
                <a:solidFill>
                  <a:srgbClr val="001277"/>
                </a:solidFill>
                <a:latin typeface="Gadugi"/>
                <a:ea typeface="Gadugi"/>
              </a:rPr>
              <a:t> des options de convention (mise à disposition / mise </a:t>
            </a:r>
            <a:r>
              <a:rPr lang="en-US" sz="2000" err="1">
                <a:solidFill>
                  <a:srgbClr val="001277"/>
                </a:solidFill>
                <a:latin typeface="Gadugi"/>
                <a:ea typeface="Gadugi"/>
              </a:rPr>
              <a:t>en</a:t>
            </a:r>
            <a:r>
              <a:rPr lang="en-US" sz="2000">
                <a:solidFill>
                  <a:srgbClr val="001277"/>
                </a:solidFill>
                <a:latin typeface="Gadugi"/>
                <a:ea typeface="Gadugi"/>
              </a:rPr>
              <a:t> </a:t>
            </a:r>
            <a:r>
              <a:rPr lang="en-US" sz="2000" err="1">
                <a:solidFill>
                  <a:srgbClr val="001277"/>
                </a:solidFill>
                <a:latin typeface="Gadugi"/>
                <a:ea typeface="Gadugi"/>
              </a:rPr>
              <a:t>veille</a:t>
            </a:r>
            <a:r>
              <a:rPr lang="en-US" sz="2000">
                <a:solidFill>
                  <a:srgbClr val="001277"/>
                </a:solidFill>
                <a:latin typeface="Gadugi"/>
                <a:ea typeface="Gadugi"/>
              </a:rPr>
              <a:t>)</a:t>
            </a:r>
          </a:p>
          <a:p>
            <a:pPr>
              <a:lnSpc>
                <a:spcPct val="150000"/>
              </a:lnSpc>
              <a:buFont typeface="Wingdings" panose="05000000000000000000" pitchFamily="2" charset="2"/>
              <a:buChar char="Ø"/>
            </a:pPr>
            <a:r>
              <a:rPr lang="en-US" sz="2000">
                <a:solidFill>
                  <a:srgbClr val="001277"/>
                </a:solidFill>
                <a:latin typeface="Gadugi" panose="020B0502040204020203" pitchFamily="34" charset="0"/>
                <a:ea typeface="Gadugi" panose="020B0502040204020203" pitchFamily="34" charset="0"/>
              </a:rPr>
              <a:t>Choix des dates</a:t>
            </a:r>
          </a:p>
          <a:p>
            <a:pPr>
              <a:lnSpc>
                <a:spcPct val="150000"/>
              </a:lnSpc>
              <a:buFont typeface="Wingdings" panose="05000000000000000000" pitchFamily="2" charset="2"/>
              <a:buChar char="Ø"/>
            </a:pPr>
            <a:r>
              <a:rPr lang="en-US" sz="2000" err="1">
                <a:solidFill>
                  <a:srgbClr val="001277"/>
                </a:solidFill>
                <a:latin typeface="Gadugi"/>
                <a:ea typeface="Gadugi"/>
              </a:rPr>
              <a:t>Définition</a:t>
            </a:r>
            <a:r>
              <a:rPr lang="en-US" sz="2000">
                <a:solidFill>
                  <a:srgbClr val="001277"/>
                </a:solidFill>
                <a:latin typeface="Gadugi"/>
                <a:ea typeface="Gadugi"/>
              </a:rPr>
              <a:t> des </a:t>
            </a:r>
            <a:r>
              <a:rPr lang="en-US" sz="2000" err="1">
                <a:solidFill>
                  <a:srgbClr val="001277"/>
                </a:solidFill>
                <a:latin typeface="Gadugi"/>
                <a:ea typeface="Gadugi"/>
              </a:rPr>
              <a:t>compétences</a:t>
            </a:r>
            <a:r>
              <a:rPr lang="en-US" sz="2000">
                <a:solidFill>
                  <a:srgbClr val="001277"/>
                </a:solidFill>
                <a:latin typeface="Gadugi"/>
                <a:ea typeface="Gadugi"/>
              </a:rPr>
              <a:t> à </a:t>
            </a:r>
            <a:r>
              <a:rPr lang="en-US" sz="2000" err="1">
                <a:solidFill>
                  <a:srgbClr val="001277"/>
                </a:solidFill>
                <a:latin typeface="Gadugi"/>
                <a:ea typeface="Gadugi"/>
              </a:rPr>
              <a:t>développer</a:t>
            </a:r>
            <a:r>
              <a:rPr lang="en-US" sz="2000">
                <a:solidFill>
                  <a:srgbClr val="001277"/>
                </a:solidFill>
                <a:latin typeface="Gadugi"/>
                <a:ea typeface="Gadugi"/>
              </a:rPr>
              <a:t> </a:t>
            </a:r>
            <a:r>
              <a:rPr lang="en-US" sz="2000" err="1">
                <a:solidFill>
                  <a:srgbClr val="001277"/>
                </a:solidFill>
                <a:latin typeface="Gadugi"/>
                <a:ea typeface="Gadugi"/>
              </a:rPr>
              <a:t>en</a:t>
            </a:r>
            <a:r>
              <a:rPr lang="en-US" sz="2000">
                <a:solidFill>
                  <a:srgbClr val="001277"/>
                </a:solidFill>
                <a:latin typeface="Gadugi"/>
                <a:ea typeface="Gadugi"/>
              </a:rPr>
              <a:t> </a:t>
            </a:r>
            <a:r>
              <a:rPr lang="en-US" sz="2000" err="1">
                <a:solidFill>
                  <a:srgbClr val="001277"/>
                </a:solidFill>
                <a:latin typeface="Gadugi"/>
                <a:ea typeface="Gadugi"/>
              </a:rPr>
              <a:t>mobilité</a:t>
            </a:r>
            <a:endParaRPr lang="en-US" sz="2000">
              <a:solidFill>
                <a:srgbClr val="001277"/>
              </a:solidFill>
              <a:latin typeface="Gadugi"/>
              <a:ea typeface="Gadugi"/>
            </a:endParaRPr>
          </a:p>
          <a:p>
            <a:pPr>
              <a:lnSpc>
                <a:spcPct val="150000"/>
              </a:lnSpc>
              <a:buFont typeface="Wingdings" panose="05000000000000000000" pitchFamily="2" charset="2"/>
              <a:buChar char="Ø"/>
            </a:pPr>
            <a:r>
              <a:rPr lang="en-US" sz="2000" err="1">
                <a:solidFill>
                  <a:srgbClr val="001277"/>
                </a:solidFill>
                <a:latin typeface="Gadugi"/>
                <a:ea typeface="Gadugi"/>
              </a:rPr>
              <a:t>Accompagnement</a:t>
            </a:r>
            <a:r>
              <a:rPr lang="en-US" sz="2000">
                <a:solidFill>
                  <a:srgbClr val="001277"/>
                </a:solidFill>
                <a:latin typeface="Gadugi"/>
                <a:ea typeface="Gadugi"/>
              </a:rPr>
              <a:t> </a:t>
            </a:r>
            <a:r>
              <a:rPr lang="en-US" sz="2000" err="1">
                <a:solidFill>
                  <a:srgbClr val="001277"/>
                </a:solidFill>
                <a:latin typeface="Gadugi"/>
                <a:ea typeface="Gadugi"/>
              </a:rPr>
              <a:t>juridique</a:t>
            </a:r>
            <a:r>
              <a:rPr lang="en-US" sz="2000">
                <a:solidFill>
                  <a:srgbClr val="001277"/>
                </a:solidFill>
                <a:latin typeface="Gadugi"/>
                <a:ea typeface="Gadugi"/>
              </a:rPr>
              <a:t> / </a:t>
            </a:r>
            <a:r>
              <a:rPr lang="en-US" sz="2000" err="1">
                <a:solidFill>
                  <a:srgbClr val="001277"/>
                </a:solidFill>
                <a:latin typeface="Gadugi"/>
                <a:ea typeface="Gadugi"/>
              </a:rPr>
              <a:t>administratif</a:t>
            </a:r>
            <a:endParaRPr lang="en-US" sz="2000">
              <a:solidFill>
                <a:srgbClr val="001277"/>
              </a:solidFill>
              <a:latin typeface="Gadugi"/>
              <a:ea typeface="Gadugi"/>
            </a:endParaRPr>
          </a:p>
          <a:p>
            <a:pPr>
              <a:lnSpc>
                <a:spcPct val="150000"/>
              </a:lnSpc>
              <a:buFont typeface="Wingdings" panose="05000000000000000000" pitchFamily="2" charset="2"/>
              <a:buChar char="Ø"/>
            </a:pPr>
            <a:r>
              <a:rPr lang="en-US" sz="2000">
                <a:solidFill>
                  <a:srgbClr val="001277"/>
                </a:solidFill>
                <a:latin typeface="Gadugi"/>
                <a:ea typeface="Gadugi"/>
              </a:rPr>
              <a:t>Proposition de </a:t>
            </a:r>
            <a:r>
              <a:rPr lang="en-US" sz="2000" err="1">
                <a:solidFill>
                  <a:srgbClr val="001277"/>
                </a:solidFill>
                <a:latin typeface="Gadugi"/>
                <a:ea typeface="Gadugi"/>
              </a:rPr>
              <a:t>tuilage</a:t>
            </a:r>
            <a:r>
              <a:rPr lang="en-US" sz="2000">
                <a:solidFill>
                  <a:srgbClr val="001277"/>
                </a:solidFill>
                <a:latin typeface="Gadugi"/>
                <a:ea typeface="Gadugi"/>
              </a:rPr>
              <a:t> pendant </a:t>
            </a:r>
            <a:r>
              <a:rPr lang="en-US" sz="2000" err="1">
                <a:solidFill>
                  <a:srgbClr val="001277"/>
                </a:solidFill>
                <a:latin typeface="Gadugi"/>
                <a:ea typeface="Gadugi"/>
              </a:rPr>
              <a:t>l'absence</a:t>
            </a:r>
            <a:r>
              <a:rPr lang="en-US" sz="2000">
                <a:solidFill>
                  <a:srgbClr val="001277"/>
                </a:solidFill>
                <a:latin typeface="Gadugi"/>
                <a:ea typeface="Gadugi"/>
              </a:rPr>
              <a:t> de </a:t>
            </a:r>
            <a:r>
              <a:rPr lang="en-US" sz="2000" err="1">
                <a:solidFill>
                  <a:srgbClr val="001277"/>
                </a:solidFill>
                <a:latin typeface="Gadugi"/>
                <a:ea typeface="Gadugi"/>
              </a:rPr>
              <a:t>l'apprenti</a:t>
            </a:r>
            <a:r>
              <a:rPr lang="en-US" sz="2000">
                <a:solidFill>
                  <a:srgbClr val="001277"/>
                </a:solidFill>
                <a:latin typeface="Gadugi"/>
                <a:ea typeface="Gadugi"/>
              </a:rPr>
              <a:t>, </a:t>
            </a:r>
            <a:r>
              <a:rPr lang="en-US" sz="2000" err="1">
                <a:solidFill>
                  <a:srgbClr val="001277"/>
                </a:solidFill>
                <a:latin typeface="Gadugi"/>
                <a:ea typeface="Gadugi"/>
              </a:rPr>
              <a:t>en</a:t>
            </a:r>
            <a:r>
              <a:rPr lang="en-US" sz="2000">
                <a:solidFill>
                  <a:srgbClr val="001277"/>
                </a:solidFill>
                <a:latin typeface="Gadugi"/>
                <a:ea typeface="Gadugi"/>
              </a:rPr>
              <a:t> </a:t>
            </a:r>
            <a:r>
              <a:rPr lang="en-US" sz="2000" err="1">
                <a:solidFill>
                  <a:srgbClr val="001277"/>
                </a:solidFill>
                <a:latin typeface="Gadugi"/>
                <a:ea typeface="Gadugi"/>
              </a:rPr>
              <a:t>fonction</a:t>
            </a:r>
            <a:r>
              <a:rPr lang="en-US" sz="2000">
                <a:solidFill>
                  <a:srgbClr val="001277"/>
                </a:solidFill>
                <a:latin typeface="Gadugi"/>
                <a:ea typeface="Gadugi"/>
              </a:rPr>
              <a:t> des </a:t>
            </a:r>
            <a:r>
              <a:rPr lang="en-US" sz="2000" err="1">
                <a:solidFill>
                  <a:srgbClr val="001277"/>
                </a:solidFill>
                <a:latin typeface="Gadugi"/>
                <a:ea typeface="Gadugi"/>
              </a:rPr>
              <a:t>possibilités</a:t>
            </a:r>
            <a:r>
              <a:rPr lang="en-US" sz="2000">
                <a:solidFill>
                  <a:srgbClr val="001277"/>
                </a:solidFill>
                <a:latin typeface="Gadugi"/>
                <a:ea typeface="Gadugi"/>
              </a:rPr>
              <a:t> du CFA</a:t>
            </a:r>
            <a:endParaRPr lang="en-US" sz="2400">
              <a:solidFill>
                <a:srgbClr val="001277"/>
              </a:solidFill>
              <a:latin typeface="Gadugi"/>
              <a:ea typeface="Gadugi"/>
            </a:endParaRPr>
          </a:p>
          <a:p>
            <a:endParaRPr lang="en-US"/>
          </a:p>
        </p:txBody>
      </p:sp>
    </p:spTree>
    <p:extLst>
      <p:ext uri="{BB962C8B-B14F-4D97-AF65-F5344CB8AC3E}">
        <p14:creationId xmlns:p14="http://schemas.microsoft.com/office/powerpoint/2010/main" val="253958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322C2-9376-4536-8BBA-A1956E5AF8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10D836A-F85E-E7D3-A3A0-428D3F7778BC}"/>
              </a:ext>
            </a:extLst>
          </p:cNvPr>
          <p:cNvSpPr>
            <a:spLocks noGrp="1"/>
          </p:cNvSpPr>
          <p:nvPr>
            <p:ph type="title"/>
          </p:nvPr>
        </p:nvSpPr>
        <p:spPr>
          <a:xfrm>
            <a:off x="838200" y="365125"/>
            <a:ext cx="9357360" cy="1325563"/>
          </a:xfrm>
        </p:spPr>
        <p:txBody>
          <a:bodyPr>
            <a:normAutofit/>
          </a:bodyPr>
          <a:lstStyle/>
          <a:p>
            <a:r>
              <a:rPr lang="fr-FR" sz="3400" b="1">
                <a:solidFill>
                  <a:srgbClr val="001277"/>
                </a:solidFill>
                <a:latin typeface="Gadugi"/>
                <a:ea typeface="Gadugi"/>
              </a:rPr>
              <a:t>Comment impliquer le MA dans le projet de mobilité de son apprenti</a:t>
            </a:r>
          </a:p>
        </p:txBody>
      </p:sp>
      <p:grpSp>
        <p:nvGrpSpPr>
          <p:cNvPr id="15" name="Groupe 14">
            <a:extLst>
              <a:ext uri="{FF2B5EF4-FFF2-40B4-BE49-F238E27FC236}">
                <a16:creationId xmlns:a16="http://schemas.microsoft.com/office/drawing/2014/main" id="{6906D0C9-912D-67D0-156C-83AF757EA062}"/>
              </a:ext>
            </a:extLst>
          </p:cNvPr>
          <p:cNvGrpSpPr/>
          <p:nvPr/>
        </p:nvGrpSpPr>
        <p:grpSpPr>
          <a:xfrm>
            <a:off x="829422" y="1886193"/>
            <a:ext cx="10533156" cy="4226476"/>
            <a:chOff x="786209" y="2313896"/>
            <a:chExt cx="10533156" cy="4226476"/>
          </a:xfrm>
        </p:grpSpPr>
        <p:sp>
          <p:nvSpPr>
            <p:cNvPr id="14" name="Rectangle 13">
              <a:extLst>
                <a:ext uri="{FF2B5EF4-FFF2-40B4-BE49-F238E27FC236}">
                  <a16:creationId xmlns:a16="http://schemas.microsoft.com/office/drawing/2014/main" id="{89C57AF9-7BC5-AB07-C36A-B9CE96758F3A}"/>
                </a:ext>
              </a:extLst>
            </p:cNvPr>
            <p:cNvSpPr/>
            <p:nvPr/>
          </p:nvSpPr>
          <p:spPr>
            <a:xfrm>
              <a:off x="7988359" y="2332132"/>
              <a:ext cx="3331006" cy="4208239"/>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Gadugi" panose="020B0502040204020203" pitchFamily="34" charset="0"/>
                <a:ea typeface="Gadugi" panose="020B0502040204020203" pitchFamily="34" charset="0"/>
              </a:endParaRPr>
            </a:p>
          </p:txBody>
        </p:sp>
        <p:sp>
          <p:nvSpPr>
            <p:cNvPr id="13" name="Rectangle 12">
              <a:extLst>
                <a:ext uri="{FF2B5EF4-FFF2-40B4-BE49-F238E27FC236}">
                  <a16:creationId xmlns:a16="http://schemas.microsoft.com/office/drawing/2014/main" id="{147075A1-87B2-D285-31FA-FA7108C0ADBB}"/>
                </a:ext>
              </a:extLst>
            </p:cNvPr>
            <p:cNvSpPr/>
            <p:nvPr/>
          </p:nvSpPr>
          <p:spPr>
            <a:xfrm>
              <a:off x="4389365" y="2313896"/>
              <a:ext cx="3073945" cy="41988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Gadugi" panose="020B0502040204020203" pitchFamily="34" charset="0"/>
                <a:ea typeface="Gadugi" panose="020B0502040204020203" pitchFamily="34" charset="0"/>
              </a:endParaRPr>
            </a:p>
          </p:txBody>
        </p:sp>
        <p:sp>
          <p:nvSpPr>
            <p:cNvPr id="12" name="Rectangle 11">
              <a:extLst>
                <a:ext uri="{FF2B5EF4-FFF2-40B4-BE49-F238E27FC236}">
                  <a16:creationId xmlns:a16="http://schemas.microsoft.com/office/drawing/2014/main" id="{3A302929-FA85-B5E3-9B41-0E794DD3CE7E}"/>
                </a:ext>
              </a:extLst>
            </p:cNvPr>
            <p:cNvSpPr/>
            <p:nvPr/>
          </p:nvSpPr>
          <p:spPr>
            <a:xfrm>
              <a:off x="790372" y="2341505"/>
              <a:ext cx="3073945" cy="419886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Gadugi" panose="020B0502040204020203" pitchFamily="34" charset="0"/>
                <a:ea typeface="Gadugi" panose="020B0502040204020203" pitchFamily="34" charset="0"/>
              </a:endParaRPr>
            </a:p>
          </p:txBody>
        </p:sp>
        <p:sp>
          <p:nvSpPr>
            <p:cNvPr id="4" name="Flèche : droite 3">
              <a:extLst>
                <a:ext uri="{FF2B5EF4-FFF2-40B4-BE49-F238E27FC236}">
                  <a16:creationId xmlns:a16="http://schemas.microsoft.com/office/drawing/2014/main" id="{250E49AC-EE52-D785-8316-BED3A4E8B9FA}"/>
                </a:ext>
              </a:extLst>
            </p:cNvPr>
            <p:cNvSpPr/>
            <p:nvPr/>
          </p:nvSpPr>
          <p:spPr>
            <a:xfrm>
              <a:off x="3600063" y="5386336"/>
              <a:ext cx="4652547" cy="720784"/>
            </a:xfrm>
            <a:prstGeom prst="rightArrow">
              <a:avLst/>
            </a:prstGeom>
            <a:solidFill>
              <a:srgbClr val="00127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latin typeface="Gadugi" panose="020B0502040204020203" pitchFamily="34" charset="0"/>
                  <a:ea typeface="Gadugi" panose="020B0502040204020203" pitchFamily="34" charset="0"/>
                </a:rPr>
                <a:t>Période de mobilité</a:t>
              </a:r>
            </a:p>
          </p:txBody>
        </p:sp>
        <p:sp>
          <p:nvSpPr>
            <p:cNvPr id="6" name="ZoneTexte 5">
              <a:extLst>
                <a:ext uri="{FF2B5EF4-FFF2-40B4-BE49-F238E27FC236}">
                  <a16:creationId xmlns:a16="http://schemas.microsoft.com/office/drawing/2014/main" id="{8431804C-9F13-594D-1ED1-3DA95FCA0B11}"/>
                </a:ext>
              </a:extLst>
            </p:cNvPr>
            <p:cNvSpPr txBox="1"/>
            <p:nvPr/>
          </p:nvSpPr>
          <p:spPr>
            <a:xfrm flipH="1">
              <a:off x="1856738" y="2515283"/>
              <a:ext cx="1325881" cy="369332"/>
            </a:xfrm>
            <a:prstGeom prst="rect">
              <a:avLst/>
            </a:prstGeom>
            <a:noFill/>
          </p:spPr>
          <p:txBody>
            <a:bodyPr wrap="square" rtlCol="0">
              <a:spAutoFit/>
            </a:bodyPr>
            <a:lstStyle/>
            <a:p>
              <a:r>
                <a:rPr lang="fr-FR" b="1">
                  <a:solidFill>
                    <a:srgbClr val="001277"/>
                  </a:solidFill>
                  <a:latin typeface="Gadugi" panose="020B0502040204020203" pitchFamily="34" charset="0"/>
                  <a:ea typeface="Gadugi" panose="020B0502040204020203" pitchFamily="34" charset="0"/>
                </a:rPr>
                <a:t>AVANT</a:t>
              </a:r>
            </a:p>
          </p:txBody>
        </p:sp>
        <p:sp>
          <p:nvSpPr>
            <p:cNvPr id="7" name="ZoneTexte 6">
              <a:extLst>
                <a:ext uri="{FF2B5EF4-FFF2-40B4-BE49-F238E27FC236}">
                  <a16:creationId xmlns:a16="http://schemas.microsoft.com/office/drawing/2014/main" id="{2CCB3132-01AE-4B02-2F7E-19F3B2170A42}"/>
                </a:ext>
              </a:extLst>
            </p:cNvPr>
            <p:cNvSpPr txBox="1"/>
            <p:nvPr/>
          </p:nvSpPr>
          <p:spPr>
            <a:xfrm flipH="1">
              <a:off x="5355320" y="2515283"/>
              <a:ext cx="1325881" cy="369332"/>
            </a:xfrm>
            <a:prstGeom prst="rect">
              <a:avLst/>
            </a:prstGeom>
            <a:noFill/>
          </p:spPr>
          <p:txBody>
            <a:bodyPr wrap="square" rtlCol="0">
              <a:spAutoFit/>
            </a:bodyPr>
            <a:lstStyle/>
            <a:p>
              <a:r>
                <a:rPr lang="fr-FR" b="1">
                  <a:solidFill>
                    <a:srgbClr val="001277"/>
                  </a:solidFill>
                  <a:latin typeface="Gadugi" panose="020B0502040204020203" pitchFamily="34" charset="0"/>
                  <a:ea typeface="Gadugi" panose="020B0502040204020203" pitchFamily="34" charset="0"/>
                </a:rPr>
                <a:t>PENDANT</a:t>
              </a:r>
              <a:endParaRPr lang="fr-FR" sz="2000" b="1">
                <a:solidFill>
                  <a:srgbClr val="001277"/>
                </a:solidFill>
                <a:latin typeface="Gadugi" panose="020B0502040204020203" pitchFamily="34" charset="0"/>
                <a:ea typeface="Gadugi" panose="020B0502040204020203" pitchFamily="34" charset="0"/>
              </a:endParaRPr>
            </a:p>
          </p:txBody>
        </p:sp>
        <p:sp>
          <p:nvSpPr>
            <p:cNvPr id="8" name="ZoneTexte 7">
              <a:extLst>
                <a:ext uri="{FF2B5EF4-FFF2-40B4-BE49-F238E27FC236}">
                  <a16:creationId xmlns:a16="http://schemas.microsoft.com/office/drawing/2014/main" id="{7E9F466B-BADB-0D3E-3B2F-61C5FD547A3F}"/>
                </a:ext>
              </a:extLst>
            </p:cNvPr>
            <p:cNvSpPr txBox="1"/>
            <p:nvPr/>
          </p:nvSpPr>
          <p:spPr>
            <a:xfrm flipH="1">
              <a:off x="9160583" y="2470540"/>
              <a:ext cx="1325881" cy="369332"/>
            </a:xfrm>
            <a:prstGeom prst="rect">
              <a:avLst/>
            </a:prstGeom>
            <a:noFill/>
          </p:spPr>
          <p:txBody>
            <a:bodyPr wrap="square" rtlCol="0">
              <a:spAutoFit/>
            </a:bodyPr>
            <a:lstStyle/>
            <a:p>
              <a:r>
                <a:rPr lang="fr-FR" b="1">
                  <a:solidFill>
                    <a:srgbClr val="001277"/>
                  </a:solidFill>
                  <a:latin typeface="Gadugi" panose="020B0502040204020203" pitchFamily="34" charset="0"/>
                  <a:ea typeface="Gadugi" panose="020B0502040204020203" pitchFamily="34" charset="0"/>
                </a:rPr>
                <a:t>APRES</a:t>
              </a:r>
              <a:endParaRPr lang="fr-FR" sz="2000" b="1">
                <a:solidFill>
                  <a:srgbClr val="001277"/>
                </a:solidFill>
                <a:latin typeface="Gadugi" panose="020B0502040204020203" pitchFamily="34" charset="0"/>
                <a:ea typeface="Gadugi" panose="020B0502040204020203" pitchFamily="34" charset="0"/>
              </a:endParaRPr>
            </a:p>
          </p:txBody>
        </p:sp>
        <p:sp>
          <p:nvSpPr>
            <p:cNvPr id="9" name="ZoneTexte 8">
              <a:extLst>
                <a:ext uri="{FF2B5EF4-FFF2-40B4-BE49-F238E27FC236}">
                  <a16:creationId xmlns:a16="http://schemas.microsoft.com/office/drawing/2014/main" id="{4EE48617-C28E-0386-324E-5BA2848F5C6B}"/>
                </a:ext>
              </a:extLst>
            </p:cNvPr>
            <p:cNvSpPr txBox="1"/>
            <p:nvPr/>
          </p:nvSpPr>
          <p:spPr>
            <a:xfrm>
              <a:off x="786209" y="3058393"/>
              <a:ext cx="3073945" cy="3364447"/>
            </a:xfrm>
            <a:prstGeom prst="rect">
              <a:avLst/>
            </a:prstGeom>
            <a:noFill/>
          </p:spPr>
          <p:txBody>
            <a:bodyPr wrap="square" rtlCol="0">
              <a:spAutoFit/>
            </a:bodyPr>
            <a:lstStyle/>
            <a:p>
              <a:pPr marL="342900" indent="-342900">
                <a:lnSpc>
                  <a:spcPct val="150000"/>
                </a:lnSpc>
                <a:buFont typeface="+mj-lt"/>
                <a:buAutoNum type="arabicPeriod"/>
              </a:pPr>
              <a:r>
                <a:rPr lang="fr-FR" sz="1300">
                  <a:solidFill>
                    <a:srgbClr val="001277"/>
                  </a:solidFill>
                  <a:latin typeface="Gadugi" panose="020B0502040204020203" pitchFamily="34" charset="0"/>
                  <a:ea typeface="Gadugi" panose="020B0502040204020203" pitchFamily="34" charset="0"/>
                </a:rPr>
                <a:t>Associer le MA à </a:t>
              </a:r>
              <a:r>
                <a:rPr lang="fr-FR" sz="1300" b="1">
                  <a:solidFill>
                    <a:srgbClr val="001277"/>
                  </a:solidFill>
                  <a:latin typeface="Gadugi" panose="020B0502040204020203" pitchFamily="34" charset="0"/>
                  <a:ea typeface="Gadugi" panose="020B0502040204020203" pitchFamily="34" charset="0"/>
                </a:rPr>
                <a:t>la qualification du partenaire</a:t>
              </a:r>
              <a:r>
                <a:rPr lang="fr-FR" sz="1300">
                  <a:solidFill>
                    <a:srgbClr val="001277"/>
                  </a:solidFill>
                  <a:latin typeface="Gadugi" panose="020B0502040204020203" pitchFamily="34" charset="0"/>
                  <a:ea typeface="Gadugi" panose="020B0502040204020203" pitchFamily="34" charset="0"/>
                </a:rPr>
                <a:t> et aux </a:t>
              </a:r>
              <a:r>
                <a:rPr lang="fr-FR" sz="1300" b="1">
                  <a:solidFill>
                    <a:srgbClr val="001277"/>
                  </a:solidFill>
                  <a:latin typeface="Gadugi" panose="020B0502040204020203" pitchFamily="34" charset="0"/>
                  <a:ea typeface="Gadugi" panose="020B0502040204020203" pitchFamily="34" charset="0"/>
                </a:rPr>
                <a:t>échanges avec l’entreprise d’accueil</a:t>
              </a:r>
            </a:p>
            <a:p>
              <a:pPr marL="342900" indent="-342900">
                <a:lnSpc>
                  <a:spcPct val="150000"/>
                </a:lnSpc>
                <a:buFont typeface="+mj-lt"/>
                <a:buAutoNum type="arabicPeriod"/>
              </a:pPr>
              <a:r>
                <a:rPr lang="fr-FR" sz="1300">
                  <a:solidFill>
                    <a:srgbClr val="001277"/>
                  </a:solidFill>
                  <a:latin typeface="Gadugi" panose="020B0502040204020203" pitchFamily="34" charset="0"/>
                  <a:ea typeface="Gadugi" panose="020B0502040204020203" pitchFamily="34" charset="0"/>
                </a:rPr>
                <a:t>Définir avec le MA les </a:t>
              </a:r>
              <a:r>
                <a:rPr lang="fr-FR" sz="1300" b="1">
                  <a:solidFill>
                    <a:srgbClr val="001277"/>
                  </a:solidFill>
                  <a:latin typeface="Gadugi" panose="020B0502040204020203" pitchFamily="34" charset="0"/>
                  <a:ea typeface="Gadugi" panose="020B0502040204020203" pitchFamily="34" charset="0"/>
                </a:rPr>
                <a:t>objectifs pédagogiques</a:t>
              </a:r>
              <a:r>
                <a:rPr lang="fr-FR" sz="1300">
                  <a:solidFill>
                    <a:srgbClr val="001277"/>
                  </a:solidFill>
                  <a:latin typeface="Gadugi" panose="020B0502040204020203" pitchFamily="34" charset="0"/>
                  <a:ea typeface="Gadugi" panose="020B0502040204020203" pitchFamily="34" charset="0"/>
                </a:rPr>
                <a:t> de la mobilité et les </a:t>
              </a:r>
              <a:r>
                <a:rPr lang="fr-FR" sz="1300" b="1">
                  <a:solidFill>
                    <a:srgbClr val="001277"/>
                  </a:solidFill>
                  <a:latin typeface="Gadugi" panose="020B0502040204020203" pitchFamily="34" charset="0"/>
                  <a:ea typeface="Gadugi" panose="020B0502040204020203" pitchFamily="34" charset="0"/>
                </a:rPr>
                <a:t>acquis visés </a:t>
              </a:r>
              <a:r>
                <a:rPr lang="fr-FR" sz="1300">
                  <a:solidFill>
                    <a:srgbClr val="001277"/>
                  </a:solidFill>
                  <a:latin typeface="Gadugi" panose="020B0502040204020203" pitchFamily="34" charset="0"/>
                  <a:ea typeface="Gadugi" panose="020B0502040204020203" pitchFamily="34" charset="0"/>
                </a:rPr>
                <a:t>par la mobilité</a:t>
              </a:r>
            </a:p>
            <a:p>
              <a:pPr marL="342900" indent="-342900">
                <a:lnSpc>
                  <a:spcPct val="150000"/>
                </a:lnSpc>
                <a:buFont typeface="+mj-lt"/>
                <a:buAutoNum type="arabicPeriod"/>
              </a:pPr>
              <a:r>
                <a:rPr lang="fr-FR" sz="1300">
                  <a:solidFill>
                    <a:srgbClr val="001277"/>
                  </a:solidFill>
                  <a:latin typeface="Gadugi" panose="020B0502040204020203" pitchFamily="34" charset="0"/>
                  <a:ea typeface="Gadugi" panose="020B0502040204020203" pitchFamily="34" charset="0"/>
                </a:rPr>
                <a:t>Inviter le MA à </a:t>
              </a:r>
              <a:r>
                <a:rPr lang="fr-FR" sz="1300" b="1">
                  <a:solidFill>
                    <a:srgbClr val="001277"/>
                  </a:solidFill>
                  <a:latin typeface="Gadugi" panose="020B0502040204020203" pitchFamily="34" charset="0"/>
                  <a:ea typeface="Gadugi" panose="020B0502040204020203" pitchFamily="34" charset="0"/>
                </a:rPr>
                <a:t>prendre part à la visite préparatoire </a:t>
              </a:r>
            </a:p>
            <a:p>
              <a:pPr>
                <a:lnSpc>
                  <a:spcPct val="150000"/>
                </a:lnSpc>
              </a:pPr>
              <a:endParaRPr lang="fr-FR" sz="1300">
                <a:solidFill>
                  <a:srgbClr val="001277"/>
                </a:solidFill>
              </a:endParaRPr>
            </a:p>
            <a:p>
              <a:pPr>
                <a:lnSpc>
                  <a:spcPct val="150000"/>
                </a:lnSpc>
              </a:pPr>
              <a:endParaRPr lang="fr-FR" sz="1300">
                <a:solidFill>
                  <a:srgbClr val="001277"/>
                </a:solidFill>
              </a:endParaRPr>
            </a:p>
            <a:p>
              <a:pPr>
                <a:lnSpc>
                  <a:spcPct val="150000"/>
                </a:lnSpc>
              </a:pPr>
              <a:endParaRPr lang="fr-FR" sz="1300">
                <a:solidFill>
                  <a:srgbClr val="001277"/>
                </a:solidFill>
              </a:endParaRPr>
            </a:p>
          </p:txBody>
        </p:sp>
        <p:sp>
          <p:nvSpPr>
            <p:cNvPr id="10" name="ZoneTexte 9">
              <a:extLst>
                <a:ext uri="{FF2B5EF4-FFF2-40B4-BE49-F238E27FC236}">
                  <a16:creationId xmlns:a16="http://schemas.microsoft.com/office/drawing/2014/main" id="{57F131CA-C49B-6EAA-559A-5F16DA2C5FAC}"/>
                </a:ext>
              </a:extLst>
            </p:cNvPr>
            <p:cNvSpPr txBox="1"/>
            <p:nvPr/>
          </p:nvSpPr>
          <p:spPr>
            <a:xfrm>
              <a:off x="4448200" y="3058393"/>
              <a:ext cx="2901883" cy="2155655"/>
            </a:xfrm>
            <a:prstGeom prst="rect">
              <a:avLst/>
            </a:prstGeom>
            <a:noFill/>
          </p:spPr>
          <p:txBody>
            <a:bodyPr wrap="square" rtlCol="0">
              <a:spAutoFit/>
            </a:bodyPr>
            <a:lstStyle/>
            <a:p>
              <a:pPr marL="342900" indent="-342900">
                <a:lnSpc>
                  <a:spcPct val="150000"/>
                </a:lnSpc>
                <a:buAutoNum type="arabicPeriod"/>
              </a:pPr>
              <a:r>
                <a:rPr lang="fr-FR" sz="1300">
                  <a:solidFill>
                    <a:srgbClr val="001277"/>
                  </a:solidFill>
                  <a:latin typeface="Gadugi" panose="020B0502040204020203" pitchFamily="34" charset="0"/>
                  <a:ea typeface="Gadugi" panose="020B0502040204020203" pitchFamily="34" charset="0"/>
                </a:rPr>
                <a:t>Prévoir des </a:t>
              </a:r>
              <a:r>
                <a:rPr lang="fr-FR" sz="1300" b="1">
                  <a:solidFill>
                    <a:srgbClr val="001277"/>
                  </a:solidFill>
                  <a:latin typeface="Gadugi" panose="020B0502040204020203" pitchFamily="34" charset="0"/>
                  <a:ea typeface="Gadugi" panose="020B0502040204020203" pitchFamily="34" charset="0"/>
                </a:rPr>
                <a:t>temps d’échanges </a:t>
              </a:r>
              <a:r>
                <a:rPr lang="fr-FR" sz="1300">
                  <a:solidFill>
                    <a:srgbClr val="001277"/>
                  </a:solidFill>
                  <a:latin typeface="Gadugi" panose="020B0502040204020203" pitchFamily="34" charset="0"/>
                  <a:ea typeface="Gadugi" panose="020B0502040204020203" pitchFamily="34" charset="0"/>
                </a:rPr>
                <a:t>réguliers avec l’apprenti (entretien à mi parcours)</a:t>
              </a:r>
            </a:p>
            <a:p>
              <a:pPr marL="342900" indent="-342900">
                <a:lnSpc>
                  <a:spcPct val="150000"/>
                </a:lnSpc>
                <a:buAutoNum type="arabicPeriod"/>
              </a:pPr>
              <a:r>
                <a:rPr lang="fr-FR" sz="1300">
                  <a:solidFill>
                    <a:srgbClr val="001277"/>
                  </a:solidFill>
                  <a:latin typeface="Gadugi" panose="020B0502040204020203" pitchFamily="34" charset="0"/>
                  <a:ea typeface="Gadugi" panose="020B0502040204020203" pitchFamily="34" charset="0"/>
                </a:rPr>
                <a:t>Donner l’accès à un carnet de bord numérique pour </a:t>
              </a:r>
              <a:r>
                <a:rPr lang="fr-FR" sz="1300" b="1">
                  <a:solidFill>
                    <a:srgbClr val="001277"/>
                  </a:solidFill>
                  <a:latin typeface="Gadugi" panose="020B0502040204020203" pitchFamily="34" charset="0"/>
                  <a:ea typeface="Gadugi" panose="020B0502040204020203" pitchFamily="34" charset="0"/>
                </a:rPr>
                <a:t>l’impliquer dans le suivi pédagogique</a:t>
              </a:r>
            </a:p>
          </p:txBody>
        </p:sp>
      </p:grpSp>
      <p:sp>
        <p:nvSpPr>
          <p:cNvPr id="3" name="ZoneTexte 2">
            <a:extLst>
              <a:ext uri="{FF2B5EF4-FFF2-40B4-BE49-F238E27FC236}">
                <a16:creationId xmlns:a16="http://schemas.microsoft.com/office/drawing/2014/main" id="{4B53D5F9-3E6C-A412-FB9D-178EADC76CF4}"/>
              </a:ext>
            </a:extLst>
          </p:cNvPr>
          <p:cNvSpPr txBox="1"/>
          <p:nvPr/>
        </p:nvSpPr>
        <p:spPr>
          <a:xfrm>
            <a:off x="8101953" y="2463813"/>
            <a:ext cx="3124289" cy="3355983"/>
          </a:xfrm>
          <a:prstGeom prst="rect">
            <a:avLst/>
          </a:prstGeom>
          <a:noFill/>
        </p:spPr>
        <p:txBody>
          <a:bodyPr wrap="square" lIns="91440" tIns="45720" rIns="91440" bIns="45720" rtlCol="0" anchor="t">
            <a:spAutoFit/>
          </a:bodyPr>
          <a:lstStyle/>
          <a:p>
            <a:pPr marL="342900" indent="-342900">
              <a:lnSpc>
                <a:spcPct val="150000"/>
              </a:lnSpc>
              <a:buAutoNum type="arabicPeriod"/>
            </a:pPr>
            <a:r>
              <a:rPr lang="fr-FR" sz="1300" dirty="0">
                <a:solidFill>
                  <a:srgbClr val="001277"/>
                </a:solidFill>
                <a:latin typeface="Gadugi" panose="020B0502040204020203" pitchFamily="34" charset="0"/>
                <a:ea typeface="Gadugi" panose="020B0502040204020203" pitchFamily="34" charset="0"/>
              </a:rPr>
              <a:t>Impliquer le MA dans </a:t>
            </a:r>
            <a:r>
              <a:rPr lang="fr-FR" sz="1300" b="1" dirty="0">
                <a:solidFill>
                  <a:srgbClr val="001277"/>
                </a:solidFill>
                <a:latin typeface="Gadugi" panose="020B0502040204020203" pitchFamily="34" charset="0"/>
                <a:ea typeface="Gadugi" panose="020B0502040204020203" pitchFamily="34" charset="0"/>
              </a:rPr>
              <a:t>l’évaluation finale </a:t>
            </a:r>
            <a:r>
              <a:rPr lang="fr-FR" sz="1300" dirty="0">
                <a:solidFill>
                  <a:srgbClr val="001277"/>
                </a:solidFill>
                <a:latin typeface="Gadugi" panose="020B0502040204020203" pitchFamily="34" charset="0"/>
                <a:ea typeface="Gadugi" panose="020B0502040204020203" pitchFamily="34" charset="0"/>
              </a:rPr>
              <a:t>de la mobilité</a:t>
            </a:r>
          </a:p>
          <a:p>
            <a:pPr marL="342900" indent="-342900">
              <a:lnSpc>
                <a:spcPct val="150000"/>
              </a:lnSpc>
              <a:buAutoNum type="arabicPeriod"/>
            </a:pPr>
            <a:r>
              <a:rPr lang="fr-FR" sz="1300" dirty="0">
                <a:solidFill>
                  <a:srgbClr val="001277"/>
                </a:solidFill>
                <a:latin typeface="Gadugi" panose="020B0502040204020203" pitchFamily="34" charset="0"/>
                <a:ea typeface="Gadugi" panose="020B0502040204020203" pitchFamily="34" charset="0"/>
              </a:rPr>
              <a:t>Inviter le MA à </a:t>
            </a:r>
            <a:r>
              <a:rPr lang="fr-FR" sz="1300" b="1" dirty="0">
                <a:solidFill>
                  <a:srgbClr val="001277"/>
                </a:solidFill>
                <a:latin typeface="Gadugi" panose="020B0502040204020203" pitchFamily="34" charset="0"/>
                <a:ea typeface="Gadugi" panose="020B0502040204020203" pitchFamily="34" charset="0"/>
              </a:rPr>
              <a:t>faire un « rapport d’étonnement »</a:t>
            </a:r>
          </a:p>
          <a:p>
            <a:pPr marL="285750" indent="-285750">
              <a:lnSpc>
                <a:spcPct val="150000"/>
              </a:lnSpc>
              <a:buFontTx/>
              <a:buChar char="-"/>
            </a:pPr>
            <a:r>
              <a:rPr lang="fr-FR" sz="1300" dirty="0">
                <a:solidFill>
                  <a:srgbClr val="001277"/>
                </a:solidFill>
                <a:latin typeface="Gadugi" panose="020B0502040204020203" pitchFamily="34" charset="0"/>
                <a:ea typeface="Gadugi" panose="020B0502040204020203" pitchFamily="34" charset="0"/>
              </a:rPr>
              <a:t>Lors </a:t>
            </a:r>
            <a:r>
              <a:rPr lang="fr-FR" sz="1300" b="1" dirty="0">
                <a:solidFill>
                  <a:srgbClr val="001277"/>
                </a:solidFill>
                <a:latin typeface="Gadugi" panose="020B0502040204020203" pitchFamily="34" charset="0"/>
                <a:ea typeface="Gadugi" panose="020B0502040204020203" pitchFamily="34" charset="0"/>
              </a:rPr>
              <a:t>d’événements</a:t>
            </a:r>
            <a:r>
              <a:rPr lang="fr-FR" sz="1300" dirty="0">
                <a:solidFill>
                  <a:srgbClr val="001277"/>
                </a:solidFill>
                <a:latin typeface="Gadugi" panose="020B0502040204020203" pitchFamily="34" charset="0"/>
                <a:ea typeface="Gadugi" panose="020B0502040204020203" pitchFamily="34" charset="0"/>
              </a:rPr>
              <a:t>  (cérémonie de remise des Europass, Erasmus Days)</a:t>
            </a:r>
          </a:p>
          <a:p>
            <a:pPr marL="285750" indent="-285750">
              <a:lnSpc>
                <a:spcPct val="150000"/>
              </a:lnSpc>
              <a:buFontTx/>
              <a:buChar char="-"/>
            </a:pPr>
            <a:r>
              <a:rPr lang="fr-FR" sz="1300" dirty="0">
                <a:solidFill>
                  <a:srgbClr val="001277"/>
                </a:solidFill>
                <a:latin typeface="Gadugi"/>
                <a:ea typeface="Gadugi"/>
              </a:rPr>
              <a:t>Lors d’une rencontre avec les employeurs partenaires du CFA engagés dans la mobilité (ex. Club des Employeurs)</a:t>
            </a:r>
          </a:p>
          <a:p>
            <a:pPr marL="285750" indent="-285750">
              <a:lnSpc>
                <a:spcPct val="150000"/>
              </a:lnSpc>
              <a:buFontTx/>
              <a:buChar char="-"/>
            </a:pPr>
            <a:r>
              <a:rPr lang="fr-FR" sz="1300" dirty="0">
                <a:solidFill>
                  <a:srgbClr val="001277"/>
                </a:solidFill>
                <a:latin typeface="Gadugi" panose="020B0502040204020203" pitchFamily="34" charset="0"/>
                <a:ea typeface="Gadugi" panose="020B0502040204020203" pitchFamily="34" charset="0"/>
              </a:rPr>
              <a:t>Dans la </a:t>
            </a:r>
            <a:r>
              <a:rPr lang="fr-FR" sz="1300" b="1" dirty="0">
                <a:solidFill>
                  <a:srgbClr val="001277"/>
                </a:solidFill>
                <a:latin typeface="Gadugi" panose="020B0502040204020203" pitchFamily="34" charset="0"/>
                <a:ea typeface="Gadugi" panose="020B0502040204020203" pitchFamily="34" charset="0"/>
              </a:rPr>
              <a:t>communication du CFA</a:t>
            </a:r>
          </a:p>
        </p:txBody>
      </p:sp>
    </p:spTree>
    <p:extLst>
      <p:ext uri="{BB962C8B-B14F-4D97-AF65-F5344CB8AC3E}">
        <p14:creationId xmlns:p14="http://schemas.microsoft.com/office/powerpoint/2010/main" val="3940762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60B431-F14B-0C30-8904-F6C75D8BB86B}"/>
              </a:ext>
            </a:extLst>
          </p:cNvPr>
          <p:cNvSpPr>
            <a:spLocks noGrp="1"/>
          </p:cNvSpPr>
          <p:nvPr>
            <p:ph type="title"/>
          </p:nvPr>
        </p:nvSpPr>
        <p:spPr>
          <a:xfrm>
            <a:off x="838200" y="365125"/>
            <a:ext cx="10134600" cy="1337108"/>
          </a:xfrm>
        </p:spPr>
        <p:txBody>
          <a:bodyPr>
            <a:normAutofit/>
          </a:bodyPr>
          <a:lstStyle/>
          <a:p>
            <a:r>
              <a:rPr lang="fr-FR" sz="3400" b="1">
                <a:solidFill>
                  <a:srgbClr val="001277"/>
                </a:solidFill>
                <a:latin typeface="Gadugi"/>
                <a:ea typeface="Gadugi"/>
              </a:rPr>
              <a:t>Comment l’entreprise peut développer son image grâce à la mobilité des apprentis </a:t>
            </a:r>
          </a:p>
        </p:txBody>
      </p:sp>
      <p:sp>
        <p:nvSpPr>
          <p:cNvPr id="3" name="Espace réservé du texte 2">
            <a:extLst>
              <a:ext uri="{FF2B5EF4-FFF2-40B4-BE49-F238E27FC236}">
                <a16:creationId xmlns:a16="http://schemas.microsoft.com/office/drawing/2014/main" id="{5D02CC30-3EFD-47A3-FAA0-40F6EBC6807B}"/>
              </a:ext>
            </a:extLst>
          </p:cNvPr>
          <p:cNvSpPr>
            <a:spLocks noGrp="1"/>
          </p:cNvSpPr>
          <p:nvPr>
            <p:ph type="body" idx="4294967295"/>
          </p:nvPr>
        </p:nvSpPr>
        <p:spPr>
          <a:xfrm>
            <a:off x="838200" y="1690688"/>
            <a:ext cx="10857271" cy="4959042"/>
          </a:xfrm>
        </p:spPr>
        <p:txBody>
          <a:bodyPr vert="horz" lIns="91440" tIns="45720" rIns="91440" bIns="45720" rtlCol="0" anchor="t">
            <a:normAutofit/>
          </a:bodyPr>
          <a:lstStyle/>
          <a:p>
            <a:pPr marL="0" indent="0">
              <a:lnSpc>
                <a:spcPct val="150000"/>
              </a:lnSpc>
              <a:buNone/>
            </a:pPr>
            <a:r>
              <a:rPr lang="fr-FR" sz="1500" dirty="0">
                <a:solidFill>
                  <a:srgbClr val="001277"/>
                </a:solidFill>
                <a:latin typeface="Gadugi"/>
                <a:ea typeface="Gadugi"/>
              </a:rPr>
              <a:t>Les entreprises qui investissent dans la mobilité internationale de leurs apprentis peuvent en tirer un bénéfice significatif en matière de </a:t>
            </a:r>
            <a:r>
              <a:rPr lang="fr-FR" sz="1500" b="1" dirty="0">
                <a:solidFill>
                  <a:srgbClr val="001277"/>
                </a:solidFill>
                <a:latin typeface="Gadugi"/>
                <a:ea typeface="Gadugi"/>
              </a:rPr>
              <a:t>communication et de responsabilité sociétale des entreprises (RSE). </a:t>
            </a:r>
          </a:p>
          <a:p>
            <a:pPr marL="0" indent="0">
              <a:lnSpc>
                <a:spcPct val="150000"/>
              </a:lnSpc>
              <a:buNone/>
            </a:pPr>
            <a:r>
              <a:rPr lang="fr-FR" sz="1500" b="1" dirty="0">
                <a:solidFill>
                  <a:srgbClr val="001277"/>
                </a:solidFill>
                <a:latin typeface="Gadugi"/>
                <a:ea typeface="Gadugi"/>
              </a:rPr>
              <a:t>Pourquoi est-ce un levier stratégique ?</a:t>
            </a:r>
            <a:r>
              <a:rPr lang="fr-FR" sz="1500" dirty="0">
                <a:solidFill>
                  <a:srgbClr val="001277"/>
                </a:solidFill>
                <a:latin typeface="Gadugi"/>
                <a:ea typeface="Gadugi"/>
              </a:rPr>
              <a:t> </a:t>
            </a:r>
          </a:p>
          <a:p>
            <a:pPr fontAlgn="base">
              <a:lnSpc>
                <a:spcPct val="150000"/>
              </a:lnSpc>
            </a:pPr>
            <a:r>
              <a:rPr lang="fr-FR" sz="1500" b="1" dirty="0">
                <a:solidFill>
                  <a:srgbClr val="001277"/>
                </a:solidFill>
                <a:latin typeface="Gadugi"/>
                <a:ea typeface="Gadugi"/>
              </a:rPr>
              <a:t>Un engagement en faveur de l’internationalisation des compétences</a:t>
            </a:r>
            <a:r>
              <a:rPr lang="fr-FR" sz="1500" dirty="0">
                <a:solidFill>
                  <a:srgbClr val="001277"/>
                </a:solidFill>
                <a:latin typeface="Gadugi"/>
                <a:ea typeface="Gadugi"/>
              </a:rPr>
              <a:t> : Soutenir la mobilité de ses apprentis montre que l’entreprise favorise l’ouverture internationale et l’apprentissage tout au long de la vie. </a:t>
            </a:r>
          </a:p>
          <a:p>
            <a:pPr fontAlgn="base">
              <a:lnSpc>
                <a:spcPct val="150000"/>
              </a:lnSpc>
            </a:pPr>
            <a:r>
              <a:rPr lang="fr-FR" sz="1500" b="1" dirty="0">
                <a:solidFill>
                  <a:srgbClr val="001277"/>
                </a:solidFill>
                <a:latin typeface="Gadugi"/>
                <a:ea typeface="Gadugi"/>
              </a:rPr>
              <a:t>Un atout pour attirer et fidéliser les talents</a:t>
            </a:r>
            <a:r>
              <a:rPr lang="fr-FR" sz="1500" dirty="0">
                <a:solidFill>
                  <a:srgbClr val="001277"/>
                </a:solidFill>
                <a:latin typeface="Gadugi"/>
                <a:ea typeface="Gadugi"/>
              </a:rPr>
              <a:t> : Une entreprise qui soutient la mobilité de ses apprentis se positionne comme un employeur attractif, soucieux du développement professionnel et personnel de ses collaborateurs. </a:t>
            </a:r>
          </a:p>
          <a:p>
            <a:pPr fontAlgn="base">
              <a:lnSpc>
                <a:spcPct val="150000"/>
              </a:lnSpc>
            </a:pPr>
            <a:r>
              <a:rPr lang="fr-FR" sz="1500" b="1" dirty="0">
                <a:solidFill>
                  <a:srgbClr val="001277"/>
                </a:solidFill>
                <a:latin typeface="Gadugi"/>
                <a:ea typeface="Gadugi"/>
              </a:rPr>
              <a:t>Une démarche inclusive</a:t>
            </a:r>
            <a:r>
              <a:rPr lang="fr-FR" sz="1500" dirty="0">
                <a:solidFill>
                  <a:srgbClr val="001277"/>
                </a:solidFill>
                <a:latin typeface="Gadugi"/>
                <a:ea typeface="Gadugi"/>
              </a:rPr>
              <a:t> : La mobilité européenne s’inscrit dans les priorités du programme Erasmus+ en matière d’inclusion sociale. En intégrant ces dimensions dans sa communication et en valorisant cet engagement dans sa démarche RSE, l’entreprise renforce son image positive. </a:t>
            </a:r>
          </a:p>
          <a:p>
            <a:pPr fontAlgn="base">
              <a:lnSpc>
                <a:spcPct val="150000"/>
              </a:lnSpc>
              <a:buFont typeface="Wingdings" panose="05000000000000000000" pitchFamily="2" charset="2"/>
              <a:buChar char="Ø"/>
            </a:pPr>
            <a:r>
              <a:rPr lang="fr-FR" sz="1500" dirty="0">
                <a:solidFill>
                  <a:srgbClr val="001277"/>
                </a:solidFill>
                <a:latin typeface="Gadugi"/>
                <a:ea typeface="Gadugi"/>
                <a:hlinkClick r:id="rId3">
                  <a:extLst>
                    <a:ext uri="{A12FA001-AC4F-418D-AE19-62706E023703}">
                      <ahyp:hlinkClr xmlns:ahyp="http://schemas.microsoft.com/office/drawing/2018/hyperlinkcolor" val="tx"/>
                    </a:ext>
                  </a:extLst>
                </a:hlinkClick>
              </a:rPr>
              <a:t>Flyer Mona « </a:t>
            </a:r>
            <a:r>
              <a:rPr lang="fr-FR" sz="1500" i="1" dirty="0">
                <a:solidFill>
                  <a:srgbClr val="001277"/>
                </a:solidFill>
                <a:latin typeface="Gadugi"/>
                <a:ea typeface="Gadugi"/>
                <a:hlinkClick r:id="rId3">
                  <a:extLst>
                    <a:ext uri="{A12FA001-AC4F-418D-AE19-62706E023703}">
                      <ahyp:hlinkClr xmlns:ahyp="http://schemas.microsoft.com/office/drawing/2018/hyperlinkcolor" val="tx"/>
                    </a:ext>
                  </a:extLst>
                </a:hlinkClick>
              </a:rPr>
              <a:t>Gagnez en attractivité grâce à la mobilité de vos apprentis </a:t>
            </a:r>
            <a:r>
              <a:rPr lang="fr-FR" sz="1500" dirty="0">
                <a:solidFill>
                  <a:srgbClr val="001277"/>
                </a:solidFill>
                <a:latin typeface="Gadugi"/>
                <a:ea typeface="Gadugi"/>
                <a:hlinkClick r:id="rId3">
                  <a:extLst>
                    <a:ext uri="{A12FA001-AC4F-418D-AE19-62706E023703}">
                      <ahyp:hlinkClr xmlns:ahyp="http://schemas.microsoft.com/office/drawing/2018/hyperlinkcolor" val="tx"/>
                    </a:ext>
                  </a:extLst>
                </a:hlinkClick>
              </a:rPr>
              <a:t>»</a:t>
            </a:r>
            <a:r>
              <a:rPr lang="fr-FR" sz="1500" dirty="0">
                <a:solidFill>
                  <a:srgbClr val="001277"/>
                </a:solidFill>
                <a:latin typeface="Gadugi"/>
                <a:ea typeface="Gadugi"/>
              </a:rPr>
              <a:t>*</a:t>
            </a:r>
          </a:p>
          <a:p>
            <a:pPr marL="0" indent="0">
              <a:buNone/>
            </a:pPr>
            <a:endParaRPr lang="fr-FR" sz="1800" dirty="0">
              <a:solidFill>
                <a:srgbClr val="001277"/>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058820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6D7A3-7E95-AB1A-F359-43FE5C5BBA0E}"/>
              </a:ext>
            </a:extLst>
          </p:cNvPr>
          <p:cNvSpPr>
            <a:spLocks noGrp="1"/>
          </p:cNvSpPr>
          <p:nvPr>
            <p:ph type="title"/>
          </p:nvPr>
        </p:nvSpPr>
        <p:spPr/>
        <p:txBody>
          <a:bodyPr/>
          <a:lstStyle/>
          <a:p>
            <a:r>
              <a:rPr lang="fr-FR" sz="3600" b="1">
                <a:solidFill>
                  <a:srgbClr val="001277"/>
                </a:solidFill>
              </a:rPr>
              <a:t>La mobilité des maîtres d’apprentissage</a:t>
            </a:r>
          </a:p>
        </p:txBody>
      </p:sp>
      <p:sp>
        <p:nvSpPr>
          <p:cNvPr id="3" name="Espace réservé du texte 2">
            <a:extLst>
              <a:ext uri="{FF2B5EF4-FFF2-40B4-BE49-F238E27FC236}">
                <a16:creationId xmlns:a16="http://schemas.microsoft.com/office/drawing/2014/main" id="{FF45C8B2-D640-47D8-E649-D237DC96FF4E}"/>
              </a:ext>
            </a:extLst>
          </p:cNvPr>
          <p:cNvSpPr>
            <a:spLocks noGrp="1"/>
          </p:cNvSpPr>
          <p:nvPr>
            <p:ph type="body" idx="4294967295"/>
          </p:nvPr>
        </p:nvSpPr>
        <p:spPr>
          <a:xfrm>
            <a:off x="838203" y="1529212"/>
            <a:ext cx="10983909" cy="4965476"/>
          </a:xfrm>
        </p:spPr>
        <p:txBody>
          <a:bodyPr vert="horz" lIns="91440" tIns="45720" rIns="91440" bIns="45720" rtlCol="0" anchor="t">
            <a:noAutofit/>
          </a:bodyPr>
          <a:lstStyle/>
          <a:p>
            <a:pPr marL="0" indent="0">
              <a:lnSpc>
                <a:spcPct val="150000"/>
              </a:lnSpc>
              <a:buNone/>
            </a:pPr>
            <a:r>
              <a:rPr lang="fr-FR" sz="1800">
                <a:solidFill>
                  <a:srgbClr val="001277"/>
                </a:solidFill>
                <a:latin typeface="Gadugi"/>
                <a:ea typeface="Gadugi"/>
              </a:rPr>
              <a:t>En tant qu'organisme de formation, vous pouvez </a:t>
            </a:r>
            <a:r>
              <a:rPr lang="fr-FR" sz="1800" b="1">
                <a:solidFill>
                  <a:srgbClr val="001277"/>
                </a:solidFill>
                <a:latin typeface="Gadugi"/>
                <a:ea typeface="Gadugi"/>
              </a:rPr>
              <a:t>organiser une mobilité pour les Maîtres d'apprentissage / tuteurs en entreprise.</a:t>
            </a:r>
            <a:endParaRPr lang="fr-FR" sz="1800">
              <a:latin typeface="Gadugi"/>
              <a:ea typeface="Gadugi"/>
            </a:endParaRPr>
          </a:p>
          <a:p>
            <a:pPr marL="0" indent="0">
              <a:buNone/>
            </a:pPr>
            <a:endParaRPr lang="fr-FR" sz="1800">
              <a:solidFill>
                <a:srgbClr val="001277"/>
              </a:solidFill>
              <a:latin typeface="Gadugi" panose="020B0502040204020203" pitchFamily="34" charset="0"/>
              <a:ea typeface="Gadugi" panose="020B0502040204020203" pitchFamily="34" charset="0"/>
            </a:endParaRPr>
          </a:p>
          <a:p>
            <a:pPr marL="0" indent="0">
              <a:lnSpc>
                <a:spcPct val="150000"/>
              </a:lnSpc>
              <a:spcBef>
                <a:spcPts val="600"/>
              </a:spcBef>
              <a:buNone/>
            </a:pPr>
            <a:r>
              <a:rPr lang="fr-FR" sz="1800" b="1">
                <a:solidFill>
                  <a:srgbClr val="001277"/>
                </a:solidFill>
                <a:latin typeface="Gadugi"/>
                <a:ea typeface="Gadugi"/>
              </a:rPr>
              <a:t>Dans quel objectif:</a:t>
            </a:r>
            <a:r>
              <a:rPr lang="fr-FR" sz="1800">
                <a:solidFill>
                  <a:srgbClr val="001277"/>
                </a:solidFill>
                <a:latin typeface="Gadugi"/>
                <a:ea typeface="Gadugi"/>
              </a:rPr>
              <a:t> </a:t>
            </a:r>
            <a:endParaRPr lang="fr-FR" sz="1800">
              <a:solidFill>
                <a:srgbClr val="001277"/>
              </a:solidFill>
              <a:latin typeface="Gadugi" panose="020B0502040204020203" pitchFamily="34" charset="0"/>
              <a:ea typeface="Gadugi" panose="020B0502040204020203" pitchFamily="34" charset="0"/>
            </a:endParaRPr>
          </a:p>
          <a:p>
            <a:pPr marL="800100" indent="-285750">
              <a:lnSpc>
                <a:spcPct val="150000"/>
              </a:lnSpc>
              <a:spcBef>
                <a:spcPts val="600"/>
              </a:spcBef>
              <a:buFont typeface="Wingdings" panose="020B0604020202020204" pitchFamily="34" charset="0"/>
              <a:buChar char="ü"/>
            </a:pPr>
            <a:r>
              <a:rPr lang="fr-FR" sz="1800">
                <a:solidFill>
                  <a:srgbClr val="001277"/>
                </a:solidFill>
                <a:latin typeface="Gadugi"/>
                <a:ea typeface="Gadugi"/>
                <a:cs typeface="+mn-lt"/>
              </a:rPr>
              <a:t>Leur montrer qu’une mobilité, c’est une expérience professionnalisante et une incroyable aventure humaine.</a:t>
            </a:r>
            <a:endParaRPr lang="fr-FR" sz="1800">
              <a:solidFill>
                <a:srgbClr val="000000"/>
              </a:solidFill>
              <a:latin typeface="Gadugi"/>
              <a:ea typeface="Gadugi"/>
              <a:cs typeface="+mn-lt"/>
            </a:endParaRPr>
          </a:p>
          <a:p>
            <a:pPr marL="800100" indent="-285750">
              <a:lnSpc>
                <a:spcPct val="150000"/>
              </a:lnSpc>
              <a:spcBef>
                <a:spcPts val="600"/>
              </a:spcBef>
              <a:buFont typeface="Wingdings" panose="020B0604020202020204" pitchFamily="34" charset="0"/>
              <a:buChar char="ü"/>
            </a:pPr>
            <a:r>
              <a:rPr lang="fr-FR" sz="1800">
                <a:solidFill>
                  <a:srgbClr val="001277"/>
                </a:solidFill>
                <a:latin typeface="Gadugi"/>
                <a:ea typeface="Gadugi"/>
                <a:cs typeface="+mn-lt"/>
              </a:rPr>
              <a:t>Leur permettre de bénéficier des apports et bénéfices d’une expérience à l’étranger. </a:t>
            </a:r>
            <a:endParaRPr lang="fr-FR" sz="1800">
              <a:solidFill>
                <a:srgbClr val="000000"/>
              </a:solidFill>
              <a:latin typeface="Gadugi"/>
              <a:ea typeface="Gadugi"/>
              <a:cs typeface="+mn-lt"/>
            </a:endParaRPr>
          </a:p>
          <a:p>
            <a:pPr marL="800100" indent="-285750">
              <a:lnSpc>
                <a:spcPct val="150000"/>
              </a:lnSpc>
              <a:spcBef>
                <a:spcPts val="600"/>
              </a:spcBef>
              <a:buFont typeface="Wingdings" panose="020B0604020202020204" pitchFamily="34" charset="0"/>
              <a:buChar char="ü"/>
            </a:pPr>
            <a:r>
              <a:rPr lang="fr-FR" sz="1800">
                <a:solidFill>
                  <a:srgbClr val="001277"/>
                </a:solidFill>
                <a:latin typeface="Gadugi"/>
                <a:ea typeface="Gadugi"/>
                <a:cs typeface="+mn-lt"/>
              </a:rPr>
              <a:t>Renforcer les liens de partenariat entre votre structure et l’entreprise.</a:t>
            </a:r>
            <a:endParaRPr lang="fr-FR" sz="1800">
              <a:latin typeface="Gadugi"/>
              <a:ea typeface="Gadugi"/>
            </a:endParaRPr>
          </a:p>
          <a:p>
            <a:pPr>
              <a:buFont typeface="Wingdings" panose="05000000000000000000" pitchFamily="2" charset="2"/>
              <a:buChar char="ü"/>
            </a:pPr>
            <a:endParaRPr lang="fr-FR" sz="1800">
              <a:solidFill>
                <a:srgbClr val="001277"/>
              </a:solidFill>
              <a:latin typeface="Gadugi" panose="020B0502040204020203" pitchFamily="34" charset="0"/>
              <a:ea typeface="Gadugi" panose="020B0502040204020203" pitchFamily="34" charset="0"/>
            </a:endParaRPr>
          </a:p>
          <a:p>
            <a:pPr marL="0" indent="0">
              <a:buNone/>
            </a:pPr>
            <a:r>
              <a:rPr lang="fr-FR" sz="1800" b="1">
                <a:solidFill>
                  <a:srgbClr val="001277"/>
                </a:solidFill>
                <a:latin typeface="Gadugi"/>
                <a:ea typeface="Gadugi"/>
              </a:rPr>
              <a:t>Comment? </a:t>
            </a:r>
            <a:endParaRPr lang="fr-FR" sz="1800" b="1">
              <a:solidFill>
                <a:srgbClr val="001277"/>
              </a:solidFill>
              <a:latin typeface="Gadugi" panose="020B0502040204020203" pitchFamily="34" charset="0"/>
              <a:ea typeface="Gadugi" panose="020B0502040204020203" pitchFamily="34" charset="0"/>
            </a:endParaRPr>
          </a:p>
          <a:p>
            <a:pPr>
              <a:buFont typeface="Wingdings" panose="05000000000000000000" pitchFamily="2" charset="2"/>
              <a:buChar char="ü"/>
            </a:pPr>
            <a:r>
              <a:rPr lang="fr-FR" sz="1800">
                <a:solidFill>
                  <a:srgbClr val="001277"/>
                </a:solidFill>
                <a:latin typeface="Gadugi"/>
                <a:ea typeface="Gadugi"/>
              </a:rPr>
              <a:t>Voir le livrable : </a:t>
            </a:r>
            <a:r>
              <a:rPr lang="fr-FR" sz="1800">
                <a:solidFill>
                  <a:srgbClr val="001277"/>
                </a:solidFill>
                <a:latin typeface="Gadugi"/>
                <a:ea typeface="Gadugi"/>
                <a:hlinkClick r:id="rId3">
                  <a:extLst>
                    <a:ext uri="{A12FA001-AC4F-418D-AE19-62706E023703}">
                      <ahyp:hlinkClr xmlns:ahyp="http://schemas.microsoft.com/office/drawing/2018/hyperlinkcolor" val="tx"/>
                    </a:ext>
                  </a:extLst>
                </a:hlinkClick>
              </a:rPr>
              <a:t>Flyer Mona </a:t>
            </a:r>
            <a:r>
              <a:rPr lang="fr-FR" sz="1800" i="1">
                <a:solidFill>
                  <a:srgbClr val="001277"/>
                </a:solidFill>
                <a:latin typeface="Gadugi"/>
                <a:ea typeface="Gadugi"/>
                <a:hlinkClick r:id="rId3">
                  <a:extLst>
                    <a:ext uri="{A12FA001-AC4F-418D-AE19-62706E023703}">
                      <ahyp:hlinkClr xmlns:ahyp="http://schemas.microsoft.com/office/drawing/2018/hyperlinkcolor" val="tx"/>
                    </a:ext>
                  </a:extLst>
                </a:hlinkClick>
              </a:rPr>
              <a:t>"Comment organiser des mobilités pour les maîtres d'apprentissage ?« </a:t>
            </a:r>
            <a:r>
              <a:rPr lang="fr-FR" sz="1800" i="1">
                <a:solidFill>
                  <a:srgbClr val="001277"/>
                </a:solidFill>
                <a:latin typeface="Gadugi"/>
                <a:ea typeface="Gadugi"/>
              </a:rPr>
              <a:t>*</a:t>
            </a:r>
            <a:endParaRPr lang="fr-FR" sz="1800">
              <a:solidFill>
                <a:srgbClr val="001277"/>
              </a:solidFill>
              <a:latin typeface="Gadugi"/>
              <a:ea typeface="Gadugi"/>
            </a:endParaRPr>
          </a:p>
          <a:p>
            <a:pPr>
              <a:buFont typeface="Wingdings" panose="05000000000000000000" pitchFamily="2" charset="2"/>
              <a:buChar char="ü"/>
            </a:pPr>
            <a:endParaRPr lang="fr-FR" sz="2000" i="1">
              <a:solidFill>
                <a:srgbClr val="001277"/>
              </a:solidFill>
              <a:latin typeface="Gadugi" panose="020B0502040204020203" pitchFamily="34" charset="0"/>
              <a:ea typeface="Gadugi" panose="020B0502040204020203" pitchFamily="34" charset="0"/>
            </a:endParaRPr>
          </a:p>
          <a:p>
            <a:pPr>
              <a:buFont typeface="Wingdings" panose="05000000000000000000" pitchFamily="2" charset="2"/>
              <a:buChar char="ü"/>
            </a:pPr>
            <a:endParaRPr lang="fr-FR" sz="2000" i="1">
              <a:solidFill>
                <a:srgbClr val="001277"/>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537741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B3FB1-6513-4CBC-BB79-2D6693758C01}"/>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55C6A34-64FC-E841-1DE0-BD496B054627}"/>
              </a:ext>
            </a:extLst>
          </p:cNvPr>
          <p:cNvSpPr>
            <a:spLocks noGrp="1"/>
          </p:cNvSpPr>
          <p:nvPr>
            <p:ph type="body" sz="quarter" idx="10"/>
          </p:nvPr>
        </p:nvSpPr>
        <p:spPr/>
        <p:txBody>
          <a:bodyPr/>
          <a:lstStyle/>
          <a:p>
            <a:pPr marL="0" indent="0">
              <a:buNone/>
            </a:pPr>
            <a:r>
              <a:rPr lang="fr-FR"/>
              <a:t> </a:t>
            </a:r>
          </a:p>
        </p:txBody>
      </p:sp>
      <p:sp>
        <p:nvSpPr>
          <p:cNvPr id="5" name="Rectangle 4">
            <a:extLst>
              <a:ext uri="{FF2B5EF4-FFF2-40B4-BE49-F238E27FC236}">
                <a16:creationId xmlns:a16="http://schemas.microsoft.com/office/drawing/2014/main" id="{FB09AB93-A264-4B39-E277-E364A05D06B3}"/>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6AD7F815-6F5B-4F6A-5EB5-E407011A94A6}"/>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8F90228C-D958-5A6D-A989-FB41D33B6E9C}"/>
              </a:ext>
            </a:extLst>
          </p:cNvPr>
          <p:cNvSpPr txBox="1"/>
          <p:nvPr/>
        </p:nvSpPr>
        <p:spPr>
          <a:xfrm>
            <a:off x="2209800" y="2188207"/>
            <a:ext cx="7511143" cy="1782924"/>
          </a:xfrm>
          <a:prstGeom prst="rect">
            <a:avLst/>
          </a:prstGeom>
          <a:noFill/>
        </p:spPr>
        <p:txBody>
          <a:bodyPr wrap="square" rtlCol="0">
            <a:spAutoFit/>
          </a:bodyPr>
          <a:lstStyle/>
          <a:p>
            <a:pPr algn="ctr">
              <a:lnSpc>
                <a:spcPct val="120000"/>
              </a:lnSpc>
              <a:spcBef>
                <a:spcPts val="600"/>
              </a:spcBef>
              <a:spcAft>
                <a:spcPts val="600"/>
              </a:spcAft>
            </a:pPr>
            <a:r>
              <a:rPr lang="fr-FR" sz="4800" b="1">
                <a:solidFill>
                  <a:srgbClr val="001277"/>
                </a:solidFill>
                <a:latin typeface="Gadugi" panose="020B0502040204020203" pitchFamily="34" charset="0"/>
                <a:ea typeface="Gadugi" panose="020B0502040204020203" pitchFamily="34" charset="0"/>
                <a:cs typeface="+mj-cs"/>
              </a:rPr>
              <a:t>Cas concret ou mise en situation</a:t>
            </a:r>
          </a:p>
        </p:txBody>
      </p:sp>
    </p:spTree>
    <p:extLst>
      <p:ext uri="{BB962C8B-B14F-4D97-AF65-F5344CB8AC3E}">
        <p14:creationId xmlns:p14="http://schemas.microsoft.com/office/powerpoint/2010/main" val="106876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10C89E2-A76E-747A-2850-3654B880C2FB}"/>
              </a:ext>
            </a:extLst>
          </p:cNvPr>
          <p:cNvSpPr>
            <a:spLocks noGrp="1"/>
          </p:cNvSpPr>
          <p:nvPr>
            <p:ph type="body" sz="quarter" idx="10"/>
          </p:nvPr>
        </p:nvSpPr>
        <p:spPr/>
        <p:txBody>
          <a:bodyPr/>
          <a:lstStyle/>
          <a:p>
            <a:pPr marL="0" indent="0">
              <a:buNone/>
            </a:pPr>
            <a:r>
              <a:rPr lang="fr-FR"/>
              <a:t> </a:t>
            </a:r>
          </a:p>
        </p:txBody>
      </p:sp>
      <p:sp>
        <p:nvSpPr>
          <p:cNvPr id="5" name="Rectangle 4">
            <a:extLst>
              <a:ext uri="{FF2B5EF4-FFF2-40B4-BE49-F238E27FC236}">
                <a16:creationId xmlns:a16="http://schemas.microsoft.com/office/drawing/2014/main" id="{2C93AC52-B799-0776-52FC-B1E41054D113}"/>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85082FC-DEA2-A121-3ABD-A1728D960B15}"/>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31FA7578-EB17-B86B-0248-895EE01567DC}"/>
              </a:ext>
            </a:extLst>
          </p:cNvPr>
          <p:cNvSpPr>
            <a:spLocks noGrp="1"/>
          </p:cNvSpPr>
          <p:nvPr>
            <p:ph type="title"/>
          </p:nvPr>
        </p:nvSpPr>
        <p:spPr>
          <a:xfrm>
            <a:off x="550524" y="191270"/>
            <a:ext cx="10204562" cy="1185597"/>
          </a:xfrm>
        </p:spPr>
        <p:txBody>
          <a:bodyPr>
            <a:normAutofit/>
          </a:bodyPr>
          <a:lstStyle/>
          <a:p>
            <a:r>
              <a:rPr lang="fr-FR" sz="3400"/>
              <a:t>Objectifs Pédagogiques</a:t>
            </a:r>
          </a:p>
        </p:txBody>
      </p:sp>
      <p:sp>
        <p:nvSpPr>
          <p:cNvPr id="28" name="ZoneTexte 27">
            <a:extLst>
              <a:ext uri="{FF2B5EF4-FFF2-40B4-BE49-F238E27FC236}">
                <a16:creationId xmlns:a16="http://schemas.microsoft.com/office/drawing/2014/main" id="{0DF38EE6-879C-A1CC-86F2-F3FB3FB54878}"/>
              </a:ext>
            </a:extLst>
          </p:cNvPr>
          <p:cNvSpPr txBox="1"/>
          <p:nvPr/>
        </p:nvSpPr>
        <p:spPr>
          <a:xfrm>
            <a:off x="838200" y="1581378"/>
            <a:ext cx="9820366" cy="4853252"/>
          </a:xfrm>
          <a:prstGeom prst="rect">
            <a:avLst/>
          </a:prstGeom>
          <a:noFill/>
        </p:spPr>
        <p:txBody>
          <a:bodyPr wrap="square" lIns="91440" tIns="45720" rIns="91440" bIns="45720" rtlCol="0" anchor="t">
            <a:spAutoFit/>
          </a:bodyPr>
          <a:lstStyle/>
          <a:p>
            <a:pPr>
              <a:lnSpc>
                <a:spcPct val="120000"/>
              </a:lnSpc>
              <a:spcBef>
                <a:spcPts val="600"/>
              </a:spcBef>
              <a:spcAft>
                <a:spcPts val="600"/>
              </a:spcAft>
            </a:pPr>
            <a:r>
              <a:rPr lang="fr-FR" sz="2200" b="1">
                <a:solidFill>
                  <a:srgbClr val="001277"/>
                </a:solidFill>
                <a:ea typeface="+mn-lt"/>
                <a:cs typeface="+mn-lt"/>
              </a:rPr>
              <a:t>A l’issue de l’atelier, les CRE seront en capacité de :</a:t>
            </a:r>
            <a:endParaRPr lang="fr-FR" sz="2200" b="1">
              <a:solidFill>
                <a:srgbClr val="001277"/>
              </a:solidFill>
              <a:ea typeface="Gadugi"/>
            </a:endParaRPr>
          </a:p>
          <a:p>
            <a:pPr marL="342900" indent="-342900">
              <a:lnSpc>
                <a:spcPct val="120000"/>
              </a:lnSpc>
              <a:spcBef>
                <a:spcPts val="600"/>
              </a:spcBef>
              <a:spcAft>
                <a:spcPts val="600"/>
              </a:spcAft>
              <a:buFont typeface="Wingdings" panose="05000000000000000000" pitchFamily="2" charset="2"/>
              <a:buChar char="ü"/>
            </a:pPr>
            <a:r>
              <a:rPr lang="fr-FR" sz="2200">
                <a:solidFill>
                  <a:srgbClr val="001277"/>
                </a:solidFill>
                <a:ea typeface="+mn-lt"/>
                <a:cs typeface="+mn-lt"/>
              </a:rPr>
              <a:t>Comprendre</a:t>
            </a:r>
            <a:r>
              <a:rPr lang="fr-FR" sz="2200">
                <a:solidFill>
                  <a:srgbClr val="001277"/>
                </a:solidFill>
              </a:rPr>
              <a:t> les enjeux et les opportunités de la mobilité internationale en apprentissage</a:t>
            </a:r>
            <a:endParaRPr lang="fr-FR"/>
          </a:p>
          <a:p>
            <a:pPr marL="342900" indent="-342900">
              <a:lnSpc>
                <a:spcPct val="120000"/>
              </a:lnSpc>
              <a:spcBef>
                <a:spcPts val="600"/>
              </a:spcBef>
              <a:spcAft>
                <a:spcPts val="600"/>
              </a:spcAft>
              <a:buFont typeface="Wingdings" panose="05000000000000000000" pitchFamily="2" charset="2"/>
              <a:buChar char="ü"/>
            </a:pPr>
            <a:r>
              <a:rPr lang="fr-FR" sz="2200">
                <a:solidFill>
                  <a:srgbClr val="001277"/>
                </a:solidFill>
                <a:ea typeface="+mn-lt"/>
                <a:cs typeface="+mn-lt"/>
              </a:rPr>
              <a:t>Se familiariser avec </a:t>
            </a:r>
            <a:r>
              <a:rPr lang="fr-FR" sz="2200">
                <a:solidFill>
                  <a:srgbClr val="001277"/>
                </a:solidFill>
              </a:rPr>
              <a:t>le cadre réglementaire et juridique (conventions, démarches)</a:t>
            </a:r>
          </a:p>
          <a:p>
            <a:pPr marL="342900" indent="-342900">
              <a:lnSpc>
                <a:spcPct val="120000"/>
              </a:lnSpc>
              <a:spcBef>
                <a:spcPts val="600"/>
              </a:spcBef>
              <a:spcAft>
                <a:spcPts val="600"/>
              </a:spcAft>
              <a:buFont typeface="Wingdings" panose="05000000000000000000" pitchFamily="2" charset="2"/>
              <a:buChar char="ü"/>
            </a:pPr>
            <a:r>
              <a:rPr lang="fr-FR" sz="2200">
                <a:solidFill>
                  <a:srgbClr val="001277"/>
                </a:solidFill>
                <a:ea typeface="+mn-lt"/>
                <a:cs typeface="+mn-lt"/>
              </a:rPr>
              <a:t>Connaître </a:t>
            </a:r>
            <a:r>
              <a:rPr lang="fr-FR" sz="2200">
                <a:solidFill>
                  <a:srgbClr val="001277"/>
                </a:solidFill>
              </a:rPr>
              <a:t>les dispositifs d’accompagnement proposés par le pôle mobilité du CFA</a:t>
            </a:r>
            <a:endParaRPr lang="fr-FR" sz="2200">
              <a:solidFill>
                <a:srgbClr val="001277"/>
              </a:solidFill>
              <a:ea typeface="Gadugi"/>
            </a:endParaRPr>
          </a:p>
          <a:p>
            <a:pPr marL="342900" indent="-342900">
              <a:lnSpc>
                <a:spcPct val="120000"/>
              </a:lnSpc>
              <a:spcBef>
                <a:spcPts val="600"/>
              </a:spcBef>
              <a:spcAft>
                <a:spcPts val="600"/>
              </a:spcAft>
              <a:buFont typeface="Wingdings" panose="05000000000000000000" pitchFamily="2" charset="2"/>
              <a:buChar char="ü"/>
            </a:pPr>
            <a:r>
              <a:rPr lang="fr-FR" sz="2200">
                <a:solidFill>
                  <a:srgbClr val="001277"/>
                </a:solidFill>
              </a:rPr>
              <a:t>Identifier les principales sources de financement mobilisables (Erasmus+, OPCO…) – </a:t>
            </a:r>
            <a:r>
              <a:rPr lang="fr-FR" sz="2200" i="1">
                <a:solidFill>
                  <a:srgbClr val="001277"/>
                </a:solidFill>
              </a:rPr>
              <a:t>à adapter par chaque CFA</a:t>
            </a:r>
            <a:endParaRPr lang="fr-FR" sz="2200" i="1">
              <a:solidFill>
                <a:srgbClr val="001277"/>
              </a:solidFill>
              <a:ea typeface="Gadugi"/>
            </a:endParaRPr>
          </a:p>
          <a:p>
            <a:pPr marL="342900" indent="-342900">
              <a:lnSpc>
                <a:spcPct val="120000"/>
              </a:lnSpc>
              <a:spcBef>
                <a:spcPts val="600"/>
              </a:spcBef>
              <a:spcAft>
                <a:spcPts val="600"/>
              </a:spcAft>
              <a:buFont typeface="Wingdings" panose="05000000000000000000" pitchFamily="2" charset="2"/>
              <a:buChar char="ü"/>
            </a:pPr>
            <a:endParaRPr lang="fr-FR" sz="2000"/>
          </a:p>
        </p:txBody>
      </p:sp>
    </p:spTree>
    <p:extLst>
      <p:ext uri="{BB962C8B-B14F-4D97-AF65-F5344CB8AC3E}">
        <p14:creationId xmlns:p14="http://schemas.microsoft.com/office/powerpoint/2010/main" val="2680314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B21B16-89D4-8119-02EF-11D3DDE0C33F}"/>
              </a:ext>
            </a:extLst>
          </p:cNvPr>
          <p:cNvSpPr>
            <a:spLocks noGrp="1"/>
          </p:cNvSpPr>
          <p:nvPr>
            <p:ph type="title"/>
          </p:nvPr>
        </p:nvSpPr>
        <p:spPr>
          <a:xfrm>
            <a:off x="838200" y="2481592"/>
            <a:ext cx="10515600" cy="1325563"/>
          </a:xfrm>
        </p:spPr>
        <p:txBody>
          <a:bodyPr/>
          <a:lstStyle/>
          <a:p>
            <a:pPr algn="ctr"/>
            <a:r>
              <a:rPr lang="en-GB">
                <a:latin typeface="Gadugi"/>
                <a:ea typeface="Gadugi"/>
              </a:rPr>
              <a:t>Merci pour votre participation !</a:t>
            </a:r>
          </a:p>
        </p:txBody>
      </p:sp>
      <p:sp>
        <p:nvSpPr>
          <p:cNvPr id="2" name="TextBox 5">
            <a:extLst>
              <a:ext uri="{FF2B5EF4-FFF2-40B4-BE49-F238E27FC236}">
                <a16:creationId xmlns:a16="http://schemas.microsoft.com/office/drawing/2014/main" id="{11093E1D-59F9-ED99-ED90-6BEFF22531CB}"/>
              </a:ext>
            </a:extLst>
          </p:cNvPr>
          <p:cNvSpPr txBox="1"/>
          <p:nvPr/>
        </p:nvSpPr>
        <p:spPr>
          <a:xfrm>
            <a:off x="2021305" y="4016475"/>
            <a:ext cx="8149390" cy="1323439"/>
          </a:xfrm>
          <a:prstGeom prst="rect">
            <a:avLst/>
          </a:prstGeom>
          <a:noFill/>
        </p:spPr>
        <p:txBody>
          <a:bodyPr wrap="square" lIns="91440" tIns="45720" rIns="91440" bIns="45720" rtlCol="0" anchor="t">
            <a:spAutoFit/>
          </a:bodyPr>
          <a:lstStyle/>
          <a:p>
            <a:pPr algn="ctr"/>
            <a:r>
              <a:rPr lang="en-GB" sz="2000" b="1">
                <a:solidFill>
                  <a:srgbClr val="001277"/>
                </a:solidFill>
                <a:latin typeface="Gadugi" panose="020B0502040204020203" pitchFamily="34" charset="0"/>
                <a:ea typeface="Gadugi" panose="020B0502040204020203" pitchFamily="34" charset="0"/>
              </a:rPr>
              <a:t>Contact:</a:t>
            </a:r>
          </a:p>
          <a:p>
            <a:pPr algn="ctr"/>
            <a:r>
              <a:rPr lang="en-GB" sz="2000">
                <a:latin typeface="Gadugi" panose="020B0502040204020203" pitchFamily="34" charset="0"/>
                <a:ea typeface="Gadugi" panose="020B0502040204020203" pitchFamily="34" charset="0"/>
              </a:rPr>
              <a:t>Nom &amp; </a:t>
            </a:r>
            <a:r>
              <a:rPr lang="en-GB" sz="2000" err="1">
                <a:latin typeface="Gadugi" panose="020B0502040204020203" pitchFamily="34" charset="0"/>
                <a:ea typeface="Gadugi" panose="020B0502040204020203" pitchFamily="34" charset="0"/>
              </a:rPr>
              <a:t>Prénom</a:t>
            </a:r>
            <a:r>
              <a:rPr lang="en-GB" sz="2000">
                <a:latin typeface="Gadugi" panose="020B0502040204020203" pitchFamily="34" charset="0"/>
                <a:ea typeface="Gadugi" panose="020B0502040204020203" pitchFamily="34" charset="0"/>
              </a:rPr>
              <a:t> :</a:t>
            </a:r>
          </a:p>
          <a:p>
            <a:pPr algn="ctr"/>
            <a:r>
              <a:rPr lang="en-GB" sz="2000" err="1">
                <a:latin typeface="Gadugi" panose="020B0502040204020203" pitchFamily="34" charset="0"/>
                <a:ea typeface="Gadugi" panose="020B0502040204020203" pitchFamily="34" charset="0"/>
              </a:rPr>
              <a:t>Tél</a:t>
            </a:r>
            <a:r>
              <a:rPr lang="en-GB" sz="2000">
                <a:latin typeface="Gadugi" panose="020B0502040204020203" pitchFamily="34" charset="0"/>
                <a:ea typeface="Gadugi" panose="020B0502040204020203" pitchFamily="34" charset="0"/>
              </a:rPr>
              <a:t> : </a:t>
            </a:r>
          </a:p>
          <a:p>
            <a:pPr algn="ctr"/>
            <a:r>
              <a:rPr lang="en-GB" sz="2000">
                <a:latin typeface="Gadugi"/>
                <a:ea typeface="Gadugi"/>
              </a:rPr>
              <a:t>Email :</a:t>
            </a:r>
          </a:p>
        </p:txBody>
      </p:sp>
    </p:spTree>
    <p:extLst>
      <p:ext uri="{BB962C8B-B14F-4D97-AF65-F5344CB8AC3E}">
        <p14:creationId xmlns:p14="http://schemas.microsoft.com/office/powerpoint/2010/main" val="3685700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capture d’écran, Police, Graphique&#10;&#10;Le contenu généré par l’IA peut être incorrect.">
            <a:extLst>
              <a:ext uri="{FF2B5EF4-FFF2-40B4-BE49-F238E27FC236}">
                <a16:creationId xmlns:a16="http://schemas.microsoft.com/office/drawing/2014/main" id="{2C96265D-4F48-5603-BEB1-FB899D28AFFB}"/>
              </a:ext>
            </a:extLst>
          </p:cNvPr>
          <p:cNvPicPr>
            <a:picLocks noChangeAspect="1"/>
          </p:cNvPicPr>
          <p:nvPr/>
        </p:nvPicPr>
        <p:blipFill>
          <a:blip r:embed="rId2"/>
          <a:stretch>
            <a:fillRect/>
          </a:stretch>
        </p:blipFill>
        <p:spPr>
          <a:xfrm>
            <a:off x="5028428" y="5073803"/>
            <a:ext cx="2135144" cy="3020123"/>
          </a:xfrm>
          <a:prstGeom prst="rect">
            <a:avLst/>
          </a:prstGeom>
        </p:spPr>
      </p:pic>
    </p:spTree>
    <p:extLst>
      <p:ext uri="{BB962C8B-B14F-4D97-AF65-F5344CB8AC3E}">
        <p14:creationId xmlns:p14="http://schemas.microsoft.com/office/powerpoint/2010/main" val="176507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AF08-6FAC-EDA0-87FB-25CD6CC419B9}"/>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F112182-44C3-D4E9-C54B-07101905B18B}"/>
              </a:ext>
            </a:extLst>
          </p:cNvPr>
          <p:cNvSpPr>
            <a:spLocks noGrp="1"/>
          </p:cNvSpPr>
          <p:nvPr>
            <p:ph type="body" sz="quarter" idx="10"/>
          </p:nvPr>
        </p:nvSpPr>
        <p:spPr>
          <a:xfrm>
            <a:off x="706120" y="1572759"/>
            <a:ext cx="10983913" cy="4230687"/>
          </a:xfrm>
        </p:spPr>
        <p:txBody>
          <a:bodyPr/>
          <a:lstStyle/>
          <a:p>
            <a:pPr marL="0" indent="0">
              <a:buNone/>
            </a:pPr>
            <a:r>
              <a:rPr lang="fr-FR"/>
              <a:t> </a:t>
            </a:r>
          </a:p>
        </p:txBody>
      </p:sp>
      <p:sp>
        <p:nvSpPr>
          <p:cNvPr id="5" name="Rectangle 4">
            <a:extLst>
              <a:ext uri="{FF2B5EF4-FFF2-40B4-BE49-F238E27FC236}">
                <a16:creationId xmlns:a16="http://schemas.microsoft.com/office/drawing/2014/main" id="{2B31BE0D-BAF3-7358-1160-8364F3D315A4}"/>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84A1EB3A-B467-F9A5-ABCD-84C3CAD983F4}"/>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AB5A754F-F66A-F24D-B185-C98B786EFF37}"/>
              </a:ext>
            </a:extLst>
          </p:cNvPr>
          <p:cNvSpPr>
            <a:spLocks noGrp="1"/>
          </p:cNvSpPr>
          <p:nvPr>
            <p:ph type="title"/>
          </p:nvPr>
        </p:nvSpPr>
        <p:spPr>
          <a:xfrm>
            <a:off x="463438" y="218061"/>
            <a:ext cx="10204562" cy="1185597"/>
          </a:xfrm>
        </p:spPr>
        <p:txBody>
          <a:bodyPr>
            <a:normAutofit/>
          </a:bodyPr>
          <a:lstStyle/>
          <a:p>
            <a:r>
              <a:rPr lang="fr-FR" sz="3400"/>
              <a:t>Quiz</a:t>
            </a:r>
          </a:p>
        </p:txBody>
      </p:sp>
      <p:sp>
        <p:nvSpPr>
          <p:cNvPr id="28" name="ZoneTexte 27">
            <a:extLst>
              <a:ext uri="{FF2B5EF4-FFF2-40B4-BE49-F238E27FC236}">
                <a16:creationId xmlns:a16="http://schemas.microsoft.com/office/drawing/2014/main" id="{8D7BB801-9367-4BCF-C765-B0CD7982DCB8}"/>
              </a:ext>
            </a:extLst>
          </p:cNvPr>
          <p:cNvSpPr txBox="1"/>
          <p:nvPr/>
        </p:nvSpPr>
        <p:spPr>
          <a:xfrm>
            <a:off x="604044" y="1412794"/>
            <a:ext cx="10983912" cy="5194499"/>
          </a:xfrm>
          <a:prstGeom prst="rect">
            <a:avLst/>
          </a:prstGeom>
          <a:noFill/>
        </p:spPr>
        <p:txBody>
          <a:bodyPr wrap="square" lIns="91440" tIns="45720" rIns="91440" bIns="45720" rtlCol="0" anchor="t">
            <a:spAutoFit/>
          </a:bodyPr>
          <a:lstStyle/>
          <a:p>
            <a:pPr marL="457200" indent="-457200">
              <a:lnSpc>
                <a:spcPct val="120000"/>
              </a:lnSpc>
              <a:spcBef>
                <a:spcPts val="600"/>
              </a:spcBef>
              <a:spcAft>
                <a:spcPts val="600"/>
              </a:spcAft>
              <a:buFont typeface="Arial"/>
              <a:buChar char="•"/>
            </a:pPr>
            <a:r>
              <a:rPr lang="fr-FR" sz="2200" b="1">
                <a:solidFill>
                  <a:srgbClr val="001277"/>
                </a:solidFill>
                <a:sym typeface="Wingdings" panose="05000000000000000000" pitchFamily="2" charset="2"/>
              </a:rPr>
              <a:t>Connaissez-vous le projet Mona ?</a:t>
            </a:r>
            <a:r>
              <a:rPr lang="fr-FR" sz="2200">
                <a:solidFill>
                  <a:srgbClr val="001277"/>
                </a:solidFill>
                <a:sym typeface="Wingdings" panose="05000000000000000000" pitchFamily="2" charset="2"/>
              </a:rPr>
              <a:t> Oui / Non</a:t>
            </a:r>
            <a:endParaRPr lang="fr-FR" sz="2200">
              <a:solidFill>
                <a:srgbClr val="001277"/>
              </a:solidFill>
              <a:ea typeface="Gadugi"/>
            </a:endParaRPr>
          </a:p>
          <a:p>
            <a:pPr marL="457200" indent="-457200">
              <a:lnSpc>
                <a:spcPct val="120000"/>
              </a:lnSpc>
              <a:spcBef>
                <a:spcPts val="600"/>
              </a:spcBef>
              <a:spcAft>
                <a:spcPts val="600"/>
              </a:spcAft>
              <a:buFont typeface="Arial"/>
              <a:buChar char="•"/>
            </a:pPr>
            <a:r>
              <a:rPr lang="fr-FR" sz="2200" b="1">
                <a:solidFill>
                  <a:srgbClr val="001277"/>
                </a:solidFill>
                <a:sym typeface="Wingdings" panose="05000000000000000000" pitchFamily="2" charset="2"/>
              </a:rPr>
              <a:t>Le programme Erasmus existe depuis : </a:t>
            </a:r>
            <a:r>
              <a:rPr lang="fr-FR" sz="2200">
                <a:solidFill>
                  <a:srgbClr val="001277"/>
                </a:solidFill>
                <a:sym typeface="Wingdings" panose="05000000000000000000" pitchFamily="2" charset="2"/>
              </a:rPr>
              <a:t>1975 / 1987 / 1995 </a:t>
            </a:r>
            <a:endParaRPr lang="fr-FR" sz="2200">
              <a:solidFill>
                <a:srgbClr val="001277"/>
              </a:solidFill>
              <a:ea typeface="Gadugi"/>
            </a:endParaRPr>
          </a:p>
          <a:p>
            <a:pPr marL="457200" indent="-457200">
              <a:lnSpc>
                <a:spcPct val="120000"/>
              </a:lnSpc>
              <a:spcBef>
                <a:spcPts val="600"/>
              </a:spcBef>
              <a:spcAft>
                <a:spcPts val="600"/>
              </a:spcAft>
              <a:buFont typeface="Arial"/>
              <a:buChar char="•"/>
            </a:pPr>
            <a:r>
              <a:rPr lang="fr-FR" sz="2200" b="1">
                <a:solidFill>
                  <a:srgbClr val="001277"/>
                </a:solidFill>
                <a:sym typeface="Wingdings" panose="05000000000000000000" pitchFamily="2" charset="2"/>
              </a:rPr>
              <a:t>La mobilité internationale est-elle possible pour tous les apprentis pendant leur parcours ? </a:t>
            </a:r>
            <a:r>
              <a:rPr lang="fr-FR" sz="2200">
                <a:solidFill>
                  <a:srgbClr val="001277"/>
                </a:solidFill>
                <a:sym typeface="Wingdings" panose="05000000000000000000" pitchFamily="2" charset="2"/>
              </a:rPr>
              <a:t>Oui / Non</a:t>
            </a:r>
            <a:endParaRPr lang="fr-FR" sz="2200">
              <a:solidFill>
                <a:srgbClr val="001277"/>
              </a:solidFill>
              <a:ea typeface="Gadugi"/>
            </a:endParaRPr>
          </a:p>
          <a:p>
            <a:pPr marL="457200" indent="-457200">
              <a:lnSpc>
                <a:spcPct val="120000"/>
              </a:lnSpc>
              <a:spcBef>
                <a:spcPts val="600"/>
              </a:spcBef>
              <a:spcAft>
                <a:spcPts val="600"/>
              </a:spcAft>
              <a:buFont typeface="Arial"/>
              <a:buChar char="•"/>
            </a:pPr>
            <a:r>
              <a:rPr lang="fr-FR" sz="2200" b="1">
                <a:solidFill>
                  <a:srgbClr val="001277"/>
                </a:solidFill>
                <a:sym typeface="Wingdings" panose="05000000000000000000" pitchFamily="2" charset="2"/>
              </a:rPr>
              <a:t>Pensez-vous que les entreprises sont au courant de cette possibilité ? </a:t>
            </a:r>
            <a:endParaRPr lang="fr-FR" sz="2200">
              <a:solidFill>
                <a:srgbClr val="001277"/>
              </a:solidFill>
              <a:sym typeface="Wingdings" panose="05000000000000000000" pitchFamily="2" charset="2"/>
            </a:endParaRPr>
          </a:p>
          <a:p>
            <a:pPr>
              <a:lnSpc>
                <a:spcPct val="120000"/>
              </a:lnSpc>
              <a:spcBef>
                <a:spcPts val="600"/>
              </a:spcBef>
              <a:spcAft>
                <a:spcPts val="600"/>
              </a:spcAft>
            </a:pPr>
            <a:r>
              <a:rPr lang="fr-FR" sz="2200">
                <a:solidFill>
                  <a:srgbClr val="001277"/>
                </a:solidFill>
                <a:sym typeface="Wingdings" panose="05000000000000000000" pitchFamily="2" charset="2"/>
              </a:rPr>
              <a:t>  Oui / Non</a:t>
            </a:r>
            <a:endParaRPr lang="fr-FR" sz="2200">
              <a:solidFill>
                <a:srgbClr val="001277"/>
              </a:solidFill>
              <a:ea typeface="Gadugi"/>
            </a:endParaRPr>
          </a:p>
          <a:p>
            <a:pPr marL="457200" indent="-457200">
              <a:lnSpc>
                <a:spcPct val="120000"/>
              </a:lnSpc>
              <a:spcBef>
                <a:spcPts val="600"/>
              </a:spcBef>
              <a:spcAft>
                <a:spcPts val="600"/>
              </a:spcAft>
              <a:buFont typeface="Arial"/>
              <a:buChar char="•"/>
            </a:pPr>
            <a:r>
              <a:rPr lang="fr-FR" sz="2200" b="1">
                <a:solidFill>
                  <a:srgbClr val="001277"/>
                </a:solidFill>
                <a:sym typeface="Wingdings" panose="05000000000000000000" pitchFamily="2" charset="2"/>
              </a:rPr>
              <a:t>Connaissez-vous les effets de la mobilité internationale sur le contrat d’apprentissage ? </a:t>
            </a:r>
            <a:r>
              <a:rPr lang="fr-FR" sz="2200">
                <a:solidFill>
                  <a:srgbClr val="001277"/>
                </a:solidFill>
                <a:sym typeface="Wingdings" panose="05000000000000000000" pitchFamily="2" charset="2"/>
              </a:rPr>
              <a:t> Oui totalement / Partiellement / Pas du tout</a:t>
            </a:r>
            <a:endParaRPr lang="fr-FR" sz="2200">
              <a:solidFill>
                <a:srgbClr val="001277"/>
              </a:solidFill>
              <a:ea typeface="Gadugi"/>
            </a:endParaRPr>
          </a:p>
          <a:p>
            <a:pPr>
              <a:lnSpc>
                <a:spcPct val="120000"/>
              </a:lnSpc>
              <a:spcBef>
                <a:spcPts val="600"/>
              </a:spcBef>
              <a:spcAft>
                <a:spcPts val="600"/>
              </a:spcAft>
            </a:pPr>
            <a:endParaRPr lang="fr-FR" sz="2200">
              <a:solidFill>
                <a:srgbClr val="001277"/>
              </a:solidFill>
              <a:sym typeface="Wingdings" panose="05000000000000000000" pitchFamily="2" charset="2"/>
            </a:endParaRPr>
          </a:p>
          <a:p>
            <a:pPr marL="342900" indent="-342900">
              <a:lnSpc>
                <a:spcPct val="120000"/>
              </a:lnSpc>
              <a:spcBef>
                <a:spcPts val="600"/>
              </a:spcBef>
              <a:spcAft>
                <a:spcPts val="600"/>
              </a:spcAft>
              <a:buFont typeface="Arial" panose="05000000000000000000" pitchFamily="2" charset="2"/>
              <a:buChar char="•"/>
            </a:pPr>
            <a:endParaRPr lang="fr-FR" sz="2200">
              <a:solidFill>
                <a:srgbClr val="001277"/>
              </a:solidFill>
              <a:ea typeface="Gadugi"/>
            </a:endParaRPr>
          </a:p>
        </p:txBody>
      </p:sp>
    </p:spTree>
    <p:extLst>
      <p:ext uri="{BB962C8B-B14F-4D97-AF65-F5344CB8AC3E}">
        <p14:creationId xmlns:p14="http://schemas.microsoft.com/office/powerpoint/2010/main" val="10028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A9152-264C-9D68-DE54-4DD092669F75}"/>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E824075-5135-8272-9642-47F470AC4F11}"/>
              </a:ext>
            </a:extLst>
          </p:cNvPr>
          <p:cNvSpPr>
            <a:spLocks noGrp="1"/>
          </p:cNvSpPr>
          <p:nvPr>
            <p:ph type="body" sz="quarter" idx="10"/>
          </p:nvPr>
        </p:nvSpPr>
        <p:spPr>
          <a:xfrm>
            <a:off x="706120" y="1572759"/>
            <a:ext cx="10983913" cy="4230687"/>
          </a:xfrm>
        </p:spPr>
        <p:txBody>
          <a:bodyPr/>
          <a:lstStyle/>
          <a:p>
            <a:pPr marL="0" indent="0">
              <a:buNone/>
            </a:pPr>
            <a:r>
              <a:rPr lang="fr-FR"/>
              <a:t> </a:t>
            </a:r>
          </a:p>
        </p:txBody>
      </p:sp>
      <p:sp>
        <p:nvSpPr>
          <p:cNvPr id="5" name="Rectangle 4">
            <a:extLst>
              <a:ext uri="{FF2B5EF4-FFF2-40B4-BE49-F238E27FC236}">
                <a16:creationId xmlns:a16="http://schemas.microsoft.com/office/drawing/2014/main" id="{F80109A9-36AC-349E-FAF2-E2BF8F37CF30}"/>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6F32F77D-7654-07B9-2A5C-59ED0AAB78B2}"/>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4AC7339F-1C87-DB3B-402E-800EF4B48476}"/>
              </a:ext>
            </a:extLst>
          </p:cNvPr>
          <p:cNvSpPr txBox="1"/>
          <p:nvPr/>
        </p:nvSpPr>
        <p:spPr>
          <a:xfrm>
            <a:off x="706121" y="1454966"/>
            <a:ext cx="10983912" cy="4578946"/>
          </a:xfrm>
          <a:prstGeom prst="rect">
            <a:avLst/>
          </a:prstGeom>
          <a:noFill/>
        </p:spPr>
        <p:txBody>
          <a:bodyPr wrap="square" lIns="91440" tIns="45720" rIns="91440" bIns="45720" rtlCol="0" anchor="t">
            <a:spAutoFit/>
          </a:bodyPr>
          <a:lstStyle/>
          <a:p>
            <a:pPr marL="342900" indent="-342900">
              <a:lnSpc>
                <a:spcPct val="120000"/>
              </a:lnSpc>
              <a:spcBef>
                <a:spcPts val="600"/>
              </a:spcBef>
              <a:spcAft>
                <a:spcPts val="600"/>
              </a:spcAft>
              <a:buFont typeface="Arial"/>
              <a:buChar char="•"/>
            </a:pPr>
            <a:r>
              <a:rPr lang="fr-FR" sz="2200" b="1">
                <a:solidFill>
                  <a:srgbClr val="001277"/>
                </a:solidFill>
                <a:sym typeface="Wingdings" panose="05000000000000000000" pitchFamily="2" charset="2"/>
              </a:rPr>
              <a:t>Selon vous, quel est le frein principal pour l’employeur à la réalisation de la mobilité</a:t>
            </a:r>
            <a:r>
              <a:rPr lang="fr-FR" sz="2200">
                <a:solidFill>
                  <a:srgbClr val="001277"/>
                </a:solidFill>
                <a:sym typeface="Wingdings" panose="05000000000000000000" pitchFamily="2" charset="2"/>
              </a:rPr>
              <a:t> ? La gestion de l’absence de l’apprenti / La rémunération / Faible niveau de confiance dans les retombées de la mobilité</a:t>
            </a:r>
            <a:endParaRPr lang="fr-FR" sz="2200">
              <a:solidFill>
                <a:srgbClr val="001277"/>
              </a:solidFill>
              <a:ea typeface="Gadugi"/>
            </a:endParaRPr>
          </a:p>
          <a:p>
            <a:pPr marL="342900" indent="-342900">
              <a:lnSpc>
                <a:spcPct val="120000"/>
              </a:lnSpc>
              <a:spcBef>
                <a:spcPts val="600"/>
              </a:spcBef>
              <a:buFont typeface="Arial"/>
              <a:buChar char="•"/>
            </a:pPr>
            <a:r>
              <a:rPr lang="fr-FR" sz="2200" b="1">
                <a:solidFill>
                  <a:srgbClr val="001277"/>
                </a:solidFill>
                <a:sym typeface="Wingdings" panose="05000000000000000000" pitchFamily="2" charset="2"/>
              </a:rPr>
              <a:t>Selon vous, quel est le frein principal pour le jeune pour partir en mobilité ?</a:t>
            </a:r>
            <a:endParaRPr lang="fr-FR" sz="2200" b="1">
              <a:solidFill>
                <a:srgbClr val="001277"/>
              </a:solidFill>
              <a:ea typeface="Gadugi"/>
            </a:endParaRPr>
          </a:p>
          <a:p>
            <a:pPr>
              <a:lnSpc>
                <a:spcPct val="120000"/>
              </a:lnSpc>
              <a:spcBef>
                <a:spcPts val="600"/>
              </a:spcBef>
            </a:pPr>
            <a:r>
              <a:rPr lang="fr-FR" sz="2200">
                <a:solidFill>
                  <a:srgbClr val="001277"/>
                </a:solidFill>
                <a:sym typeface="Wingdings" panose="05000000000000000000" pitchFamily="2" charset="2"/>
              </a:rPr>
              <a:t>  Le financement / L’éloignement familial / La barrière linguistique</a:t>
            </a:r>
            <a:endParaRPr lang="fr-FR" sz="2200">
              <a:solidFill>
                <a:srgbClr val="001277"/>
              </a:solidFill>
            </a:endParaRPr>
          </a:p>
          <a:p>
            <a:pPr marL="342900" indent="-342900">
              <a:lnSpc>
                <a:spcPct val="120000"/>
              </a:lnSpc>
              <a:spcBef>
                <a:spcPts val="600"/>
              </a:spcBef>
              <a:buFont typeface="Arial"/>
              <a:buChar char="•"/>
            </a:pPr>
            <a:r>
              <a:rPr lang="fr-FR" sz="2200" b="1">
                <a:solidFill>
                  <a:srgbClr val="001277"/>
                </a:solidFill>
                <a:ea typeface="Gadugi"/>
              </a:rPr>
              <a:t>Dans quelle mesure vous sentez-vous à l’aise pour présenter à une entreprise (partenaire ou potentielle) la possibilité pour un apprenti de réaliser une mobilité de stage au cours de sa formation ?</a:t>
            </a:r>
            <a:r>
              <a:rPr lang="fr-FR" sz="2200">
                <a:solidFill>
                  <a:srgbClr val="001277"/>
                </a:solidFill>
                <a:ea typeface="Gadugi"/>
              </a:rPr>
              <a:t> </a:t>
            </a:r>
            <a:endParaRPr lang="fr-FR">
              <a:solidFill>
                <a:srgbClr val="000000"/>
              </a:solidFill>
              <a:ea typeface="Gadugi"/>
            </a:endParaRPr>
          </a:p>
          <a:p>
            <a:pPr>
              <a:lnSpc>
                <a:spcPct val="120000"/>
              </a:lnSpc>
              <a:spcBef>
                <a:spcPts val="600"/>
              </a:spcBef>
            </a:pPr>
            <a:r>
              <a:rPr lang="fr-FR" sz="2200">
                <a:solidFill>
                  <a:srgbClr val="001277"/>
                </a:solidFill>
                <a:ea typeface="Gadugi"/>
              </a:rPr>
              <a:t>  Oui tout à fait / Un peu / Non, pas du tout</a:t>
            </a:r>
            <a:endParaRPr lang="fr-FR">
              <a:ea typeface="Gadugi"/>
            </a:endParaRPr>
          </a:p>
          <a:p>
            <a:pPr>
              <a:lnSpc>
                <a:spcPct val="120000"/>
              </a:lnSpc>
              <a:spcBef>
                <a:spcPts val="600"/>
              </a:spcBef>
            </a:pPr>
            <a:endParaRPr lang="fr-FR" sz="2200">
              <a:solidFill>
                <a:srgbClr val="001277"/>
              </a:solidFill>
              <a:ea typeface="Gadugi"/>
            </a:endParaRPr>
          </a:p>
        </p:txBody>
      </p:sp>
      <p:sp>
        <p:nvSpPr>
          <p:cNvPr id="7" name="Titre 1">
            <a:extLst>
              <a:ext uri="{FF2B5EF4-FFF2-40B4-BE49-F238E27FC236}">
                <a16:creationId xmlns:a16="http://schemas.microsoft.com/office/drawing/2014/main" id="{1F638C49-A7DF-5B76-298D-12B653D7B3C8}"/>
              </a:ext>
            </a:extLst>
          </p:cNvPr>
          <p:cNvSpPr txBox="1">
            <a:spLocks/>
          </p:cNvSpPr>
          <p:nvPr/>
        </p:nvSpPr>
        <p:spPr>
          <a:xfrm>
            <a:off x="463438" y="218061"/>
            <a:ext cx="10204562" cy="11855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1277"/>
                </a:solidFill>
                <a:latin typeface="Gadugi" panose="020B0502040204020203" pitchFamily="34" charset="0"/>
                <a:ea typeface="Gadugi" panose="020B0502040204020203" pitchFamily="34" charset="0"/>
                <a:cs typeface="+mj-cs"/>
              </a:defRPr>
            </a:lvl1pPr>
          </a:lstStyle>
          <a:p>
            <a:r>
              <a:rPr lang="fr-FR" sz="3400"/>
              <a:t>Quiz</a:t>
            </a:r>
          </a:p>
        </p:txBody>
      </p:sp>
    </p:spTree>
    <p:extLst>
      <p:ext uri="{BB962C8B-B14F-4D97-AF65-F5344CB8AC3E}">
        <p14:creationId xmlns:p14="http://schemas.microsoft.com/office/powerpoint/2010/main" val="404693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19FBA-9A4A-9A9A-6290-326BF9F246B8}"/>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431B774-5535-05CC-DAD1-9AC571DB3A56}"/>
              </a:ext>
            </a:extLst>
          </p:cNvPr>
          <p:cNvSpPr>
            <a:spLocks noGrp="1"/>
          </p:cNvSpPr>
          <p:nvPr>
            <p:ph type="body" sz="quarter" idx="10"/>
          </p:nvPr>
        </p:nvSpPr>
        <p:spPr/>
        <p:txBody>
          <a:bodyPr/>
          <a:lstStyle/>
          <a:p>
            <a:pPr marL="0" indent="0">
              <a:buNone/>
            </a:pPr>
            <a:r>
              <a:rPr lang="fr-FR"/>
              <a:t> </a:t>
            </a:r>
          </a:p>
        </p:txBody>
      </p:sp>
      <p:sp>
        <p:nvSpPr>
          <p:cNvPr id="5" name="Rectangle 4">
            <a:extLst>
              <a:ext uri="{FF2B5EF4-FFF2-40B4-BE49-F238E27FC236}">
                <a16:creationId xmlns:a16="http://schemas.microsoft.com/office/drawing/2014/main" id="{E3F13B6C-827C-5029-6665-5A9236F1000C}"/>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FF8E63C-B9C3-1C13-341D-AAC4CC034D58}"/>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ED1E2C55-15CD-D6E1-BDE9-6645AB1B11CD}"/>
              </a:ext>
            </a:extLst>
          </p:cNvPr>
          <p:cNvSpPr txBox="1"/>
          <p:nvPr/>
        </p:nvSpPr>
        <p:spPr>
          <a:xfrm>
            <a:off x="2209800" y="2188207"/>
            <a:ext cx="7511143" cy="1782924"/>
          </a:xfrm>
          <a:prstGeom prst="rect">
            <a:avLst/>
          </a:prstGeom>
          <a:noFill/>
        </p:spPr>
        <p:txBody>
          <a:bodyPr wrap="square" rtlCol="0">
            <a:spAutoFit/>
          </a:bodyPr>
          <a:lstStyle/>
          <a:p>
            <a:pPr algn="ctr">
              <a:lnSpc>
                <a:spcPct val="120000"/>
              </a:lnSpc>
              <a:spcBef>
                <a:spcPts val="600"/>
              </a:spcBef>
              <a:spcAft>
                <a:spcPts val="600"/>
              </a:spcAft>
            </a:pPr>
            <a:r>
              <a:rPr lang="fr-FR" sz="4800" b="1">
                <a:solidFill>
                  <a:srgbClr val="001277"/>
                </a:solidFill>
                <a:latin typeface="Gadugi" panose="020B0502040204020203" pitchFamily="34" charset="0"/>
                <a:ea typeface="Gadugi" panose="020B0502040204020203" pitchFamily="34" charset="0"/>
                <a:cs typeface="+mj-cs"/>
              </a:rPr>
              <a:t>La Place de la Mobilité Internationale</a:t>
            </a:r>
          </a:p>
        </p:txBody>
      </p:sp>
    </p:spTree>
    <p:extLst>
      <p:ext uri="{BB962C8B-B14F-4D97-AF65-F5344CB8AC3E}">
        <p14:creationId xmlns:p14="http://schemas.microsoft.com/office/powerpoint/2010/main" val="2005491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D53EE-3652-1F77-5D09-CC48CCB0AB39}"/>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E706421-73E0-C351-C42E-98F528605766}"/>
              </a:ext>
            </a:extLst>
          </p:cNvPr>
          <p:cNvSpPr>
            <a:spLocks noGrp="1"/>
          </p:cNvSpPr>
          <p:nvPr>
            <p:ph type="body" sz="quarter" idx="10"/>
          </p:nvPr>
        </p:nvSpPr>
        <p:spPr>
          <a:xfrm>
            <a:off x="706120" y="1572759"/>
            <a:ext cx="10983913" cy="4230687"/>
          </a:xfrm>
        </p:spPr>
        <p:txBody>
          <a:bodyPr/>
          <a:lstStyle/>
          <a:p>
            <a:pPr marL="0" indent="0">
              <a:buNone/>
            </a:pPr>
            <a:r>
              <a:rPr lang="fr-FR"/>
              <a:t> </a:t>
            </a:r>
          </a:p>
        </p:txBody>
      </p:sp>
      <p:sp>
        <p:nvSpPr>
          <p:cNvPr id="5" name="Rectangle 4">
            <a:extLst>
              <a:ext uri="{FF2B5EF4-FFF2-40B4-BE49-F238E27FC236}">
                <a16:creationId xmlns:a16="http://schemas.microsoft.com/office/drawing/2014/main" id="{67F723B7-0DFB-1818-7DC2-3FDCF25E9A07}"/>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01119DC-0F7B-BF67-5083-9CB62C302FF3}"/>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1E23B0FF-F89E-15EC-AF3B-AF5BE2DBD14A}"/>
              </a:ext>
            </a:extLst>
          </p:cNvPr>
          <p:cNvSpPr>
            <a:spLocks noGrp="1"/>
          </p:cNvSpPr>
          <p:nvPr>
            <p:ph type="title"/>
          </p:nvPr>
        </p:nvSpPr>
        <p:spPr>
          <a:xfrm>
            <a:off x="550524" y="191270"/>
            <a:ext cx="10204562" cy="1185597"/>
          </a:xfrm>
        </p:spPr>
        <p:txBody>
          <a:bodyPr>
            <a:normAutofit/>
          </a:bodyPr>
          <a:lstStyle/>
          <a:p>
            <a:r>
              <a:rPr lang="fr-FR" sz="3400">
                <a:latin typeface="Gadugi"/>
                <a:ea typeface="Gadugi"/>
              </a:rPr>
              <a:t>Contexte actuel et enjeux </a:t>
            </a:r>
          </a:p>
        </p:txBody>
      </p:sp>
      <p:sp>
        <p:nvSpPr>
          <p:cNvPr id="28" name="ZoneTexte 27">
            <a:extLst>
              <a:ext uri="{FF2B5EF4-FFF2-40B4-BE49-F238E27FC236}">
                <a16:creationId xmlns:a16="http://schemas.microsoft.com/office/drawing/2014/main" id="{1F2A7B7A-81FA-6E52-B573-5F27DE628AE4}"/>
              </a:ext>
            </a:extLst>
          </p:cNvPr>
          <p:cNvSpPr txBox="1"/>
          <p:nvPr/>
        </p:nvSpPr>
        <p:spPr>
          <a:xfrm>
            <a:off x="706120" y="1483342"/>
            <a:ext cx="10204562" cy="4326569"/>
          </a:xfrm>
          <a:prstGeom prst="rect">
            <a:avLst/>
          </a:prstGeom>
          <a:noFill/>
        </p:spPr>
        <p:txBody>
          <a:bodyPr wrap="square" lIns="91440" tIns="45720" rIns="91440" bIns="45720" rtlCol="0" anchor="t">
            <a:spAutoFit/>
          </a:bodyPr>
          <a:lstStyle/>
          <a:p>
            <a:pPr marL="342900" indent="-342900">
              <a:lnSpc>
                <a:spcPct val="120000"/>
              </a:lnSpc>
              <a:spcBef>
                <a:spcPts val="600"/>
              </a:spcBef>
              <a:spcAft>
                <a:spcPts val="600"/>
              </a:spcAft>
              <a:buFont typeface="Arial"/>
              <a:buChar char="•"/>
            </a:pPr>
            <a:r>
              <a:rPr lang="fr-FR" sz="2200" b="1">
                <a:solidFill>
                  <a:srgbClr val="001277"/>
                </a:solidFill>
                <a:ea typeface="+mn-lt"/>
                <a:cs typeface="+mn-lt"/>
              </a:rPr>
              <a:t>Volonté de créer un espace européen de la formation professionnelle</a:t>
            </a:r>
            <a:r>
              <a:rPr lang="fr-FR" sz="2200">
                <a:solidFill>
                  <a:srgbClr val="001277"/>
                </a:solidFill>
                <a:ea typeface="+mn-lt"/>
                <a:cs typeface="+mn-lt"/>
              </a:rPr>
              <a:t> : à travers des programmes tel que Erasmus+.</a:t>
            </a:r>
          </a:p>
          <a:p>
            <a:pPr marL="342900" indent="-342900">
              <a:lnSpc>
                <a:spcPct val="120000"/>
              </a:lnSpc>
              <a:spcBef>
                <a:spcPts val="600"/>
              </a:spcBef>
              <a:spcAft>
                <a:spcPts val="600"/>
              </a:spcAft>
              <a:buFont typeface="Arial"/>
              <a:buChar char="•"/>
            </a:pPr>
            <a:r>
              <a:rPr lang="fr-FR" sz="2200" b="1">
                <a:solidFill>
                  <a:srgbClr val="001277"/>
                </a:solidFill>
                <a:ea typeface="+mn-lt"/>
                <a:cs typeface="+mn-lt"/>
              </a:rPr>
              <a:t>Volonté de renforcer la citoyenneté européenne </a:t>
            </a:r>
            <a:r>
              <a:rPr lang="fr-FR" sz="2200">
                <a:solidFill>
                  <a:srgbClr val="001277"/>
                </a:solidFill>
                <a:ea typeface="+mn-lt"/>
                <a:cs typeface="+mn-lt"/>
              </a:rPr>
              <a:t>: </a:t>
            </a:r>
            <a:r>
              <a:rPr lang="fr-FR" sz="2200">
                <a:solidFill>
                  <a:srgbClr val="001277"/>
                </a:solidFill>
                <a:latin typeface="Gadugi"/>
                <a:ea typeface="+mn-lt"/>
                <a:cs typeface="+mn-lt"/>
              </a:rPr>
              <a:t>nos alternants deviennent des ambassadeurs de l’espace civique européen. </a:t>
            </a:r>
          </a:p>
          <a:p>
            <a:pPr marL="342900" indent="-342900">
              <a:lnSpc>
                <a:spcPct val="120000"/>
              </a:lnSpc>
              <a:spcBef>
                <a:spcPts val="600"/>
              </a:spcBef>
              <a:spcAft>
                <a:spcPts val="600"/>
              </a:spcAft>
              <a:buFont typeface="Arial"/>
              <a:buChar char="•"/>
            </a:pPr>
            <a:r>
              <a:rPr lang="fr-FR" sz="2200" b="1">
                <a:solidFill>
                  <a:srgbClr val="001277"/>
                </a:solidFill>
                <a:ea typeface="+mn-lt"/>
                <a:cs typeface="+mn-lt"/>
              </a:rPr>
              <a:t>Volonté politique française</a:t>
            </a:r>
            <a:r>
              <a:rPr lang="fr-FR" sz="2200">
                <a:solidFill>
                  <a:srgbClr val="001277"/>
                </a:solidFill>
                <a:ea typeface="+mn-lt"/>
                <a:cs typeface="+mn-lt"/>
              </a:rPr>
              <a:t> : 15 % des apprentis bénéficient d’une mobilité.</a:t>
            </a:r>
            <a:endParaRPr lang="fr-FR" sz="2200">
              <a:solidFill>
                <a:srgbClr val="001277"/>
              </a:solidFill>
              <a:latin typeface="Gadugi"/>
              <a:ea typeface="+mn-lt"/>
              <a:cs typeface="+mn-lt"/>
            </a:endParaRPr>
          </a:p>
          <a:p>
            <a:pPr marL="342900" indent="-342900">
              <a:lnSpc>
                <a:spcPct val="120000"/>
              </a:lnSpc>
              <a:spcBef>
                <a:spcPts val="600"/>
              </a:spcBef>
              <a:spcAft>
                <a:spcPts val="600"/>
              </a:spcAft>
              <a:buFont typeface="Arial"/>
              <a:buChar char="•"/>
            </a:pPr>
            <a:r>
              <a:rPr lang="fr-FR" sz="2200" b="1">
                <a:solidFill>
                  <a:srgbClr val="001277"/>
                </a:solidFill>
                <a:ea typeface="+mn-lt"/>
                <a:cs typeface="+mn-lt"/>
              </a:rPr>
              <a:t>Cadre réglementaire </a:t>
            </a:r>
            <a:r>
              <a:rPr lang="fr-FR" sz="2200">
                <a:solidFill>
                  <a:srgbClr val="001277"/>
                </a:solidFill>
                <a:ea typeface="+mn-lt"/>
                <a:cs typeface="+mn-lt"/>
              </a:rPr>
              <a:t>: la mobilité des apprentis et alternants est encadrée par la loi et impose une signature d'une convention quadripartite.</a:t>
            </a:r>
            <a:endParaRPr lang="fr-FR" sz="2200">
              <a:ea typeface="Gadugi"/>
            </a:endParaRPr>
          </a:p>
          <a:p>
            <a:pPr marL="342900" indent="-342900">
              <a:lnSpc>
                <a:spcPct val="120000"/>
              </a:lnSpc>
              <a:spcBef>
                <a:spcPts val="600"/>
              </a:spcBef>
              <a:spcAft>
                <a:spcPts val="600"/>
              </a:spcAft>
              <a:buFont typeface="Arial"/>
              <a:buChar char="•"/>
            </a:pPr>
            <a:r>
              <a:rPr lang="fr-FR" sz="2200" b="1">
                <a:solidFill>
                  <a:srgbClr val="001277"/>
                </a:solidFill>
                <a:ea typeface="+mn-lt"/>
                <a:cs typeface="+mn-lt"/>
              </a:rPr>
              <a:t>Engagement RSE</a:t>
            </a:r>
            <a:r>
              <a:rPr lang="fr-FR" sz="2200">
                <a:solidFill>
                  <a:srgbClr val="001277"/>
                </a:solidFill>
                <a:ea typeface="+mn-lt"/>
                <a:cs typeface="+mn-lt"/>
              </a:rPr>
              <a:t> : un levier stratégique pour les entreprises qui investissent dans la mobilité internationale de leurs apprentis.</a:t>
            </a:r>
          </a:p>
        </p:txBody>
      </p:sp>
    </p:spTree>
    <p:extLst>
      <p:ext uri="{BB962C8B-B14F-4D97-AF65-F5344CB8AC3E}">
        <p14:creationId xmlns:p14="http://schemas.microsoft.com/office/powerpoint/2010/main" val="310019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1357E-AB22-D131-1D66-0E30E2797C10}"/>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FA79FE3-E32D-DC89-650A-59F43816D032}"/>
              </a:ext>
            </a:extLst>
          </p:cNvPr>
          <p:cNvSpPr>
            <a:spLocks noGrp="1"/>
          </p:cNvSpPr>
          <p:nvPr>
            <p:ph type="body" sz="quarter" idx="10"/>
          </p:nvPr>
        </p:nvSpPr>
        <p:spPr>
          <a:xfrm>
            <a:off x="706120" y="1572759"/>
            <a:ext cx="10983913" cy="4230687"/>
          </a:xfrm>
        </p:spPr>
        <p:txBody>
          <a:bodyPr/>
          <a:lstStyle/>
          <a:p>
            <a:pPr marL="0" indent="0">
              <a:buNone/>
            </a:pPr>
            <a:r>
              <a:rPr lang="fr-FR"/>
              <a:t> </a:t>
            </a:r>
          </a:p>
        </p:txBody>
      </p:sp>
      <p:sp>
        <p:nvSpPr>
          <p:cNvPr id="5" name="Rectangle 4">
            <a:extLst>
              <a:ext uri="{FF2B5EF4-FFF2-40B4-BE49-F238E27FC236}">
                <a16:creationId xmlns:a16="http://schemas.microsoft.com/office/drawing/2014/main" id="{7C288E31-6C9E-5B5D-62C4-70E45C602562}"/>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7BCE254C-B74F-9EBB-73B7-884508B28132}"/>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DCBD8D5A-6D22-523C-36B5-FB353A1EEBD8}"/>
              </a:ext>
            </a:extLst>
          </p:cNvPr>
          <p:cNvSpPr>
            <a:spLocks noGrp="1"/>
          </p:cNvSpPr>
          <p:nvPr>
            <p:ph type="title"/>
          </p:nvPr>
        </p:nvSpPr>
        <p:spPr>
          <a:xfrm>
            <a:off x="550524" y="191270"/>
            <a:ext cx="10106590" cy="1185597"/>
          </a:xfrm>
        </p:spPr>
        <p:txBody>
          <a:bodyPr>
            <a:normAutofit/>
          </a:bodyPr>
          <a:lstStyle/>
          <a:p>
            <a:r>
              <a:rPr lang="fr-FR" sz="3400">
                <a:latin typeface="Gadugi"/>
                <a:ea typeface="Gadugi"/>
              </a:rPr>
              <a:t>Quels bénéfices pour l’employeur ?</a:t>
            </a:r>
          </a:p>
        </p:txBody>
      </p:sp>
      <p:sp>
        <p:nvSpPr>
          <p:cNvPr id="28" name="ZoneTexte 27">
            <a:extLst>
              <a:ext uri="{FF2B5EF4-FFF2-40B4-BE49-F238E27FC236}">
                <a16:creationId xmlns:a16="http://schemas.microsoft.com/office/drawing/2014/main" id="{BF4D8C2C-B45D-E527-1246-17A13929DBEF}"/>
              </a:ext>
            </a:extLst>
          </p:cNvPr>
          <p:cNvSpPr txBox="1"/>
          <p:nvPr/>
        </p:nvSpPr>
        <p:spPr>
          <a:xfrm>
            <a:off x="706120" y="1573786"/>
            <a:ext cx="10462469" cy="4357347"/>
          </a:xfrm>
          <a:prstGeom prst="rect">
            <a:avLst/>
          </a:prstGeom>
          <a:noFill/>
        </p:spPr>
        <p:txBody>
          <a:bodyPr wrap="square" lIns="91440" tIns="45720" rIns="91440" bIns="45720" rtlCol="0" anchor="t">
            <a:spAutoFit/>
          </a:bodyPr>
          <a:lstStyle/>
          <a:p>
            <a:pPr>
              <a:lnSpc>
                <a:spcPct val="120000"/>
              </a:lnSpc>
              <a:spcBef>
                <a:spcPts val="600"/>
              </a:spcBef>
              <a:spcAft>
                <a:spcPts val="600"/>
              </a:spcAft>
            </a:pPr>
            <a:r>
              <a:rPr lang="fr-FR" sz="2200" b="1">
                <a:solidFill>
                  <a:schemeClr val="tx2"/>
                </a:solidFill>
                <a:ea typeface="Gadugi"/>
              </a:rPr>
              <a:t>Offrir à ses apprentis une expérience à l’international ou accueillir un apprenti étranger présente de nombreux bénéfices pour l’employeur :</a:t>
            </a:r>
          </a:p>
          <a:p>
            <a:endParaRPr lang="fr-FR" sz="2200" b="1">
              <a:solidFill>
                <a:schemeClr val="tx2"/>
              </a:solidFill>
              <a:ea typeface="Gadugi"/>
            </a:endParaRPr>
          </a:p>
          <a:p>
            <a:pPr marL="342900" indent="-342900">
              <a:lnSpc>
                <a:spcPct val="120000"/>
              </a:lnSpc>
              <a:buFont typeface="Wingdings"/>
              <a:buChar char="ü"/>
            </a:pPr>
            <a:r>
              <a:rPr lang="fr-FR" sz="2200" b="1">
                <a:solidFill>
                  <a:schemeClr val="tx2"/>
                </a:solidFill>
                <a:ea typeface="Gadugi"/>
              </a:rPr>
              <a:t>Renforcer l’attractivité de l’entreprise </a:t>
            </a:r>
            <a:r>
              <a:rPr lang="fr-FR" sz="2200">
                <a:solidFill>
                  <a:schemeClr val="tx2"/>
                </a:solidFill>
                <a:ea typeface="Gadugi"/>
              </a:rPr>
              <a:t>en tant que lieu de formation et d’emploi, tout en développant sa </a:t>
            </a:r>
            <a:r>
              <a:rPr lang="fr-FR" sz="2200" b="1">
                <a:solidFill>
                  <a:schemeClr val="tx2"/>
                </a:solidFill>
                <a:ea typeface="Gadugi"/>
              </a:rPr>
              <a:t>visibilité </a:t>
            </a:r>
            <a:r>
              <a:rPr lang="fr-FR" sz="2200">
                <a:solidFill>
                  <a:schemeClr val="tx2"/>
                </a:solidFill>
                <a:ea typeface="Gadugi"/>
              </a:rPr>
              <a:t>à l’échelle internationale.</a:t>
            </a:r>
          </a:p>
          <a:p>
            <a:pPr marL="342900" indent="-342900">
              <a:lnSpc>
                <a:spcPct val="120000"/>
              </a:lnSpc>
              <a:spcBef>
                <a:spcPts val="600"/>
              </a:spcBef>
              <a:spcAft>
                <a:spcPts val="600"/>
              </a:spcAft>
              <a:buFont typeface="Wingdings"/>
              <a:buChar char="ü"/>
            </a:pPr>
            <a:r>
              <a:rPr lang="fr-FR" sz="2200" b="1">
                <a:solidFill>
                  <a:schemeClr val="tx2"/>
                </a:solidFill>
                <a:ea typeface="Gadugi"/>
              </a:rPr>
              <a:t>Dynamiser les équipes</a:t>
            </a:r>
            <a:r>
              <a:rPr lang="fr-FR" sz="2200">
                <a:solidFill>
                  <a:schemeClr val="tx2"/>
                </a:solidFill>
                <a:ea typeface="Gadugi"/>
              </a:rPr>
              <a:t> grâce à une expérience enrichissante sur les plans professionnel, culturel et humain, favorisant également le </a:t>
            </a:r>
            <a:r>
              <a:rPr lang="fr-FR" sz="2200" b="1">
                <a:solidFill>
                  <a:schemeClr val="tx2"/>
                </a:solidFill>
                <a:ea typeface="Gadugi"/>
              </a:rPr>
              <a:t>partage de savoir-faire</a:t>
            </a:r>
            <a:r>
              <a:rPr lang="fr-FR" sz="2200">
                <a:solidFill>
                  <a:schemeClr val="tx2"/>
                </a:solidFill>
                <a:ea typeface="Gadugi"/>
              </a:rPr>
              <a:t>.</a:t>
            </a:r>
          </a:p>
          <a:p>
            <a:pPr marL="342900" indent="-342900">
              <a:lnSpc>
                <a:spcPct val="120000"/>
              </a:lnSpc>
              <a:spcBef>
                <a:spcPts val="600"/>
              </a:spcBef>
              <a:spcAft>
                <a:spcPts val="600"/>
              </a:spcAft>
              <a:buFont typeface="Wingdings"/>
              <a:buChar char="ü"/>
            </a:pPr>
            <a:r>
              <a:rPr lang="fr-FR" sz="2200" b="1">
                <a:solidFill>
                  <a:schemeClr val="tx2"/>
                </a:solidFill>
                <a:ea typeface="Gadugi"/>
              </a:rPr>
              <a:t>Contribuer au développement des compétences des apprentis,</a:t>
            </a:r>
            <a:r>
              <a:rPr lang="fr-FR" sz="2200">
                <a:solidFill>
                  <a:schemeClr val="tx2"/>
                </a:solidFill>
                <a:ea typeface="Gadugi"/>
              </a:rPr>
              <a:t> tant professionnelles que linguistiques et transversales.</a:t>
            </a:r>
            <a:endParaRPr lang="fr-FR" sz="2200">
              <a:solidFill>
                <a:schemeClr val="tx2"/>
              </a:solidFill>
            </a:endParaRPr>
          </a:p>
        </p:txBody>
      </p:sp>
    </p:spTree>
    <p:extLst>
      <p:ext uri="{BB962C8B-B14F-4D97-AF65-F5344CB8AC3E}">
        <p14:creationId xmlns:p14="http://schemas.microsoft.com/office/powerpoint/2010/main" val="184737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964B4-9BDD-5C8A-9AD5-1EEE89262D17}"/>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A36B910-A3DC-FF97-5751-6178332B1BA0}"/>
              </a:ext>
            </a:extLst>
          </p:cNvPr>
          <p:cNvSpPr>
            <a:spLocks noGrp="1"/>
          </p:cNvSpPr>
          <p:nvPr>
            <p:ph type="body" sz="quarter" idx="10"/>
          </p:nvPr>
        </p:nvSpPr>
        <p:spPr>
          <a:xfrm>
            <a:off x="706120" y="1572759"/>
            <a:ext cx="10983913" cy="4230687"/>
          </a:xfrm>
        </p:spPr>
        <p:txBody>
          <a:bodyPr/>
          <a:lstStyle/>
          <a:p>
            <a:pPr marL="0" indent="0">
              <a:buNone/>
            </a:pPr>
            <a:r>
              <a:rPr lang="fr-FR"/>
              <a:t> </a:t>
            </a:r>
          </a:p>
        </p:txBody>
      </p:sp>
      <p:sp>
        <p:nvSpPr>
          <p:cNvPr id="5" name="Rectangle 4">
            <a:extLst>
              <a:ext uri="{FF2B5EF4-FFF2-40B4-BE49-F238E27FC236}">
                <a16:creationId xmlns:a16="http://schemas.microsoft.com/office/drawing/2014/main" id="{0B1B4557-F0B8-A4E7-EEA0-83CDBEF0923F}"/>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64C63F0-117D-BFB7-29F0-614C155B0008}"/>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8C82ED63-98F4-3068-515E-9E0AF1F2E0E8}"/>
              </a:ext>
            </a:extLst>
          </p:cNvPr>
          <p:cNvSpPr>
            <a:spLocks noGrp="1"/>
          </p:cNvSpPr>
          <p:nvPr>
            <p:ph type="title"/>
          </p:nvPr>
        </p:nvSpPr>
        <p:spPr>
          <a:xfrm>
            <a:off x="550524" y="191270"/>
            <a:ext cx="10106590" cy="1185597"/>
          </a:xfrm>
        </p:spPr>
        <p:txBody>
          <a:bodyPr>
            <a:normAutofit/>
          </a:bodyPr>
          <a:lstStyle/>
          <a:p>
            <a:r>
              <a:rPr lang="fr-FR" sz="3400">
                <a:latin typeface="Gadugi"/>
                <a:ea typeface="Gadugi"/>
              </a:rPr>
              <a:t>Quels bénéfices pour l’apprenti ?</a:t>
            </a:r>
          </a:p>
        </p:txBody>
      </p:sp>
      <p:sp>
        <p:nvSpPr>
          <p:cNvPr id="28" name="ZoneTexte 27">
            <a:extLst>
              <a:ext uri="{FF2B5EF4-FFF2-40B4-BE49-F238E27FC236}">
                <a16:creationId xmlns:a16="http://schemas.microsoft.com/office/drawing/2014/main" id="{7614AEF1-FB7A-509F-DB55-4ED3A4816E3A}"/>
              </a:ext>
            </a:extLst>
          </p:cNvPr>
          <p:cNvSpPr txBox="1"/>
          <p:nvPr/>
        </p:nvSpPr>
        <p:spPr>
          <a:xfrm>
            <a:off x="706120" y="1484091"/>
            <a:ext cx="10462469" cy="4403513"/>
          </a:xfrm>
          <a:prstGeom prst="rect">
            <a:avLst/>
          </a:prstGeom>
          <a:noFill/>
        </p:spPr>
        <p:txBody>
          <a:bodyPr wrap="square" lIns="91440" tIns="45720" rIns="91440" bIns="45720" rtlCol="0" anchor="t">
            <a:spAutoFit/>
          </a:bodyPr>
          <a:lstStyle/>
          <a:p>
            <a:pPr marL="342900" indent="-342900">
              <a:lnSpc>
                <a:spcPct val="120000"/>
              </a:lnSpc>
              <a:buFont typeface="Wingdings"/>
              <a:buChar char="ü"/>
            </a:pPr>
            <a:r>
              <a:rPr lang="fr-FR" sz="2200">
                <a:solidFill>
                  <a:schemeClr val="tx2"/>
                </a:solidFill>
                <a:ea typeface="Gadugi"/>
              </a:rPr>
              <a:t>Acquisition de </a:t>
            </a:r>
            <a:r>
              <a:rPr lang="fr-FR" sz="2200" b="1">
                <a:solidFill>
                  <a:schemeClr val="tx2"/>
                </a:solidFill>
                <a:ea typeface="Gadugi"/>
              </a:rPr>
              <a:t>nouvelles pratiques professionnelles</a:t>
            </a:r>
            <a:r>
              <a:rPr lang="fr-FR" sz="2200">
                <a:solidFill>
                  <a:schemeClr val="tx2"/>
                </a:solidFill>
                <a:ea typeface="Gadugi"/>
              </a:rPr>
              <a:t>.</a:t>
            </a:r>
          </a:p>
          <a:p>
            <a:pPr marL="342900" indent="-342900">
              <a:lnSpc>
                <a:spcPct val="120000"/>
              </a:lnSpc>
              <a:spcBef>
                <a:spcPts val="600"/>
              </a:spcBef>
              <a:spcAft>
                <a:spcPts val="600"/>
              </a:spcAft>
              <a:buFont typeface="Wingdings"/>
              <a:buChar char="ü"/>
            </a:pPr>
            <a:r>
              <a:rPr lang="fr-FR" sz="2200">
                <a:solidFill>
                  <a:schemeClr val="tx2"/>
                </a:solidFill>
                <a:ea typeface="Gadugi"/>
              </a:rPr>
              <a:t>Renforcement de </a:t>
            </a:r>
            <a:r>
              <a:rPr lang="fr-FR" sz="2200" b="1">
                <a:solidFill>
                  <a:schemeClr val="tx2"/>
                </a:solidFill>
                <a:ea typeface="Gadugi"/>
              </a:rPr>
              <a:t>l’autonomie, prise d’initiative et capacité d’adaptation</a:t>
            </a:r>
            <a:r>
              <a:rPr lang="fr-FR" sz="2200">
                <a:solidFill>
                  <a:schemeClr val="tx2"/>
                </a:solidFill>
                <a:ea typeface="Gadugi"/>
              </a:rPr>
              <a:t> en milieu professionnel.</a:t>
            </a:r>
          </a:p>
          <a:p>
            <a:pPr marL="342900" indent="-342900">
              <a:lnSpc>
                <a:spcPct val="120000"/>
              </a:lnSpc>
              <a:spcBef>
                <a:spcPts val="600"/>
              </a:spcBef>
              <a:spcAft>
                <a:spcPts val="600"/>
              </a:spcAft>
              <a:buFont typeface="Wingdings"/>
              <a:buChar char="ü"/>
            </a:pPr>
            <a:r>
              <a:rPr lang="fr-FR" sz="2200">
                <a:solidFill>
                  <a:schemeClr val="tx2"/>
                </a:solidFill>
                <a:ea typeface="Gadugi"/>
              </a:rPr>
              <a:t>Développement des compétences </a:t>
            </a:r>
            <a:r>
              <a:rPr lang="fr-FR" sz="2200" b="1">
                <a:solidFill>
                  <a:schemeClr val="tx2"/>
                </a:solidFill>
                <a:ea typeface="Gadugi"/>
              </a:rPr>
              <a:t>linguistiques</a:t>
            </a:r>
            <a:r>
              <a:rPr lang="fr-FR" sz="2200">
                <a:solidFill>
                  <a:schemeClr val="tx2"/>
                </a:solidFill>
                <a:ea typeface="Gadugi"/>
              </a:rPr>
              <a:t>.</a:t>
            </a:r>
          </a:p>
          <a:p>
            <a:pPr marL="342900" indent="-342900">
              <a:lnSpc>
                <a:spcPct val="120000"/>
              </a:lnSpc>
              <a:spcBef>
                <a:spcPts val="600"/>
              </a:spcBef>
              <a:spcAft>
                <a:spcPts val="600"/>
              </a:spcAft>
              <a:buFont typeface="Wingdings"/>
              <a:buChar char="ü"/>
            </a:pPr>
            <a:r>
              <a:rPr lang="fr-FR" sz="2200" b="1">
                <a:solidFill>
                  <a:schemeClr val="tx2"/>
                </a:solidFill>
                <a:ea typeface="Gadugi"/>
              </a:rPr>
              <a:t>Développement personnel </a:t>
            </a:r>
            <a:r>
              <a:rPr lang="fr-FR" sz="2200">
                <a:solidFill>
                  <a:schemeClr val="tx2"/>
                </a:solidFill>
                <a:ea typeface="Gadugi"/>
              </a:rPr>
              <a:t>: gain de confiance en soi, maturité et sens des responsabilités.</a:t>
            </a:r>
          </a:p>
          <a:p>
            <a:pPr marL="342900" indent="-342900">
              <a:lnSpc>
                <a:spcPct val="120000"/>
              </a:lnSpc>
              <a:spcBef>
                <a:spcPts val="600"/>
              </a:spcBef>
              <a:spcAft>
                <a:spcPts val="600"/>
              </a:spcAft>
              <a:buFont typeface="Wingdings,Sans-Serif"/>
              <a:buChar char="ü"/>
            </a:pPr>
            <a:r>
              <a:rPr lang="fr-FR" sz="2200" b="1">
                <a:solidFill>
                  <a:schemeClr val="tx2"/>
                </a:solidFill>
                <a:ea typeface="Gadugi"/>
              </a:rPr>
              <a:t>Ouverture culturelle</a:t>
            </a:r>
            <a:r>
              <a:rPr lang="fr-FR" sz="2200">
                <a:solidFill>
                  <a:schemeClr val="tx2"/>
                </a:solidFill>
                <a:ea typeface="Gadugi"/>
              </a:rPr>
              <a:t> et citoyenneté européenne.</a:t>
            </a:r>
          </a:p>
          <a:p>
            <a:pPr marL="342900" indent="-342900">
              <a:lnSpc>
                <a:spcPct val="120000"/>
              </a:lnSpc>
              <a:spcBef>
                <a:spcPts val="600"/>
              </a:spcBef>
              <a:spcAft>
                <a:spcPts val="600"/>
              </a:spcAft>
              <a:buFont typeface="Wingdings"/>
              <a:buChar char="ü"/>
            </a:pPr>
            <a:r>
              <a:rPr lang="fr-FR" sz="2200" b="1">
                <a:solidFill>
                  <a:schemeClr val="tx2"/>
                </a:solidFill>
                <a:ea typeface="Gadugi"/>
              </a:rPr>
              <a:t>Amélioration de l'employabilité </a:t>
            </a:r>
            <a:r>
              <a:rPr lang="fr-FR" sz="2200">
                <a:solidFill>
                  <a:schemeClr val="tx2"/>
                </a:solidFill>
                <a:ea typeface="Gadugi"/>
              </a:rPr>
              <a:t>: valorisation sur le CV, différenciation sur le marché de travail.</a:t>
            </a:r>
          </a:p>
        </p:txBody>
      </p:sp>
    </p:spTree>
    <p:extLst>
      <p:ext uri="{BB962C8B-B14F-4D97-AF65-F5344CB8AC3E}">
        <p14:creationId xmlns:p14="http://schemas.microsoft.com/office/powerpoint/2010/main" val="128463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F10DB-31B0-11F5-A5FD-E069A7C03098}"/>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0DAA617-1B98-49E1-848A-A9E714E9F85E}"/>
              </a:ext>
            </a:extLst>
          </p:cNvPr>
          <p:cNvSpPr>
            <a:spLocks noGrp="1"/>
          </p:cNvSpPr>
          <p:nvPr>
            <p:ph type="body" sz="quarter" idx="10"/>
          </p:nvPr>
        </p:nvSpPr>
        <p:spPr>
          <a:xfrm>
            <a:off x="706120" y="1572759"/>
            <a:ext cx="10983913" cy="4230687"/>
          </a:xfrm>
        </p:spPr>
        <p:txBody>
          <a:bodyPr/>
          <a:lstStyle/>
          <a:p>
            <a:pPr marL="0" indent="0">
              <a:buNone/>
            </a:pPr>
            <a:r>
              <a:rPr lang="fr-FR"/>
              <a:t> </a:t>
            </a:r>
          </a:p>
        </p:txBody>
      </p:sp>
      <p:sp>
        <p:nvSpPr>
          <p:cNvPr id="5" name="Rectangle 4">
            <a:extLst>
              <a:ext uri="{FF2B5EF4-FFF2-40B4-BE49-F238E27FC236}">
                <a16:creationId xmlns:a16="http://schemas.microsoft.com/office/drawing/2014/main" id="{CEA28B6F-010F-24E7-F5C0-121C18971236}"/>
              </a:ext>
            </a:extLst>
          </p:cNvPr>
          <p:cNvSpPr/>
          <p:nvPr/>
        </p:nvSpPr>
        <p:spPr>
          <a:xfrm>
            <a:off x="11399520" y="6130513"/>
            <a:ext cx="773230" cy="33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90BAF33-6B30-540A-D92A-97769B9E1DD9}"/>
              </a:ext>
            </a:extLst>
          </p:cNvPr>
          <p:cNvSpPr/>
          <p:nvPr/>
        </p:nvSpPr>
        <p:spPr>
          <a:xfrm>
            <a:off x="11316101" y="6493772"/>
            <a:ext cx="875899" cy="1275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43C8274D-D713-0E32-8253-97C15B5CCDC9}"/>
              </a:ext>
            </a:extLst>
          </p:cNvPr>
          <p:cNvSpPr>
            <a:spLocks noGrp="1"/>
          </p:cNvSpPr>
          <p:nvPr>
            <p:ph type="title"/>
          </p:nvPr>
        </p:nvSpPr>
        <p:spPr>
          <a:xfrm>
            <a:off x="550524" y="191270"/>
            <a:ext cx="10106590" cy="1185597"/>
          </a:xfrm>
        </p:spPr>
        <p:txBody>
          <a:bodyPr>
            <a:normAutofit/>
          </a:bodyPr>
          <a:lstStyle/>
          <a:p>
            <a:r>
              <a:rPr lang="fr-FR" sz="3400">
                <a:latin typeface="Gadugi"/>
                <a:ea typeface="Gadugi"/>
              </a:rPr>
              <a:t>Questions récurrentes et réponses</a:t>
            </a:r>
          </a:p>
        </p:txBody>
      </p:sp>
      <p:sp>
        <p:nvSpPr>
          <p:cNvPr id="28" name="ZoneTexte 27">
            <a:extLst>
              <a:ext uri="{FF2B5EF4-FFF2-40B4-BE49-F238E27FC236}">
                <a16:creationId xmlns:a16="http://schemas.microsoft.com/office/drawing/2014/main" id="{5B1517D2-1F42-FCF8-A572-F996C555D43B}"/>
              </a:ext>
            </a:extLst>
          </p:cNvPr>
          <p:cNvSpPr txBox="1"/>
          <p:nvPr/>
        </p:nvSpPr>
        <p:spPr>
          <a:xfrm>
            <a:off x="1410611" y="2454259"/>
            <a:ext cx="8197934" cy="1679691"/>
          </a:xfrm>
          <a:prstGeom prst="rect">
            <a:avLst/>
          </a:prstGeom>
          <a:noFill/>
        </p:spPr>
        <p:txBody>
          <a:bodyPr wrap="square" lIns="91440" tIns="45720" rIns="91440" bIns="45720" rtlCol="0" anchor="t">
            <a:spAutoFit/>
          </a:bodyPr>
          <a:lstStyle/>
          <a:p>
            <a:pPr>
              <a:lnSpc>
                <a:spcPct val="120000"/>
              </a:lnSpc>
            </a:pPr>
            <a:r>
              <a:rPr lang="fr-FR" sz="2200" i="1">
                <a:solidFill>
                  <a:schemeClr val="tx2"/>
                </a:solidFill>
                <a:ea typeface="Gadugi"/>
              </a:rPr>
              <a:t>Chaque CFA peut sélectionner les questions qu’il juge les plus pertinentes pour ses équipes, notamment celles portant sur des exemples de réticences exprimées par les entreprises et les leviers pour y répondre efficacement.</a:t>
            </a:r>
          </a:p>
        </p:txBody>
      </p:sp>
    </p:spTree>
    <p:extLst>
      <p:ext uri="{BB962C8B-B14F-4D97-AF65-F5344CB8AC3E}">
        <p14:creationId xmlns:p14="http://schemas.microsoft.com/office/powerpoint/2010/main" val="1337833700"/>
      </p:ext>
    </p:extLst>
  </p:cSld>
  <p:clrMapOvr>
    <a:masterClrMapping/>
  </p:clrMapOvr>
</p:sld>
</file>

<file path=ppt/theme/theme1.xml><?xml version="1.0" encoding="utf-8"?>
<a:theme xmlns:a="http://schemas.openxmlformats.org/drawingml/2006/main" name="Template MONA PPT 2">
  <a:themeElements>
    <a:clrScheme name="Couleurs MONA">
      <a:dk1>
        <a:sysClr val="windowText" lastClr="000000"/>
      </a:dk1>
      <a:lt1>
        <a:srgbClr val="FFFFFF"/>
      </a:lt1>
      <a:dk2>
        <a:srgbClr val="001277"/>
      </a:dk2>
      <a:lt2>
        <a:srgbClr val="EE3625"/>
      </a:lt2>
      <a:accent1>
        <a:srgbClr val="FBCC23"/>
      </a:accent1>
      <a:accent2>
        <a:srgbClr val="001277"/>
      </a:accent2>
      <a:accent3>
        <a:srgbClr val="EE3625"/>
      </a:accent3>
      <a:accent4>
        <a:srgbClr val="FBCC23"/>
      </a:accent4>
      <a:accent5>
        <a:srgbClr val="FFFFFF"/>
      </a:accent5>
      <a:accent6>
        <a:srgbClr val="000000"/>
      </a:accent6>
      <a:hlink>
        <a:srgbClr val="001277"/>
      </a:hlink>
      <a:folHlink>
        <a:srgbClr val="001277"/>
      </a:folHlink>
    </a:clrScheme>
    <a:fontScheme name="Police mona - GADUJI">
      <a:majorFont>
        <a:latin typeface="Gadugi"/>
        <a:ea typeface=""/>
        <a:cs typeface=""/>
      </a:majorFont>
      <a:minorFont>
        <a:latin typeface="Gadug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ONA PPT 2" id="{55A42EAF-9C5C-4141-8035-92555ABDCD0E}" vid="{7EECB6BC-5D7A-4ED4-BC3D-1006C8C514B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07da9f9-6539-461c-a520-e960c0ac0d10">
      <Terms xmlns="http://schemas.microsoft.com/office/infopath/2007/PartnerControls"/>
    </lcf76f155ced4ddcb4097134ff3c332f>
    <TaxCatchAll xmlns="366d0b8b-194b-40e8-8a07-40d110b129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B2461883241348A1EB2A5DFCEF7F8A" ma:contentTypeVersion="15" ma:contentTypeDescription="Crée un document." ma:contentTypeScope="" ma:versionID="cd9d02ceefdacfa4b5363ec11a384a2e">
  <xsd:schema xmlns:xsd="http://www.w3.org/2001/XMLSchema" xmlns:xs="http://www.w3.org/2001/XMLSchema" xmlns:p="http://schemas.microsoft.com/office/2006/metadata/properties" xmlns:ns2="807da9f9-6539-461c-a520-e960c0ac0d10" xmlns:ns3="366d0b8b-194b-40e8-8a07-40d110b1293e" targetNamespace="http://schemas.microsoft.com/office/2006/metadata/properties" ma:root="true" ma:fieldsID="2e91c6172ba486d0c95bc07b6f6c5442" ns2:_="" ns3:_="">
    <xsd:import namespace="807da9f9-6539-461c-a520-e960c0ac0d10"/>
    <xsd:import namespace="366d0b8b-194b-40e8-8a07-40d110b1293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7da9f9-6539-461c-a520-e960c0ac0d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530952f0-8d8c-4d1d-8855-3624050e9cd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6d0b8b-194b-40e8-8a07-40d110b1293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ff9a92a-f7be-4bb6-b93c-472e8efd5b19}" ma:internalName="TaxCatchAll" ma:showField="CatchAllData" ma:web="366d0b8b-194b-40e8-8a07-40d110b1293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92AB1A-21D0-4501-8186-C57755B10E0C}">
  <ds:schemaRefs>
    <ds:schemaRef ds:uri="http://purl.org/dc/terms/"/>
    <ds:schemaRef ds:uri="366d0b8b-194b-40e8-8a07-40d110b1293e"/>
    <ds:schemaRef ds:uri="http://schemas.microsoft.com/office/infopath/2007/PartnerControls"/>
    <ds:schemaRef ds:uri="807da9f9-6539-461c-a520-e960c0ac0d10"/>
    <ds:schemaRef ds:uri="http://purl.org/dc/elements/1.1/"/>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26B0E9B4-4490-4B13-B36E-3DDC6074D74E}">
  <ds:schemaRefs>
    <ds:schemaRef ds:uri="http://schemas.microsoft.com/sharepoint/v3/contenttype/forms"/>
  </ds:schemaRefs>
</ds:datastoreItem>
</file>

<file path=customXml/itemProps3.xml><?xml version="1.0" encoding="utf-8"?>
<ds:datastoreItem xmlns:ds="http://schemas.openxmlformats.org/officeDocument/2006/customXml" ds:itemID="{57FF2E37-24F6-43CB-B357-95BE10C29BE2}">
  <ds:schemaRefs>
    <ds:schemaRef ds:uri="366d0b8b-194b-40e8-8a07-40d110b1293e"/>
    <ds:schemaRef ds:uri="807da9f9-6539-461c-a520-e960c0ac0d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Déroulé_Atelier_CRE</Template>
  <TotalTime>15</TotalTime>
  <Words>3977</Words>
  <Application>Microsoft Office PowerPoint</Application>
  <PresentationFormat>Grand écran</PresentationFormat>
  <Paragraphs>249</Paragraphs>
  <Slides>21</Slides>
  <Notes>19</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21</vt:i4>
      </vt:variant>
    </vt:vector>
  </HeadingPairs>
  <TitlesOfParts>
    <vt:vector size="31" baseType="lpstr">
      <vt:lpstr>Aptos</vt:lpstr>
      <vt:lpstr>Aptos Display</vt:lpstr>
      <vt:lpstr>Arial</vt:lpstr>
      <vt:lpstr>Calibri</vt:lpstr>
      <vt:lpstr>Courier New</vt:lpstr>
      <vt:lpstr>Gadugi</vt:lpstr>
      <vt:lpstr>Wingdings</vt:lpstr>
      <vt:lpstr>Wingdings,Sans-Serif</vt:lpstr>
      <vt:lpstr>Template MONA PPT 2</vt:lpstr>
      <vt:lpstr>Thème Office</vt:lpstr>
      <vt:lpstr>La Mobilité Internationale des Apprentis</vt:lpstr>
      <vt:lpstr>Objectifs Pédagogiques</vt:lpstr>
      <vt:lpstr>Quiz</vt:lpstr>
      <vt:lpstr>Présentation PowerPoint</vt:lpstr>
      <vt:lpstr>Présentation PowerPoint</vt:lpstr>
      <vt:lpstr>Contexte actuel et enjeux </vt:lpstr>
      <vt:lpstr>Quels bénéfices pour l’employeur ?</vt:lpstr>
      <vt:lpstr>Quels bénéfices pour l’apprenti ?</vt:lpstr>
      <vt:lpstr>Questions récurrentes et réponses</vt:lpstr>
      <vt:lpstr>Présentation PowerPoint</vt:lpstr>
      <vt:lpstr>Salaire et contractualisation</vt:lpstr>
      <vt:lpstr>Les financements</vt:lpstr>
      <vt:lpstr>Présentation PowerPoint</vt:lpstr>
      <vt:lpstr>Timeline – accompagnement des entreprises par le CRE</vt:lpstr>
      <vt:lpstr>Accompagnement des employeurs dans la mise en place des projets</vt:lpstr>
      <vt:lpstr>Comment impliquer le MA dans le projet de mobilité de son apprenti</vt:lpstr>
      <vt:lpstr>Comment l’entreprise peut développer son image grâce à la mobilité des apprentis </vt:lpstr>
      <vt:lpstr>La mobilité des maîtres d’apprentissage</vt:lpstr>
      <vt:lpstr>Présentation PowerPoint</vt:lpstr>
      <vt:lpstr>Merci pour votre participation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Dima HATUQA</dc:creator>
  <cp:lastModifiedBy>Nolwenn Thelohan</cp:lastModifiedBy>
  <cp:revision>67</cp:revision>
  <dcterms:created xsi:type="dcterms:W3CDTF">2025-12-04T07:46:00Z</dcterms:created>
  <dcterms:modified xsi:type="dcterms:W3CDTF">2026-04-09T13:18:55Z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0x01010095B2461883241348A1EB2A5DFCEF7F8A</vt:lpwstr>
  </property>
</Properties>
</file>