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4" r:id="rId5"/>
    <p:sldMasterId id="2147483707" r:id="rId6"/>
  </p:sldMasterIdLst>
  <p:notesMasterIdLst>
    <p:notesMasterId r:id="rId55"/>
  </p:notesMasterIdLst>
  <p:sldIdLst>
    <p:sldId id="269" r:id="rId7"/>
    <p:sldId id="256" r:id="rId8"/>
    <p:sldId id="748" r:id="rId9"/>
    <p:sldId id="393" r:id="rId10"/>
    <p:sldId id="887" r:id="rId11"/>
    <p:sldId id="388" r:id="rId12"/>
    <p:sldId id="882" r:id="rId13"/>
    <p:sldId id="883" r:id="rId14"/>
    <p:sldId id="888" r:id="rId15"/>
    <p:sldId id="424" r:id="rId16"/>
    <p:sldId id="893" r:id="rId17"/>
    <p:sldId id="445" r:id="rId18"/>
    <p:sldId id="433" r:id="rId19"/>
    <p:sldId id="886" r:id="rId20"/>
    <p:sldId id="569" r:id="rId21"/>
    <p:sldId id="890" r:id="rId22"/>
    <p:sldId id="648" r:id="rId23"/>
    <p:sldId id="644" r:id="rId24"/>
    <p:sldId id="645" r:id="rId25"/>
    <p:sldId id="417" r:id="rId26"/>
    <p:sldId id="889" r:id="rId27"/>
    <p:sldId id="884" r:id="rId28"/>
    <p:sldId id="412" r:id="rId29"/>
    <p:sldId id="891" r:id="rId30"/>
    <p:sldId id="892" r:id="rId31"/>
    <p:sldId id="750" r:id="rId32"/>
    <p:sldId id="782" r:id="rId33"/>
    <p:sldId id="271" r:id="rId34"/>
    <p:sldId id="783" r:id="rId35"/>
    <p:sldId id="784" r:id="rId36"/>
    <p:sldId id="267" r:id="rId37"/>
    <p:sldId id="785" r:id="rId38"/>
    <p:sldId id="257" r:id="rId39"/>
    <p:sldId id="266" r:id="rId40"/>
    <p:sldId id="894" r:id="rId41"/>
    <p:sldId id="268" r:id="rId42"/>
    <p:sldId id="895" r:id="rId43"/>
    <p:sldId id="373" r:id="rId44"/>
    <p:sldId id="379" r:id="rId45"/>
    <p:sldId id="380" r:id="rId46"/>
    <p:sldId id="375" r:id="rId47"/>
    <p:sldId id="749" r:id="rId48"/>
    <p:sldId id="270" r:id="rId49"/>
    <p:sldId id="896" r:id="rId50"/>
    <p:sldId id="754" r:id="rId51"/>
    <p:sldId id="777" r:id="rId52"/>
    <p:sldId id="261" r:id="rId53"/>
    <p:sldId id="26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2F5197"/>
    <a:srgbClr val="001277"/>
    <a:srgbClr val="FBCC23"/>
    <a:srgbClr val="EE36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4497A-6BC6-4AF1-9537-8632E5ACDDA4}" v="259" dt="2025-07-15T09:42:03.80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57" autoAdjust="0"/>
  </p:normalViewPr>
  <p:slideViewPr>
    <p:cSldViewPr snapToGrid="0">
      <p:cViewPr varScale="1">
        <p:scale>
          <a:sx n="93" d="100"/>
          <a:sy n="93" d="100"/>
        </p:scale>
        <p:origin x="115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DUVAL" userId="b34c3f66-2da0-4a7d-8254-3cb4ebd2fea9" providerId="ADAL" clId="{9234497A-6BC6-4AF1-9537-8632E5ACDDA4}"/>
    <pc:docChg chg="undo custSel addSld delSld modSld sldOrd addMainMaster delMainMaster">
      <pc:chgData name="Vanessa DUVAL" userId="b34c3f66-2da0-4a7d-8254-3cb4ebd2fea9" providerId="ADAL" clId="{9234497A-6BC6-4AF1-9537-8632E5ACDDA4}" dt="2025-07-15T09:43:19.661" v="1960" actId="20577"/>
      <pc:docMkLst>
        <pc:docMk/>
      </pc:docMkLst>
      <pc:sldChg chg="modSp mod">
        <pc:chgData name="Vanessa DUVAL" userId="b34c3f66-2da0-4a7d-8254-3cb4ebd2fea9" providerId="ADAL" clId="{9234497A-6BC6-4AF1-9537-8632E5ACDDA4}" dt="2025-07-02T14:52:56.238" v="251" actId="20577"/>
        <pc:sldMkLst>
          <pc:docMk/>
          <pc:sldMk cId="3441088311" sldId="256"/>
        </pc:sldMkLst>
        <pc:graphicFrameChg chg="modGraphic">
          <ac:chgData name="Vanessa DUVAL" userId="b34c3f66-2da0-4a7d-8254-3cb4ebd2fea9" providerId="ADAL" clId="{9234497A-6BC6-4AF1-9537-8632E5ACDDA4}" dt="2025-07-02T14:52:56.238" v="251" actId="20577"/>
          <ac:graphicFrameMkLst>
            <pc:docMk/>
            <pc:sldMk cId="3441088311" sldId="256"/>
            <ac:graphicFrameMk id="4" creationId="{7ECC6213-13D1-9911-25E2-E15B4B96AAD6}"/>
          </ac:graphicFrameMkLst>
        </pc:graphicFrameChg>
      </pc:sldChg>
      <pc:sldChg chg="delSp add mod">
        <pc:chgData name="Vanessa DUVAL" userId="b34c3f66-2da0-4a7d-8254-3cb4ebd2fea9" providerId="ADAL" clId="{9234497A-6BC6-4AF1-9537-8632E5ACDDA4}" dt="2025-07-09T17:29:19.186" v="1093" actId="478"/>
        <pc:sldMkLst>
          <pc:docMk/>
          <pc:sldMk cId="1608225080" sldId="257"/>
        </pc:sldMkLst>
      </pc:sldChg>
      <pc:sldChg chg="del">
        <pc:chgData name="Vanessa DUVAL" userId="b34c3f66-2da0-4a7d-8254-3cb4ebd2fea9" providerId="ADAL" clId="{9234497A-6BC6-4AF1-9537-8632E5ACDDA4}" dt="2025-07-02T15:02:06.516" v="401" actId="47"/>
        <pc:sldMkLst>
          <pc:docMk/>
          <pc:sldMk cId="0" sldId="258"/>
        </pc:sldMkLst>
      </pc:sldChg>
      <pc:sldChg chg="addSp delSp add">
        <pc:chgData name="Vanessa DUVAL" userId="b34c3f66-2da0-4a7d-8254-3cb4ebd2fea9" providerId="ADAL" clId="{9234497A-6BC6-4AF1-9537-8632E5ACDDA4}" dt="2025-07-09T17:29:27.111" v="1095" actId="478"/>
        <pc:sldMkLst>
          <pc:docMk/>
          <pc:sldMk cId="34157508" sldId="266"/>
        </pc:sldMkLst>
        <pc:picChg chg="add del">
          <ac:chgData name="Vanessa DUVAL" userId="b34c3f66-2da0-4a7d-8254-3cb4ebd2fea9" providerId="ADAL" clId="{9234497A-6BC6-4AF1-9537-8632E5ACDDA4}" dt="2025-07-09T17:29:27.111" v="1095" actId="478"/>
          <ac:picMkLst>
            <pc:docMk/>
            <pc:sldMk cId="34157508" sldId="266"/>
            <ac:picMk id="8" creationId="{CA3D6054-2075-C296-16AF-FBBBB039EF2A}"/>
          </ac:picMkLst>
        </pc:picChg>
      </pc:sldChg>
      <pc:sldChg chg="modSp add mod modNotesTx">
        <pc:chgData name="Vanessa DUVAL" userId="b34c3f66-2da0-4a7d-8254-3cb4ebd2fea9" providerId="ADAL" clId="{9234497A-6BC6-4AF1-9537-8632E5ACDDA4}" dt="2025-07-02T15:00:49.996" v="381" actId="6549"/>
        <pc:sldMkLst>
          <pc:docMk/>
          <pc:sldMk cId="1292417804" sldId="267"/>
        </pc:sldMkLst>
        <pc:graphicFrameChg chg="mod modGraphic">
          <ac:chgData name="Vanessa DUVAL" userId="b34c3f66-2da0-4a7d-8254-3cb4ebd2fea9" providerId="ADAL" clId="{9234497A-6BC6-4AF1-9537-8632E5ACDDA4}" dt="2025-07-02T14:58:30.072" v="358" actId="1076"/>
          <ac:graphicFrameMkLst>
            <pc:docMk/>
            <pc:sldMk cId="1292417804" sldId="267"/>
            <ac:graphicFrameMk id="3" creationId="{0B40FADF-3CFA-83C8-EBB7-D448348B1DFD}"/>
          </ac:graphicFrameMkLst>
        </pc:graphicFrameChg>
        <pc:graphicFrameChg chg="mod modGraphic">
          <ac:chgData name="Vanessa DUVAL" userId="b34c3f66-2da0-4a7d-8254-3cb4ebd2fea9" providerId="ADAL" clId="{9234497A-6BC6-4AF1-9537-8632E5ACDDA4}" dt="2025-07-02T14:58:48.799" v="364" actId="14734"/>
          <ac:graphicFrameMkLst>
            <pc:docMk/>
            <pc:sldMk cId="1292417804" sldId="267"/>
            <ac:graphicFrameMk id="5" creationId="{0C152FA1-3840-BF27-DE56-D147983053F7}"/>
          </ac:graphicFrameMkLst>
        </pc:graphicFrameChg>
      </pc:sldChg>
      <pc:sldChg chg="add">
        <pc:chgData name="Vanessa DUVAL" userId="b34c3f66-2da0-4a7d-8254-3cb4ebd2fea9" providerId="ADAL" clId="{9234497A-6BC6-4AF1-9537-8632E5ACDDA4}" dt="2025-07-09T17:28:57.452" v="1089"/>
        <pc:sldMkLst>
          <pc:docMk/>
          <pc:sldMk cId="1451757630" sldId="268"/>
        </pc:sldMkLst>
      </pc:sldChg>
      <pc:sldChg chg="modSp mod">
        <pc:chgData name="Vanessa DUVAL" userId="b34c3f66-2da0-4a7d-8254-3cb4ebd2fea9" providerId="ADAL" clId="{9234497A-6BC6-4AF1-9537-8632E5ACDDA4}" dt="2025-07-02T14:38:21.106" v="24" actId="27636"/>
        <pc:sldMkLst>
          <pc:docMk/>
          <pc:sldMk cId="417960021" sldId="269"/>
        </pc:sldMkLst>
        <pc:spChg chg="mod">
          <ac:chgData name="Vanessa DUVAL" userId="b34c3f66-2da0-4a7d-8254-3cb4ebd2fea9" providerId="ADAL" clId="{9234497A-6BC6-4AF1-9537-8632E5ACDDA4}" dt="2025-07-02T14:38:21.106" v="24" actId="27636"/>
          <ac:spMkLst>
            <pc:docMk/>
            <pc:sldMk cId="417960021" sldId="269"/>
            <ac:spMk id="3" creationId="{63C7D5A6-577C-4BE4-A534-E734220150C3}"/>
          </ac:spMkLst>
        </pc:spChg>
      </pc:sldChg>
      <pc:sldChg chg="modSp mod modNotesTx">
        <pc:chgData name="Vanessa DUVAL" userId="b34c3f66-2da0-4a7d-8254-3cb4ebd2fea9" providerId="ADAL" clId="{9234497A-6BC6-4AF1-9537-8632E5ACDDA4}" dt="2025-07-09T17:32:05.034" v="1100" actId="20577"/>
        <pc:sldMkLst>
          <pc:docMk/>
          <pc:sldMk cId="800320875" sldId="270"/>
        </pc:sldMkLst>
        <pc:spChg chg="mod">
          <ac:chgData name="Vanessa DUVAL" userId="b34c3f66-2da0-4a7d-8254-3cb4ebd2fea9" providerId="ADAL" clId="{9234497A-6BC6-4AF1-9537-8632E5ACDDA4}" dt="2025-07-02T15:08:52.881" v="592" actId="14100"/>
          <ac:spMkLst>
            <pc:docMk/>
            <pc:sldMk cId="800320875" sldId="270"/>
            <ac:spMk id="2" creationId="{B5265128-5AA8-65A5-F8DE-AEB03150631B}"/>
          </ac:spMkLst>
        </pc:spChg>
        <pc:spChg chg="mod">
          <ac:chgData name="Vanessa DUVAL" userId="b34c3f66-2da0-4a7d-8254-3cb4ebd2fea9" providerId="ADAL" clId="{9234497A-6BC6-4AF1-9537-8632E5ACDDA4}" dt="2025-07-02T15:12:53.612" v="712" actId="113"/>
          <ac:spMkLst>
            <pc:docMk/>
            <pc:sldMk cId="800320875" sldId="270"/>
            <ac:spMk id="3" creationId="{FC608FF5-603E-8D9C-140A-A0C0AD3A2358}"/>
          </ac:spMkLst>
        </pc:spChg>
      </pc:sldChg>
      <pc:sldChg chg="add modNotesTx">
        <pc:chgData name="Vanessa DUVAL" userId="b34c3f66-2da0-4a7d-8254-3cb4ebd2fea9" providerId="ADAL" clId="{9234497A-6BC6-4AF1-9537-8632E5ACDDA4}" dt="2025-07-02T15:00:43.331" v="379" actId="6549"/>
        <pc:sldMkLst>
          <pc:docMk/>
          <pc:sldMk cId="1668799749" sldId="271"/>
        </pc:sldMkLst>
      </pc:sldChg>
      <pc:sldChg chg="delSp add mod">
        <pc:chgData name="Vanessa DUVAL" userId="b34c3f66-2da0-4a7d-8254-3cb4ebd2fea9" providerId="ADAL" clId="{9234497A-6BC6-4AF1-9537-8632E5ACDDA4}" dt="2025-07-09T17:29:37.855" v="1096" actId="478"/>
        <pc:sldMkLst>
          <pc:docMk/>
          <pc:sldMk cId="75402128" sldId="373"/>
        </pc:sldMkLst>
      </pc:sldChg>
      <pc:sldChg chg="del">
        <pc:chgData name="Vanessa DUVAL" userId="b34c3f66-2da0-4a7d-8254-3cb4ebd2fea9" providerId="ADAL" clId="{9234497A-6BC6-4AF1-9537-8632E5ACDDA4}" dt="2025-07-02T15:01:49.179" v="393" actId="47"/>
        <pc:sldMkLst>
          <pc:docMk/>
          <pc:sldMk cId="150482652" sldId="373"/>
        </pc:sldMkLst>
      </pc:sldChg>
      <pc:sldChg chg="del">
        <pc:chgData name="Vanessa DUVAL" userId="b34c3f66-2da0-4a7d-8254-3cb4ebd2fea9" providerId="ADAL" clId="{9234497A-6BC6-4AF1-9537-8632E5ACDDA4}" dt="2025-07-02T15:01:49.901" v="394" actId="47"/>
        <pc:sldMkLst>
          <pc:docMk/>
          <pc:sldMk cId="2287714262" sldId="374"/>
        </pc:sldMkLst>
      </pc:sldChg>
      <pc:sldChg chg="del">
        <pc:chgData name="Vanessa DUVAL" userId="b34c3f66-2da0-4a7d-8254-3cb4ebd2fea9" providerId="ADAL" clId="{9234497A-6BC6-4AF1-9537-8632E5ACDDA4}" dt="2025-07-02T15:01:50.655" v="395" actId="47"/>
        <pc:sldMkLst>
          <pc:docMk/>
          <pc:sldMk cId="897536100" sldId="375"/>
        </pc:sldMkLst>
      </pc:sldChg>
      <pc:sldChg chg="add">
        <pc:chgData name="Vanessa DUVAL" userId="b34c3f66-2da0-4a7d-8254-3cb4ebd2fea9" providerId="ADAL" clId="{9234497A-6BC6-4AF1-9537-8632E5ACDDA4}" dt="2025-07-09T17:28:57.452" v="1089"/>
        <pc:sldMkLst>
          <pc:docMk/>
          <pc:sldMk cId="4022656378" sldId="375"/>
        </pc:sldMkLst>
      </pc:sldChg>
      <pc:sldChg chg="delSp add mod">
        <pc:chgData name="Vanessa DUVAL" userId="b34c3f66-2da0-4a7d-8254-3cb4ebd2fea9" providerId="ADAL" clId="{9234497A-6BC6-4AF1-9537-8632E5ACDDA4}" dt="2025-07-09T17:29:42.564" v="1097" actId="478"/>
        <pc:sldMkLst>
          <pc:docMk/>
          <pc:sldMk cId="2537604122" sldId="379"/>
        </pc:sldMkLst>
      </pc:sldChg>
      <pc:sldChg chg="delSp add mod">
        <pc:chgData name="Vanessa DUVAL" userId="b34c3f66-2da0-4a7d-8254-3cb4ebd2fea9" providerId="ADAL" clId="{9234497A-6BC6-4AF1-9537-8632E5ACDDA4}" dt="2025-07-09T17:29:45.345" v="1098" actId="478"/>
        <pc:sldMkLst>
          <pc:docMk/>
          <pc:sldMk cId="3753751331" sldId="380"/>
        </pc:sldMkLst>
      </pc:sldChg>
      <pc:sldChg chg="del">
        <pc:chgData name="Vanessa DUVAL" userId="b34c3f66-2da0-4a7d-8254-3cb4ebd2fea9" providerId="ADAL" clId="{9234497A-6BC6-4AF1-9537-8632E5ACDDA4}" dt="2025-07-02T15:01:51.203" v="396" actId="47"/>
        <pc:sldMkLst>
          <pc:docMk/>
          <pc:sldMk cId="3565606603" sldId="381"/>
        </pc:sldMkLst>
      </pc:sldChg>
      <pc:sldChg chg="del">
        <pc:chgData name="Vanessa DUVAL" userId="b34c3f66-2da0-4a7d-8254-3cb4ebd2fea9" providerId="ADAL" clId="{9234497A-6BC6-4AF1-9537-8632E5ACDDA4}" dt="2025-07-02T15:01:51.794" v="397" actId="47"/>
        <pc:sldMkLst>
          <pc:docMk/>
          <pc:sldMk cId="2447848923" sldId="382"/>
        </pc:sldMkLst>
      </pc:sldChg>
      <pc:sldChg chg="del">
        <pc:chgData name="Vanessa DUVAL" userId="b34c3f66-2da0-4a7d-8254-3cb4ebd2fea9" providerId="ADAL" clId="{9234497A-6BC6-4AF1-9537-8632E5ACDDA4}" dt="2025-07-02T15:01:52.349" v="398" actId="47"/>
        <pc:sldMkLst>
          <pc:docMk/>
          <pc:sldMk cId="111657987" sldId="385"/>
        </pc:sldMkLst>
      </pc:sldChg>
      <pc:sldChg chg="del">
        <pc:chgData name="Vanessa DUVAL" userId="b34c3f66-2da0-4a7d-8254-3cb4ebd2fea9" providerId="ADAL" clId="{9234497A-6BC6-4AF1-9537-8632E5ACDDA4}" dt="2025-07-02T15:01:52.873" v="399" actId="47"/>
        <pc:sldMkLst>
          <pc:docMk/>
          <pc:sldMk cId="284524623" sldId="387"/>
        </pc:sldMkLst>
      </pc:sldChg>
      <pc:sldChg chg="delSp modSp add mod">
        <pc:chgData name="Vanessa DUVAL" userId="b34c3f66-2da0-4a7d-8254-3cb4ebd2fea9" providerId="ADAL" clId="{9234497A-6BC6-4AF1-9537-8632E5ACDDA4}" dt="2025-07-09T17:09:54.012" v="954" actId="478"/>
        <pc:sldMkLst>
          <pc:docMk/>
          <pc:sldMk cId="967616086" sldId="388"/>
        </pc:sldMkLst>
        <pc:spChg chg="mod">
          <ac:chgData name="Vanessa DUVAL" userId="b34c3f66-2da0-4a7d-8254-3cb4ebd2fea9" providerId="ADAL" clId="{9234497A-6BC6-4AF1-9537-8632E5ACDDA4}" dt="2025-07-09T17:08:53.413" v="945" actId="27636"/>
          <ac:spMkLst>
            <pc:docMk/>
            <pc:sldMk cId="967616086" sldId="388"/>
            <ac:spMk id="6" creationId="{7F98B531-1311-5B70-BF75-CF7C4D93782F}"/>
          </ac:spMkLst>
        </pc:spChg>
      </pc:sldChg>
      <pc:sldChg chg="add del">
        <pc:chgData name="Vanessa DUVAL" userId="b34c3f66-2da0-4a7d-8254-3cb4ebd2fea9" providerId="ADAL" clId="{9234497A-6BC6-4AF1-9537-8632E5ACDDA4}" dt="2025-07-09T17:08:57.401" v="948" actId="47"/>
        <pc:sldMkLst>
          <pc:docMk/>
          <pc:sldMk cId="1221019032" sldId="392"/>
        </pc:sldMkLst>
      </pc:sldChg>
      <pc:sldChg chg="delSp modSp add mod">
        <pc:chgData name="Vanessa DUVAL" userId="b34c3f66-2da0-4a7d-8254-3cb4ebd2fea9" providerId="ADAL" clId="{9234497A-6BC6-4AF1-9537-8632E5ACDDA4}" dt="2025-07-09T17:17:25.820" v="1030" actId="207"/>
        <pc:sldMkLst>
          <pc:docMk/>
          <pc:sldMk cId="157584873" sldId="393"/>
        </pc:sldMkLst>
        <pc:spChg chg="mod">
          <ac:chgData name="Vanessa DUVAL" userId="b34c3f66-2da0-4a7d-8254-3cb4ebd2fea9" providerId="ADAL" clId="{9234497A-6BC6-4AF1-9537-8632E5ACDDA4}" dt="2025-07-09T17:17:25.820" v="1030" actId="207"/>
          <ac:spMkLst>
            <pc:docMk/>
            <pc:sldMk cId="157584873" sldId="393"/>
            <ac:spMk id="2" creationId="{98044977-F8EF-4592-8C54-167A004F7F67}"/>
          </ac:spMkLst>
        </pc:spChg>
      </pc:sldChg>
      <pc:sldChg chg="addSp delSp modSp add mod">
        <pc:chgData name="Vanessa DUVAL" userId="b34c3f66-2da0-4a7d-8254-3cb4ebd2fea9" providerId="ADAL" clId="{9234497A-6BC6-4AF1-9537-8632E5ACDDA4}" dt="2025-07-09T17:27:09.552" v="1087" actId="207"/>
        <pc:sldMkLst>
          <pc:docMk/>
          <pc:sldMk cId="292454925" sldId="412"/>
        </pc:sldMkLst>
        <pc:spChg chg="mod">
          <ac:chgData name="Vanessa DUVAL" userId="b34c3f66-2da0-4a7d-8254-3cb4ebd2fea9" providerId="ADAL" clId="{9234497A-6BC6-4AF1-9537-8632E5ACDDA4}" dt="2025-07-09T17:13:47.199" v="1008" actId="179"/>
          <ac:spMkLst>
            <pc:docMk/>
            <pc:sldMk cId="292454925" sldId="412"/>
            <ac:spMk id="13" creationId="{ABCE3794-029C-4674-BA10-4D1BE83F63F6}"/>
          </ac:spMkLst>
        </pc:spChg>
        <pc:spChg chg="add del mod">
          <ac:chgData name="Vanessa DUVAL" userId="b34c3f66-2da0-4a7d-8254-3cb4ebd2fea9" providerId="ADAL" clId="{9234497A-6BC6-4AF1-9537-8632E5ACDDA4}" dt="2025-07-09T17:27:09.552" v="1087" actId="207"/>
          <ac:spMkLst>
            <pc:docMk/>
            <pc:sldMk cId="292454925" sldId="412"/>
            <ac:spMk id="16" creationId="{0A064EB7-A79C-4BC8-BC96-5E559DE9966D}"/>
          </ac:spMkLst>
        </pc:spChg>
        <pc:spChg chg="mod">
          <ac:chgData name="Vanessa DUVAL" userId="b34c3f66-2da0-4a7d-8254-3cb4ebd2fea9" providerId="ADAL" clId="{9234497A-6BC6-4AF1-9537-8632E5ACDDA4}" dt="2025-07-09T17:13:35.054" v="1005" actId="1076"/>
          <ac:spMkLst>
            <pc:docMk/>
            <pc:sldMk cId="292454925" sldId="412"/>
            <ac:spMk id="18" creationId="{AF84DAD8-7259-47D5-A693-AD1562B00D46}"/>
          </ac:spMkLst>
        </pc:spChg>
        <pc:picChg chg="mod">
          <ac:chgData name="Vanessa DUVAL" userId="b34c3f66-2da0-4a7d-8254-3cb4ebd2fea9" providerId="ADAL" clId="{9234497A-6BC6-4AF1-9537-8632E5ACDDA4}" dt="2025-07-09T17:13:11.363" v="1000" actId="1076"/>
          <ac:picMkLst>
            <pc:docMk/>
            <pc:sldMk cId="292454925" sldId="412"/>
            <ac:picMk id="30" creationId="{06EA5A3A-78A6-42C5-B9B0-2CFDC775F214}"/>
          </ac:picMkLst>
        </pc:picChg>
        <pc:picChg chg="mod">
          <ac:chgData name="Vanessa DUVAL" userId="b34c3f66-2da0-4a7d-8254-3cb4ebd2fea9" providerId="ADAL" clId="{9234497A-6BC6-4AF1-9537-8632E5ACDDA4}" dt="2025-07-09T17:13:11.363" v="1000" actId="1076"/>
          <ac:picMkLst>
            <pc:docMk/>
            <pc:sldMk cId="292454925" sldId="412"/>
            <ac:picMk id="31" creationId="{F85052A6-9B07-472A-9C63-CF67F9300D1E}"/>
          </ac:picMkLst>
        </pc:picChg>
        <pc:picChg chg="mod">
          <ac:chgData name="Vanessa DUVAL" userId="b34c3f66-2da0-4a7d-8254-3cb4ebd2fea9" providerId="ADAL" clId="{9234497A-6BC6-4AF1-9537-8632E5ACDDA4}" dt="2025-07-09T17:13:11.363" v="1000" actId="1076"/>
          <ac:picMkLst>
            <pc:docMk/>
            <pc:sldMk cId="292454925" sldId="412"/>
            <ac:picMk id="32" creationId="{5AEBE96D-75AE-4C84-A4AA-99A8B2073480}"/>
          </ac:picMkLst>
        </pc:picChg>
        <pc:picChg chg="mod">
          <ac:chgData name="Vanessa DUVAL" userId="b34c3f66-2da0-4a7d-8254-3cb4ebd2fea9" providerId="ADAL" clId="{9234497A-6BC6-4AF1-9537-8632E5ACDDA4}" dt="2025-07-09T17:13:11.363" v="1000" actId="1076"/>
          <ac:picMkLst>
            <pc:docMk/>
            <pc:sldMk cId="292454925" sldId="412"/>
            <ac:picMk id="33" creationId="{DAE20241-9C7C-4CEA-985B-699CEEBD2AE4}"/>
          </ac:picMkLst>
        </pc:picChg>
      </pc:sldChg>
      <pc:sldChg chg="delSp modSp add mod">
        <pc:chgData name="Vanessa DUVAL" userId="b34c3f66-2da0-4a7d-8254-3cb4ebd2fea9" providerId="ADAL" clId="{9234497A-6BC6-4AF1-9537-8632E5ACDDA4}" dt="2025-07-09T17:26:23.675" v="1084" actId="1076"/>
        <pc:sldMkLst>
          <pc:docMk/>
          <pc:sldMk cId="2773446785" sldId="417"/>
        </pc:sldMkLst>
        <pc:spChg chg="mod">
          <ac:chgData name="Vanessa DUVAL" userId="b34c3f66-2da0-4a7d-8254-3cb4ebd2fea9" providerId="ADAL" clId="{9234497A-6BC6-4AF1-9537-8632E5ACDDA4}" dt="2025-07-09T17:26:04.699" v="1079" actId="207"/>
          <ac:spMkLst>
            <pc:docMk/>
            <pc:sldMk cId="2773446785" sldId="417"/>
            <ac:spMk id="2" creationId="{8301BAC8-8EDA-E6C2-4DA8-74F72CF4CBF7}"/>
          </ac:spMkLst>
        </pc:spChg>
        <pc:spChg chg="mod">
          <ac:chgData name="Vanessa DUVAL" userId="b34c3f66-2da0-4a7d-8254-3cb4ebd2fea9" providerId="ADAL" clId="{9234497A-6BC6-4AF1-9537-8632E5ACDDA4}" dt="2025-07-09T17:26:23.675" v="1084" actId="1076"/>
          <ac:spMkLst>
            <pc:docMk/>
            <pc:sldMk cId="2773446785" sldId="417"/>
            <ac:spMk id="3" creationId="{67031971-2CB3-D2F6-E19E-2F26B87A1004}"/>
          </ac:spMkLst>
        </pc:spChg>
        <pc:spChg chg="mod">
          <ac:chgData name="Vanessa DUVAL" userId="b34c3f66-2da0-4a7d-8254-3cb4ebd2fea9" providerId="ADAL" clId="{9234497A-6BC6-4AF1-9537-8632E5ACDDA4}" dt="2025-07-09T17:25:57.365" v="1078" actId="207"/>
          <ac:spMkLst>
            <pc:docMk/>
            <pc:sldMk cId="2773446785" sldId="417"/>
            <ac:spMk id="6" creationId="{7F98B531-1311-5B70-BF75-CF7C4D93782F}"/>
          </ac:spMkLst>
        </pc:spChg>
        <pc:spChg chg="mod">
          <ac:chgData name="Vanessa DUVAL" userId="b34c3f66-2da0-4a7d-8254-3cb4ebd2fea9" providerId="ADAL" clId="{9234497A-6BC6-4AF1-9537-8632E5ACDDA4}" dt="2025-07-09T17:26:06.776" v="1080" actId="207"/>
          <ac:spMkLst>
            <pc:docMk/>
            <pc:sldMk cId="2773446785" sldId="417"/>
            <ac:spMk id="13" creationId="{6860FAE0-EAC0-9DFE-820B-3E3CF1830305}"/>
          </ac:spMkLst>
        </pc:spChg>
      </pc:sldChg>
      <pc:sldChg chg="delSp modSp add mod">
        <pc:chgData name="Vanessa DUVAL" userId="b34c3f66-2da0-4a7d-8254-3cb4ebd2fea9" providerId="ADAL" clId="{9234497A-6BC6-4AF1-9537-8632E5ACDDA4}" dt="2025-07-09T17:19:16.417" v="1047" actId="207"/>
        <pc:sldMkLst>
          <pc:docMk/>
          <pc:sldMk cId="4008967585" sldId="424"/>
        </pc:sldMkLst>
        <pc:spChg chg="mod">
          <ac:chgData name="Vanessa DUVAL" userId="b34c3f66-2da0-4a7d-8254-3cb4ebd2fea9" providerId="ADAL" clId="{9234497A-6BC6-4AF1-9537-8632E5ACDDA4}" dt="2025-07-09T17:19:16.417" v="1047" actId="207"/>
          <ac:spMkLst>
            <pc:docMk/>
            <pc:sldMk cId="4008967585" sldId="424"/>
            <ac:spMk id="5" creationId="{B1B004C6-F2EC-4247-9ED7-2F431C307727}"/>
          </ac:spMkLst>
        </pc:spChg>
      </pc:sldChg>
      <pc:sldChg chg="delSp modSp add mod">
        <pc:chgData name="Vanessa DUVAL" userId="b34c3f66-2da0-4a7d-8254-3cb4ebd2fea9" providerId="ADAL" clId="{9234497A-6BC6-4AF1-9537-8632E5ACDDA4}" dt="2025-07-09T17:14:21.046" v="1013" actId="1076"/>
        <pc:sldMkLst>
          <pc:docMk/>
          <pc:sldMk cId="3167093555" sldId="433"/>
        </pc:sldMkLst>
        <pc:picChg chg="mod">
          <ac:chgData name="Vanessa DUVAL" userId="b34c3f66-2da0-4a7d-8254-3cb4ebd2fea9" providerId="ADAL" clId="{9234497A-6BC6-4AF1-9537-8632E5ACDDA4}" dt="2025-07-09T17:14:21.046" v="1013" actId="1076"/>
          <ac:picMkLst>
            <pc:docMk/>
            <pc:sldMk cId="3167093555" sldId="433"/>
            <ac:picMk id="6" creationId="{A7CD682C-4F67-04DB-655C-9EC3C587B29E}"/>
          </ac:picMkLst>
        </pc:picChg>
      </pc:sldChg>
      <pc:sldChg chg="delSp modSp add mod">
        <pc:chgData name="Vanessa DUVAL" userId="b34c3f66-2da0-4a7d-8254-3cb4ebd2fea9" providerId="ADAL" clId="{9234497A-6BC6-4AF1-9537-8632E5ACDDA4}" dt="2025-07-09T17:20:47.925" v="1055" actId="207"/>
        <pc:sldMkLst>
          <pc:docMk/>
          <pc:sldMk cId="2328699348" sldId="445"/>
        </pc:sldMkLst>
        <pc:spChg chg="mod">
          <ac:chgData name="Vanessa DUVAL" userId="b34c3f66-2da0-4a7d-8254-3cb4ebd2fea9" providerId="ADAL" clId="{9234497A-6BC6-4AF1-9537-8632E5ACDDA4}" dt="2025-07-09T17:20:47.925" v="1055" actId="207"/>
          <ac:spMkLst>
            <pc:docMk/>
            <pc:sldMk cId="2328699348" sldId="445"/>
            <ac:spMk id="6" creationId="{3FE5D564-8333-FE77-CEA1-70FB100E08BC}"/>
          </ac:spMkLst>
        </pc:spChg>
        <pc:spChg chg="mod">
          <ac:chgData name="Vanessa DUVAL" userId="b34c3f66-2da0-4a7d-8254-3cb4ebd2fea9" providerId="ADAL" clId="{9234497A-6BC6-4AF1-9537-8632E5ACDDA4}" dt="2025-07-09T17:14:41.415" v="1019" actId="5793"/>
          <ac:spMkLst>
            <pc:docMk/>
            <pc:sldMk cId="2328699348" sldId="445"/>
            <ac:spMk id="10" creationId="{257B9E97-A9CE-64BC-E8DB-4F0A829EDD51}"/>
          </ac:spMkLst>
        </pc:spChg>
      </pc:sldChg>
      <pc:sldChg chg="addSp delSp modSp add del mod">
        <pc:chgData name="Vanessa DUVAL" userId="b34c3f66-2da0-4a7d-8254-3cb4ebd2fea9" providerId="ADAL" clId="{9234497A-6BC6-4AF1-9537-8632E5ACDDA4}" dt="2025-07-09T17:20:12.715" v="1052" actId="47"/>
        <pc:sldMkLst>
          <pc:docMk/>
          <pc:sldMk cId="1317347954" sldId="451"/>
        </pc:sldMkLst>
      </pc:sldChg>
      <pc:sldChg chg="delSp modSp add mod">
        <pc:chgData name="Vanessa DUVAL" userId="b34c3f66-2da0-4a7d-8254-3cb4ebd2fea9" providerId="ADAL" clId="{9234497A-6BC6-4AF1-9537-8632E5ACDDA4}" dt="2025-07-09T17:24:10.267" v="1062" actId="14100"/>
        <pc:sldMkLst>
          <pc:docMk/>
          <pc:sldMk cId="2243218150" sldId="569"/>
        </pc:sldMkLst>
        <pc:spChg chg="mod">
          <ac:chgData name="Vanessa DUVAL" userId="b34c3f66-2da0-4a7d-8254-3cb4ebd2fea9" providerId="ADAL" clId="{9234497A-6BC6-4AF1-9537-8632E5ACDDA4}" dt="2025-07-09T17:24:10.267" v="1062" actId="14100"/>
          <ac:spMkLst>
            <pc:docMk/>
            <pc:sldMk cId="2243218150" sldId="569"/>
            <ac:spMk id="10" creationId="{5AE5A22B-0F85-8045-61EC-2AEC0FC2500A}"/>
          </ac:spMkLst>
        </pc:spChg>
        <pc:spChg chg="mod">
          <ac:chgData name="Vanessa DUVAL" userId="b34c3f66-2da0-4a7d-8254-3cb4ebd2fea9" providerId="ADAL" clId="{9234497A-6BC6-4AF1-9537-8632E5ACDDA4}" dt="2025-07-09T17:23:49.552" v="1059" actId="207"/>
          <ac:spMkLst>
            <pc:docMk/>
            <pc:sldMk cId="2243218150" sldId="569"/>
            <ac:spMk id="13" creationId="{FC74B4D8-EA4C-48E5-10D8-3E7C4EB92472}"/>
          </ac:spMkLst>
        </pc:spChg>
      </pc:sldChg>
      <pc:sldChg chg="delSp modSp add mod">
        <pc:chgData name="Vanessa DUVAL" userId="b34c3f66-2da0-4a7d-8254-3cb4ebd2fea9" providerId="ADAL" clId="{9234497A-6BC6-4AF1-9537-8632E5ACDDA4}" dt="2025-07-09T17:25:19.894" v="1073" actId="1076"/>
        <pc:sldMkLst>
          <pc:docMk/>
          <pc:sldMk cId="4127239039" sldId="644"/>
        </pc:sldMkLst>
        <pc:spChg chg="mod">
          <ac:chgData name="Vanessa DUVAL" userId="b34c3f66-2da0-4a7d-8254-3cb4ebd2fea9" providerId="ADAL" clId="{9234497A-6BC6-4AF1-9537-8632E5ACDDA4}" dt="2025-07-09T17:25:19.894" v="1073" actId="1076"/>
          <ac:spMkLst>
            <pc:docMk/>
            <pc:sldMk cId="4127239039" sldId="644"/>
            <ac:spMk id="5" creationId="{C5C5C4E1-2F6F-45FA-9C95-11D93C428E33}"/>
          </ac:spMkLst>
        </pc:spChg>
        <pc:spChg chg="mod">
          <ac:chgData name="Vanessa DUVAL" userId="b34c3f66-2da0-4a7d-8254-3cb4ebd2fea9" providerId="ADAL" clId="{9234497A-6BC6-4AF1-9537-8632E5ACDDA4}" dt="2025-07-09T17:25:17.318" v="1072" actId="1076"/>
          <ac:spMkLst>
            <pc:docMk/>
            <pc:sldMk cId="4127239039" sldId="644"/>
            <ac:spMk id="6" creationId="{7F98B531-1311-5B70-BF75-CF7C4D93782F}"/>
          </ac:spMkLst>
        </pc:spChg>
      </pc:sldChg>
      <pc:sldChg chg="delSp modSp add mod">
        <pc:chgData name="Vanessa DUVAL" userId="b34c3f66-2da0-4a7d-8254-3cb4ebd2fea9" providerId="ADAL" clId="{9234497A-6BC6-4AF1-9537-8632E5ACDDA4}" dt="2025-07-09T17:25:40.935" v="1077" actId="1076"/>
        <pc:sldMkLst>
          <pc:docMk/>
          <pc:sldMk cId="2799643206" sldId="645"/>
        </pc:sldMkLst>
        <pc:spChg chg="mod">
          <ac:chgData name="Vanessa DUVAL" userId="b34c3f66-2da0-4a7d-8254-3cb4ebd2fea9" providerId="ADAL" clId="{9234497A-6BC6-4AF1-9537-8632E5ACDDA4}" dt="2025-07-09T17:25:40.935" v="1077" actId="1076"/>
          <ac:spMkLst>
            <pc:docMk/>
            <pc:sldMk cId="2799643206" sldId="645"/>
            <ac:spMk id="2" creationId="{5BC306C4-8D2D-0B0E-7776-B834C876B6FF}"/>
          </ac:spMkLst>
        </pc:spChg>
        <pc:spChg chg="mod">
          <ac:chgData name="Vanessa DUVAL" userId="b34c3f66-2da0-4a7d-8254-3cb4ebd2fea9" providerId="ADAL" clId="{9234497A-6BC6-4AF1-9537-8632E5ACDDA4}" dt="2025-07-09T17:25:35.798" v="1075" actId="255"/>
          <ac:spMkLst>
            <pc:docMk/>
            <pc:sldMk cId="2799643206" sldId="645"/>
            <ac:spMk id="16" creationId="{4FD79BE0-E225-4E89-AAEA-1006D209374F}"/>
          </ac:spMkLst>
        </pc:spChg>
      </pc:sldChg>
      <pc:sldChg chg="addSp delSp modSp add mod">
        <pc:chgData name="Vanessa DUVAL" userId="b34c3f66-2da0-4a7d-8254-3cb4ebd2fea9" providerId="ADAL" clId="{9234497A-6BC6-4AF1-9537-8632E5ACDDA4}" dt="2025-07-09T17:24:45.550" v="1068" actId="1076"/>
        <pc:sldMkLst>
          <pc:docMk/>
          <pc:sldMk cId="3382370601" sldId="648"/>
        </pc:sldMkLst>
        <pc:spChg chg="add mod">
          <ac:chgData name="Vanessa DUVAL" userId="b34c3f66-2da0-4a7d-8254-3cb4ebd2fea9" providerId="ADAL" clId="{9234497A-6BC6-4AF1-9537-8632E5ACDDA4}" dt="2025-07-09T17:24:36.430" v="1065"/>
          <ac:spMkLst>
            <pc:docMk/>
            <pc:sldMk cId="3382370601" sldId="648"/>
            <ac:spMk id="2" creationId="{7CAED84A-CD22-DAFE-0724-41F14CD727D5}"/>
          </ac:spMkLst>
        </pc:spChg>
        <pc:spChg chg="mod">
          <ac:chgData name="Vanessa DUVAL" userId="b34c3f66-2da0-4a7d-8254-3cb4ebd2fea9" providerId="ADAL" clId="{9234497A-6BC6-4AF1-9537-8632E5ACDDA4}" dt="2025-07-09T17:24:45.550" v="1068" actId="1076"/>
          <ac:spMkLst>
            <pc:docMk/>
            <pc:sldMk cId="3382370601" sldId="648"/>
            <ac:spMk id="5" creationId="{C5C5C4E1-2F6F-45FA-9C95-11D93C428E33}"/>
          </ac:spMkLst>
        </pc:spChg>
      </pc:sldChg>
      <pc:sldChg chg="addSp modSp mod">
        <pc:chgData name="Vanessa DUVAL" userId="b34c3f66-2da0-4a7d-8254-3cb4ebd2fea9" providerId="ADAL" clId="{9234497A-6BC6-4AF1-9537-8632E5ACDDA4}" dt="2025-07-09T17:15:07.831" v="1024" actId="1076"/>
        <pc:sldMkLst>
          <pc:docMk/>
          <pc:sldMk cId="515281094" sldId="748"/>
        </pc:sldMkLst>
        <pc:spChg chg="mod">
          <ac:chgData name="Vanessa DUVAL" userId="b34c3f66-2da0-4a7d-8254-3cb4ebd2fea9" providerId="ADAL" clId="{9234497A-6BC6-4AF1-9537-8632E5ACDDA4}" dt="2025-07-09T17:15:03.249" v="1022" actId="1076"/>
          <ac:spMkLst>
            <pc:docMk/>
            <pc:sldMk cId="515281094" sldId="748"/>
            <ac:spMk id="4" creationId="{E6B8BA8D-BD77-7DC9-CF74-54A290690D72}"/>
          </ac:spMkLst>
        </pc:spChg>
        <pc:picChg chg="add mod">
          <ac:chgData name="Vanessa DUVAL" userId="b34c3f66-2da0-4a7d-8254-3cb4ebd2fea9" providerId="ADAL" clId="{9234497A-6BC6-4AF1-9537-8632E5ACDDA4}" dt="2025-07-09T17:15:07.831" v="1024" actId="1076"/>
          <ac:picMkLst>
            <pc:docMk/>
            <pc:sldMk cId="515281094" sldId="748"/>
            <ac:picMk id="11" creationId="{64B93661-03C3-4E33-8A4C-E9549DB21A52}"/>
          </ac:picMkLst>
        </pc:picChg>
      </pc:sldChg>
      <pc:sldChg chg="ord">
        <pc:chgData name="Vanessa DUVAL" userId="b34c3f66-2da0-4a7d-8254-3cb4ebd2fea9" providerId="ADAL" clId="{9234497A-6BC6-4AF1-9537-8632E5ACDDA4}" dt="2025-07-02T14:53:31.985" v="257"/>
        <pc:sldMkLst>
          <pc:docMk/>
          <pc:sldMk cId="2071287564" sldId="749"/>
        </pc:sldMkLst>
      </pc:sldChg>
      <pc:sldChg chg="modSp mod">
        <pc:chgData name="Vanessa DUVAL" userId="b34c3f66-2da0-4a7d-8254-3cb4ebd2fea9" providerId="ADAL" clId="{9234497A-6BC6-4AF1-9537-8632E5ACDDA4}" dt="2025-07-02T14:54:59.879" v="285" actId="20577"/>
        <pc:sldMkLst>
          <pc:docMk/>
          <pc:sldMk cId="158677105" sldId="750"/>
        </pc:sldMkLst>
        <pc:spChg chg="mod">
          <ac:chgData name="Vanessa DUVAL" userId="b34c3f66-2da0-4a7d-8254-3cb4ebd2fea9" providerId="ADAL" clId="{9234497A-6BC6-4AF1-9537-8632E5ACDDA4}" dt="2025-07-02T14:54:59.879" v="285" actId="20577"/>
          <ac:spMkLst>
            <pc:docMk/>
            <pc:sldMk cId="158677105" sldId="750"/>
            <ac:spMk id="4" creationId="{0E4D3B75-8CCD-E497-9911-2610798D8802}"/>
          </ac:spMkLst>
        </pc:spChg>
      </pc:sldChg>
      <pc:sldChg chg="modSp del mod">
        <pc:chgData name="Vanessa DUVAL" userId="b34c3f66-2da0-4a7d-8254-3cb4ebd2fea9" providerId="ADAL" clId="{9234497A-6BC6-4AF1-9537-8632E5ACDDA4}" dt="2025-07-15T09:14:12.286" v="1159" actId="47"/>
        <pc:sldMkLst>
          <pc:docMk/>
          <pc:sldMk cId="1275551255" sldId="751"/>
        </pc:sldMkLst>
        <pc:spChg chg="mod">
          <ac:chgData name="Vanessa DUVAL" userId="b34c3f66-2da0-4a7d-8254-3cb4ebd2fea9" providerId="ADAL" clId="{9234497A-6BC6-4AF1-9537-8632E5ACDDA4}" dt="2025-07-15T09:13:59.552" v="1146" actId="21"/>
          <ac:spMkLst>
            <pc:docMk/>
            <pc:sldMk cId="1275551255" sldId="751"/>
            <ac:spMk id="4" creationId="{1CED8657-A1CA-DE3D-93E1-6E210A4340AD}"/>
          </ac:spMkLst>
        </pc:spChg>
      </pc:sldChg>
      <pc:sldChg chg="del">
        <pc:chgData name="Vanessa DUVAL" userId="b34c3f66-2da0-4a7d-8254-3cb4ebd2fea9" providerId="ADAL" clId="{9234497A-6BC6-4AF1-9537-8632E5ACDDA4}" dt="2025-07-02T15:02:04.859" v="400" actId="47"/>
        <pc:sldMkLst>
          <pc:docMk/>
          <pc:sldMk cId="843579430" sldId="752"/>
        </pc:sldMkLst>
      </pc:sldChg>
      <pc:sldChg chg="addSp delSp modSp mod">
        <pc:chgData name="Vanessa DUVAL" userId="b34c3f66-2da0-4a7d-8254-3cb4ebd2fea9" providerId="ADAL" clId="{9234497A-6BC6-4AF1-9537-8632E5ACDDA4}" dt="2025-07-15T09:43:19.661" v="1960" actId="20577"/>
        <pc:sldMkLst>
          <pc:docMk/>
          <pc:sldMk cId="1456454663" sldId="754"/>
        </pc:sldMkLst>
        <pc:spChg chg="mod">
          <ac:chgData name="Vanessa DUVAL" userId="b34c3f66-2da0-4a7d-8254-3cb4ebd2fea9" providerId="ADAL" clId="{9234497A-6BC6-4AF1-9537-8632E5ACDDA4}" dt="2025-07-15T09:16:40.864" v="1324" actId="1076"/>
          <ac:spMkLst>
            <pc:docMk/>
            <pc:sldMk cId="1456454663" sldId="754"/>
            <ac:spMk id="2" creationId="{24A6CBF0-4F6C-FA95-88E0-7D46604B0495}"/>
          </ac:spMkLst>
        </pc:spChg>
        <pc:spChg chg="add del mod">
          <ac:chgData name="Vanessa DUVAL" userId="b34c3f66-2da0-4a7d-8254-3cb4ebd2fea9" providerId="ADAL" clId="{9234497A-6BC6-4AF1-9537-8632E5ACDDA4}" dt="2025-07-15T09:32:11.408" v="1419" actId="478"/>
          <ac:spMkLst>
            <pc:docMk/>
            <pc:sldMk cId="1456454663" sldId="754"/>
            <ac:spMk id="3" creationId="{8E8370E0-D18B-3EA5-7816-7075695DD4C3}"/>
          </ac:spMkLst>
        </pc:spChg>
        <pc:spChg chg="mod">
          <ac:chgData name="Vanessa DUVAL" userId="b34c3f66-2da0-4a7d-8254-3cb4ebd2fea9" providerId="ADAL" clId="{9234497A-6BC6-4AF1-9537-8632E5ACDDA4}" dt="2025-07-15T09:17:18.182" v="1413" actId="20577"/>
          <ac:spMkLst>
            <pc:docMk/>
            <pc:sldMk cId="1456454663" sldId="754"/>
            <ac:spMk id="4" creationId="{BE30315D-93F9-99F6-CBB9-F63E00F211A4}"/>
          </ac:spMkLst>
        </pc:spChg>
        <pc:spChg chg="mod">
          <ac:chgData name="Vanessa DUVAL" userId="b34c3f66-2da0-4a7d-8254-3cb4ebd2fea9" providerId="ADAL" clId="{9234497A-6BC6-4AF1-9537-8632E5ACDDA4}" dt="2025-07-15T09:16:49.630" v="1329" actId="313"/>
          <ac:spMkLst>
            <pc:docMk/>
            <pc:sldMk cId="1456454663" sldId="754"/>
            <ac:spMk id="5" creationId="{C44F34AB-659B-91B0-7DB9-E0B3690ABF72}"/>
          </ac:spMkLst>
        </pc:spChg>
        <pc:spChg chg="mod">
          <ac:chgData name="Vanessa DUVAL" userId="b34c3f66-2da0-4a7d-8254-3cb4ebd2fea9" providerId="ADAL" clId="{9234497A-6BC6-4AF1-9537-8632E5ACDDA4}" dt="2025-07-15T09:41:56.079" v="1766" actId="20577"/>
          <ac:spMkLst>
            <pc:docMk/>
            <pc:sldMk cId="1456454663" sldId="754"/>
            <ac:spMk id="6" creationId="{97B009FC-62E4-A82F-0EA0-8E04CA2177DE}"/>
          </ac:spMkLst>
        </pc:spChg>
        <pc:spChg chg="add mod">
          <ac:chgData name="Vanessa DUVAL" userId="b34c3f66-2da0-4a7d-8254-3cb4ebd2fea9" providerId="ADAL" clId="{9234497A-6BC6-4AF1-9537-8632E5ACDDA4}" dt="2025-07-15T09:43:19.661" v="1960" actId="20577"/>
          <ac:spMkLst>
            <pc:docMk/>
            <pc:sldMk cId="1456454663" sldId="754"/>
            <ac:spMk id="7" creationId="{5942A586-D571-B65A-A711-5BEEAEC5A150}"/>
          </ac:spMkLst>
        </pc:spChg>
        <pc:spChg chg="add del mod">
          <ac:chgData name="Vanessa DUVAL" userId="b34c3f66-2da0-4a7d-8254-3cb4ebd2fea9" providerId="ADAL" clId="{9234497A-6BC6-4AF1-9537-8632E5ACDDA4}" dt="2025-07-15T09:32:12.490" v="1420" actId="478"/>
          <ac:spMkLst>
            <pc:docMk/>
            <pc:sldMk cId="1456454663" sldId="754"/>
            <ac:spMk id="8" creationId="{629281BA-AD8F-1664-C6C1-D73521AE861B}"/>
          </ac:spMkLst>
        </pc:spChg>
      </pc:sldChg>
      <pc:sldChg chg="del">
        <pc:chgData name="Vanessa DUVAL" userId="b34c3f66-2da0-4a7d-8254-3cb4ebd2fea9" providerId="ADAL" clId="{9234497A-6BC6-4AF1-9537-8632E5ACDDA4}" dt="2025-07-02T15:02:08.395" v="402" actId="47"/>
        <pc:sldMkLst>
          <pc:docMk/>
          <pc:sldMk cId="1188528132" sldId="755"/>
        </pc:sldMkLst>
      </pc:sldChg>
      <pc:sldChg chg="modSp mod modAnim">
        <pc:chgData name="Vanessa DUVAL" userId="b34c3f66-2da0-4a7d-8254-3cb4ebd2fea9" providerId="ADAL" clId="{9234497A-6BC6-4AF1-9537-8632E5ACDDA4}" dt="2025-07-07T14:31:23.831" v="943" actId="255"/>
        <pc:sldMkLst>
          <pc:docMk/>
          <pc:sldMk cId="3869465295" sldId="777"/>
        </pc:sldMkLst>
        <pc:spChg chg="mod">
          <ac:chgData name="Vanessa DUVAL" userId="b34c3f66-2da0-4a7d-8254-3cb4ebd2fea9" providerId="ADAL" clId="{9234497A-6BC6-4AF1-9537-8632E5ACDDA4}" dt="2025-07-02T15:13:15.530" v="714" actId="1076"/>
          <ac:spMkLst>
            <pc:docMk/>
            <pc:sldMk cId="3869465295" sldId="777"/>
            <ac:spMk id="2" creationId="{DCAF6ECF-07C9-DDD8-F2D2-50F1BC886706}"/>
          </ac:spMkLst>
        </pc:spChg>
        <pc:spChg chg="mod">
          <ac:chgData name="Vanessa DUVAL" userId="b34c3f66-2da0-4a7d-8254-3cb4ebd2fea9" providerId="ADAL" clId="{9234497A-6BC6-4AF1-9537-8632E5ACDDA4}" dt="2025-07-07T14:31:23.831" v="943" actId="255"/>
          <ac:spMkLst>
            <pc:docMk/>
            <pc:sldMk cId="3869465295" sldId="777"/>
            <ac:spMk id="4" creationId="{21EEEA4A-348B-661B-D689-A4EAE4DBC547}"/>
          </ac:spMkLst>
        </pc:spChg>
      </pc:sldChg>
      <pc:sldChg chg="del">
        <pc:chgData name="Vanessa DUVAL" userId="b34c3f66-2da0-4a7d-8254-3cb4ebd2fea9" providerId="ADAL" clId="{9234497A-6BC6-4AF1-9537-8632E5ACDDA4}" dt="2025-07-02T15:01:48.596" v="392" actId="47"/>
        <pc:sldMkLst>
          <pc:docMk/>
          <pc:sldMk cId="875098267" sldId="778"/>
        </pc:sldMkLst>
      </pc:sldChg>
      <pc:sldChg chg="del">
        <pc:chgData name="Vanessa DUVAL" userId="b34c3f66-2da0-4a7d-8254-3cb4ebd2fea9" providerId="ADAL" clId="{9234497A-6BC6-4AF1-9537-8632E5ACDDA4}" dt="2025-07-02T15:02:09.609" v="403" actId="47"/>
        <pc:sldMkLst>
          <pc:docMk/>
          <pc:sldMk cId="341987253" sldId="779"/>
        </pc:sldMkLst>
      </pc:sldChg>
      <pc:sldChg chg="del">
        <pc:chgData name="Vanessa DUVAL" userId="b34c3f66-2da0-4a7d-8254-3cb4ebd2fea9" providerId="ADAL" clId="{9234497A-6BC6-4AF1-9537-8632E5ACDDA4}" dt="2025-07-02T15:02:10.511" v="404" actId="47"/>
        <pc:sldMkLst>
          <pc:docMk/>
          <pc:sldMk cId="3209695130" sldId="780"/>
        </pc:sldMkLst>
      </pc:sldChg>
      <pc:sldChg chg="del">
        <pc:chgData name="Vanessa DUVAL" userId="b34c3f66-2da0-4a7d-8254-3cb4ebd2fea9" providerId="ADAL" clId="{9234497A-6BC6-4AF1-9537-8632E5ACDDA4}" dt="2025-07-02T15:02:11.716" v="405" actId="47"/>
        <pc:sldMkLst>
          <pc:docMk/>
          <pc:sldMk cId="0" sldId="781"/>
        </pc:sldMkLst>
      </pc:sldChg>
      <pc:sldChg chg="modSp add mod">
        <pc:chgData name="Vanessa DUVAL" userId="b34c3f66-2da0-4a7d-8254-3cb4ebd2fea9" providerId="ADAL" clId="{9234497A-6BC6-4AF1-9537-8632E5ACDDA4}" dt="2025-07-02T15:04:44.131" v="532" actId="20577"/>
        <pc:sldMkLst>
          <pc:docMk/>
          <pc:sldMk cId="2428031088" sldId="782"/>
        </pc:sldMkLst>
        <pc:spChg chg="mod">
          <ac:chgData name="Vanessa DUVAL" userId="b34c3f66-2da0-4a7d-8254-3cb4ebd2fea9" providerId="ADAL" clId="{9234497A-6BC6-4AF1-9537-8632E5ACDDA4}" dt="2025-07-02T15:04:44.131" v="532" actId="20577"/>
          <ac:spMkLst>
            <pc:docMk/>
            <pc:sldMk cId="2428031088" sldId="782"/>
            <ac:spMk id="4" creationId="{F5467104-8A9A-4ACE-1DEF-8A8287237CC6}"/>
          </ac:spMkLst>
        </pc:spChg>
      </pc:sldChg>
      <pc:sldChg chg="del">
        <pc:chgData name="Vanessa DUVAL" userId="b34c3f66-2da0-4a7d-8254-3cb4ebd2fea9" providerId="ADAL" clId="{9234497A-6BC6-4AF1-9537-8632E5ACDDA4}" dt="2025-07-02T14:53:27.719" v="255" actId="47"/>
        <pc:sldMkLst>
          <pc:docMk/>
          <pc:sldMk cId="3329432856" sldId="782"/>
        </pc:sldMkLst>
      </pc:sldChg>
      <pc:sldChg chg="addSp delSp modSp add mod delAnim modNotesTx">
        <pc:chgData name="Vanessa DUVAL" userId="b34c3f66-2da0-4a7d-8254-3cb4ebd2fea9" providerId="ADAL" clId="{9234497A-6BC6-4AF1-9537-8632E5ACDDA4}" dt="2025-07-02T15:00:39.893" v="378" actId="6549"/>
        <pc:sldMkLst>
          <pc:docMk/>
          <pc:sldMk cId="1122144045" sldId="783"/>
        </pc:sldMkLst>
        <pc:picChg chg="add mod modCrop">
          <ac:chgData name="Vanessa DUVAL" userId="b34c3f66-2da0-4a7d-8254-3cb4ebd2fea9" providerId="ADAL" clId="{9234497A-6BC6-4AF1-9537-8632E5ACDDA4}" dt="2025-07-02T15:00:16.749" v="376" actId="1440"/>
          <ac:picMkLst>
            <pc:docMk/>
            <pc:sldMk cId="1122144045" sldId="783"/>
            <ac:picMk id="7" creationId="{86938562-E1E6-ECA1-F639-8EFACFA14892}"/>
          </ac:picMkLst>
        </pc:picChg>
      </pc:sldChg>
      <pc:sldChg chg="addSp delSp modSp add mod">
        <pc:chgData name="Vanessa DUVAL" userId="b34c3f66-2da0-4a7d-8254-3cb4ebd2fea9" providerId="ADAL" clId="{9234497A-6BC6-4AF1-9537-8632E5ACDDA4}" dt="2025-07-02T15:01:19.562" v="388" actId="1076"/>
        <pc:sldMkLst>
          <pc:docMk/>
          <pc:sldMk cId="2433986503" sldId="784"/>
        </pc:sldMkLst>
        <pc:picChg chg="add mod modCrop">
          <ac:chgData name="Vanessa DUVAL" userId="b34c3f66-2da0-4a7d-8254-3cb4ebd2fea9" providerId="ADAL" clId="{9234497A-6BC6-4AF1-9537-8632E5ACDDA4}" dt="2025-07-02T15:01:19.562" v="388" actId="1076"/>
          <ac:picMkLst>
            <pc:docMk/>
            <pc:sldMk cId="2433986503" sldId="784"/>
            <ac:picMk id="3" creationId="{1E86471C-AC7F-7BC3-55CA-49EABCF27D9D}"/>
          </ac:picMkLst>
        </pc:picChg>
      </pc:sldChg>
      <pc:sldChg chg="addSp modSp add mod ord">
        <pc:chgData name="Vanessa DUVAL" userId="b34c3f66-2da0-4a7d-8254-3cb4ebd2fea9" providerId="ADAL" clId="{9234497A-6BC6-4AF1-9537-8632E5ACDDA4}" dt="2025-07-09T17:29:16.247" v="1092" actId="1076"/>
        <pc:sldMkLst>
          <pc:docMk/>
          <pc:sldMk cId="1598032642" sldId="785"/>
        </pc:sldMkLst>
        <pc:spChg chg="mod">
          <ac:chgData name="Vanessa DUVAL" userId="b34c3f66-2da0-4a7d-8254-3cb4ebd2fea9" providerId="ADAL" clId="{9234497A-6BC6-4AF1-9537-8632E5ACDDA4}" dt="2025-07-02T15:05:52.881" v="590" actId="20577"/>
          <ac:spMkLst>
            <pc:docMk/>
            <pc:sldMk cId="1598032642" sldId="785"/>
            <ac:spMk id="4" creationId="{AD18BE07-0FDB-CDF7-65E9-730038F156D5}"/>
          </ac:spMkLst>
        </pc:spChg>
        <pc:picChg chg="add mod">
          <ac:chgData name="Vanessa DUVAL" userId="b34c3f66-2da0-4a7d-8254-3cb4ebd2fea9" providerId="ADAL" clId="{9234497A-6BC6-4AF1-9537-8632E5ACDDA4}" dt="2025-07-09T17:29:16.247" v="1092" actId="1076"/>
          <ac:picMkLst>
            <pc:docMk/>
            <pc:sldMk cId="1598032642" sldId="785"/>
            <ac:picMk id="1026" creationId="{B5B7A22D-8EB2-B304-957D-86BD7FC9ABF4}"/>
          </ac:picMkLst>
        </pc:picChg>
      </pc:sldChg>
      <pc:sldChg chg="delSp modSp add mod">
        <pc:chgData name="Vanessa DUVAL" userId="b34c3f66-2da0-4a7d-8254-3cb4ebd2fea9" providerId="ADAL" clId="{9234497A-6BC6-4AF1-9537-8632E5ACDDA4}" dt="2025-07-09T17:17:56.858" v="1033" actId="207"/>
        <pc:sldMkLst>
          <pc:docMk/>
          <pc:sldMk cId="797635627" sldId="882"/>
        </pc:sldMkLst>
        <pc:spChg chg="mod">
          <ac:chgData name="Vanessa DUVAL" userId="b34c3f66-2da0-4a7d-8254-3cb4ebd2fea9" providerId="ADAL" clId="{9234497A-6BC6-4AF1-9537-8632E5ACDDA4}" dt="2025-07-09T17:17:48.975" v="1032" actId="207"/>
          <ac:spMkLst>
            <pc:docMk/>
            <pc:sldMk cId="797635627" sldId="882"/>
            <ac:spMk id="6" creationId="{7F98B531-1311-5B70-BF75-CF7C4D93782F}"/>
          </ac:spMkLst>
        </pc:spChg>
        <pc:spChg chg="mod">
          <ac:chgData name="Vanessa DUVAL" userId="b34c3f66-2da0-4a7d-8254-3cb4ebd2fea9" providerId="ADAL" clId="{9234497A-6BC6-4AF1-9537-8632E5ACDDA4}" dt="2025-07-09T17:17:56.858" v="1033" actId="207"/>
          <ac:spMkLst>
            <pc:docMk/>
            <pc:sldMk cId="797635627" sldId="882"/>
            <ac:spMk id="11" creationId="{5BE077AD-FDA8-0932-EE0F-6FA1414CC002}"/>
          </ac:spMkLst>
        </pc:spChg>
      </pc:sldChg>
      <pc:sldChg chg="delSp modSp add mod">
        <pc:chgData name="Vanessa DUVAL" userId="b34c3f66-2da0-4a7d-8254-3cb4ebd2fea9" providerId="ADAL" clId="{9234497A-6BC6-4AF1-9537-8632E5ACDDA4}" dt="2025-07-09T17:18:40.823" v="1043" actId="20577"/>
        <pc:sldMkLst>
          <pc:docMk/>
          <pc:sldMk cId="1658186359" sldId="883"/>
        </pc:sldMkLst>
        <pc:spChg chg="mod">
          <ac:chgData name="Vanessa DUVAL" userId="b34c3f66-2da0-4a7d-8254-3cb4ebd2fea9" providerId="ADAL" clId="{9234497A-6BC6-4AF1-9537-8632E5ACDDA4}" dt="2025-07-09T17:18:40.823" v="1043" actId="20577"/>
          <ac:spMkLst>
            <pc:docMk/>
            <pc:sldMk cId="1658186359" sldId="883"/>
            <ac:spMk id="5" creationId="{6E221B1D-30FE-5123-8D25-E0F6AB92129A}"/>
          </ac:spMkLst>
        </pc:spChg>
        <pc:spChg chg="mod">
          <ac:chgData name="Vanessa DUVAL" userId="b34c3f66-2da0-4a7d-8254-3cb4ebd2fea9" providerId="ADAL" clId="{9234497A-6BC6-4AF1-9537-8632E5ACDDA4}" dt="2025-07-09T17:18:11.258" v="1034" actId="207"/>
          <ac:spMkLst>
            <pc:docMk/>
            <pc:sldMk cId="1658186359" sldId="883"/>
            <ac:spMk id="6" creationId="{55D9DE54-6C2A-6500-79FB-FE530EAFCD47}"/>
          </ac:spMkLst>
        </pc:spChg>
        <pc:spChg chg="mod">
          <ac:chgData name="Vanessa DUVAL" userId="b34c3f66-2da0-4a7d-8254-3cb4ebd2fea9" providerId="ADAL" clId="{9234497A-6BC6-4AF1-9537-8632E5ACDDA4}" dt="2025-07-09T17:18:22.324" v="1037" actId="1076"/>
          <ac:spMkLst>
            <pc:docMk/>
            <pc:sldMk cId="1658186359" sldId="883"/>
            <ac:spMk id="10" creationId="{B1104DFB-C042-79FD-E2F0-CF453FDD6785}"/>
          </ac:spMkLst>
        </pc:spChg>
      </pc:sldChg>
      <pc:sldChg chg="delSp modSp add mod">
        <pc:chgData name="Vanessa DUVAL" userId="b34c3f66-2da0-4a7d-8254-3cb4ebd2fea9" providerId="ADAL" clId="{9234497A-6BC6-4AF1-9537-8632E5ACDDA4}" dt="2025-07-09T17:26:43.506" v="1086" actId="1076"/>
        <pc:sldMkLst>
          <pc:docMk/>
          <pc:sldMk cId="1576963516" sldId="884"/>
        </pc:sldMkLst>
        <pc:spChg chg="mod">
          <ac:chgData name="Vanessa DUVAL" userId="b34c3f66-2da0-4a7d-8254-3cb4ebd2fea9" providerId="ADAL" clId="{9234497A-6BC6-4AF1-9537-8632E5ACDDA4}" dt="2025-07-09T17:26:38.784" v="1085" actId="207"/>
          <ac:spMkLst>
            <pc:docMk/>
            <pc:sldMk cId="1576963516" sldId="884"/>
            <ac:spMk id="10" creationId="{D6B7F3FB-AE45-E64F-8A27-2D153533296B}"/>
          </ac:spMkLst>
        </pc:spChg>
        <pc:picChg chg="mod">
          <ac:chgData name="Vanessa DUVAL" userId="b34c3f66-2da0-4a7d-8254-3cb4ebd2fea9" providerId="ADAL" clId="{9234497A-6BC6-4AF1-9537-8632E5ACDDA4}" dt="2025-07-09T17:26:43.506" v="1086" actId="1076"/>
          <ac:picMkLst>
            <pc:docMk/>
            <pc:sldMk cId="1576963516" sldId="884"/>
            <ac:picMk id="40" creationId="{F2E3BDB8-6CA6-22CE-7B4B-88E434AA0D37}"/>
          </ac:picMkLst>
        </pc:picChg>
        <pc:picChg chg="mod">
          <ac:chgData name="Vanessa DUVAL" userId="b34c3f66-2da0-4a7d-8254-3cb4ebd2fea9" providerId="ADAL" clId="{9234497A-6BC6-4AF1-9537-8632E5ACDDA4}" dt="2025-07-09T17:26:43.506" v="1086" actId="1076"/>
          <ac:picMkLst>
            <pc:docMk/>
            <pc:sldMk cId="1576963516" sldId="884"/>
            <ac:picMk id="42" creationId="{68AB1834-F3EA-ECF6-90E3-CAC356D6354A}"/>
          </ac:picMkLst>
        </pc:picChg>
        <pc:picChg chg="mod">
          <ac:chgData name="Vanessa DUVAL" userId="b34c3f66-2da0-4a7d-8254-3cb4ebd2fea9" providerId="ADAL" clId="{9234497A-6BC6-4AF1-9537-8632E5ACDDA4}" dt="2025-07-09T17:26:43.506" v="1086" actId="1076"/>
          <ac:picMkLst>
            <pc:docMk/>
            <pc:sldMk cId="1576963516" sldId="884"/>
            <ac:picMk id="44" creationId="{E06A802D-3675-B196-1B34-B0B6E6B95CD2}"/>
          </ac:picMkLst>
        </pc:picChg>
      </pc:sldChg>
      <pc:sldChg chg="delSp modSp add mod">
        <pc:chgData name="Vanessa DUVAL" userId="b34c3f66-2da0-4a7d-8254-3cb4ebd2fea9" providerId="ADAL" clId="{9234497A-6BC6-4AF1-9537-8632E5ACDDA4}" dt="2025-07-09T17:23:39.844" v="1058" actId="207"/>
        <pc:sldMkLst>
          <pc:docMk/>
          <pc:sldMk cId="1673478790" sldId="886"/>
        </pc:sldMkLst>
        <pc:spChg chg="mod">
          <ac:chgData name="Vanessa DUVAL" userId="b34c3f66-2da0-4a7d-8254-3cb4ebd2fea9" providerId="ADAL" clId="{9234497A-6BC6-4AF1-9537-8632E5ACDDA4}" dt="2025-07-09T17:23:35.567" v="1056" actId="207"/>
          <ac:spMkLst>
            <pc:docMk/>
            <pc:sldMk cId="1673478790" sldId="886"/>
            <ac:spMk id="2" creationId="{2C3A6E8A-308E-7901-F205-A389D8B156F2}"/>
          </ac:spMkLst>
        </pc:spChg>
        <pc:spChg chg="mod">
          <ac:chgData name="Vanessa DUVAL" userId="b34c3f66-2da0-4a7d-8254-3cb4ebd2fea9" providerId="ADAL" clId="{9234497A-6BC6-4AF1-9537-8632E5ACDDA4}" dt="2025-07-09T17:23:39.844" v="1058" actId="207"/>
          <ac:spMkLst>
            <pc:docMk/>
            <pc:sldMk cId="1673478790" sldId="886"/>
            <ac:spMk id="3" creationId="{10879BBD-3B5E-5154-0254-6DEF2C195342}"/>
          </ac:spMkLst>
        </pc:spChg>
        <pc:picChg chg="mod modCrop">
          <ac:chgData name="Vanessa DUVAL" userId="b34c3f66-2da0-4a7d-8254-3cb4ebd2fea9" providerId="ADAL" clId="{9234497A-6BC6-4AF1-9537-8632E5ACDDA4}" dt="2025-07-09T17:11:18.161" v="969" actId="732"/>
          <ac:picMkLst>
            <pc:docMk/>
            <pc:sldMk cId="1673478790" sldId="886"/>
            <ac:picMk id="5" creationId="{76083DEA-7524-2897-5819-2A77AF52821C}"/>
          </ac:picMkLst>
        </pc:picChg>
      </pc:sldChg>
      <pc:sldChg chg="add">
        <pc:chgData name="Vanessa DUVAL" userId="b34c3f66-2da0-4a7d-8254-3cb4ebd2fea9" providerId="ADAL" clId="{9234497A-6BC6-4AF1-9537-8632E5ACDDA4}" dt="2025-07-09T17:08:53.328" v="944"/>
        <pc:sldMkLst>
          <pc:docMk/>
          <pc:sldMk cId="4105309290" sldId="887"/>
        </pc:sldMkLst>
      </pc:sldChg>
      <pc:sldChg chg="modSp add mod">
        <pc:chgData name="Vanessa DUVAL" userId="b34c3f66-2da0-4a7d-8254-3cb4ebd2fea9" providerId="ADAL" clId="{9234497A-6BC6-4AF1-9537-8632E5ACDDA4}" dt="2025-07-09T17:18:55.779" v="1044" actId="1076"/>
        <pc:sldMkLst>
          <pc:docMk/>
          <pc:sldMk cId="4035641224" sldId="888"/>
        </pc:sldMkLst>
        <pc:spChg chg="mod">
          <ac:chgData name="Vanessa DUVAL" userId="b34c3f66-2da0-4a7d-8254-3cb4ebd2fea9" providerId="ADAL" clId="{9234497A-6BC6-4AF1-9537-8632E5ACDDA4}" dt="2025-07-09T17:18:55.779" v="1044" actId="1076"/>
          <ac:spMkLst>
            <pc:docMk/>
            <pc:sldMk cId="4035641224" sldId="888"/>
            <ac:spMk id="2" creationId="{2464356B-518C-FCE3-764B-87C6B58C66DD}"/>
          </ac:spMkLst>
        </pc:spChg>
      </pc:sldChg>
      <pc:sldChg chg="add">
        <pc:chgData name="Vanessa DUVAL" userId="b34c3f66-2da0-4a7d-8254-3cb4ebd2fea9" providerId="ADAL" clId="{9234497A-6BC6-4AF1-9537-8632E5ACDDA4}" dt="2025-07-09T17:08:53.328" v="944"/>
        <pc:sldMkLst>
          <pc:docMk/>
          <pc:sldMk cId="351394947" sldId="889"/>
        </pc:sldMkLst>
      </pc:sldChg>
      <pc:sldChg chg="modSp add mod">
        <pc:chgData name="Vanessa DUVAL" userId="b34c3f66-2da0-4a7d-8254-3cb4ebd2fea9" providerId="ADAL" clId="{9234497A-6BC6-4AF1-9537-8632E5ACDDA4}" dt="2025-07-09T17:24:25.403" v="1064" actId="1076"/>
        <pc:sldMkLst>
          <pc:docMk/>
          <pc:sldMk cId="223418463" sldId="890"/>
        </pc:sldMkLst>
        <pc:spChg chg="mod">
          <ac:chgData name="Vanessa DUVAL" userId="b34c3f66-2da0-4a7d-8254-3cb4ebd2fea9" providerId="ADAL" clId="{9234497A-6BC6-4AF1-9537-8632E5ACDDA4}" dt="2025-07-09T17:24:25.403" v="1064" actId="1076"/>
          <ac:spMkLst>
            <pc:docMk/>
            <pc:sldMk cId="223418463" sldId="890"/>
            <ac:spMk id="2" creationId="{AB52C5A4-8C65-C0F2-B374-B2845F4DEDCA}"/>
          </ac:spMkLst>
        </pc:spChg>
      </pc:sldChg>
      <pc:sldChg chg="delSp modSp add mod">
        <pc:chgData name="Vanessa DUVAL" userId="b34c3f66-2da0-4a7d-8254-3cb4ebd2fea9" providerId="ADAL" clId="{9234497A-6BC6-4AF1-9537-8632E5ACDDA4}" dt="2025-07-10T08:01:23.203" v="1125" actId="20577"/>
        <pc:sldMkLst>
          <pc:docMk/>
          <pc:sldMk cId="639721429" sldId="891"/>
        </pc:sldMkLst>
        <pc:spChg chg="mod">
          <ac:chgData name="Vanessa DUVAL" userId="b34c3f66-2da0-4a7d-8254-3cb4ebd2fea9" providerId="ADAL" clId="{9234497A-6BC6-4AF1-9537-8632E5ACDDA4}" dt="2025-07-10T08:01:23.203" v="1125" actId="20577"/>
          <ac:spMkLst>
            <pc:docMk/>
            <pc:sldMk cId="639721429" sldId="891"/>
            <ac:spMk id="5" creationId="{2D39A499-DA25-FC95-760B-665D27C41404}"/>
          </ac:spMkLst>
        </pc:spChg>
      </pc:sldChg>
      <pc:sldChg chg="add">
        <pc:chgData name="Vanessa DUVAL" userId="b34c3f66-2da0-4a7d-8254-3cb4ebd2fea9" providerId="ADAL" clId="{9234497A-6BC6-4AF1-9537-8632E5ACDDA4}" dt="2025-07-09T17:08:53.328" v="944"/>
        <pc:sldMkLst>
          <pc:docMk/>
          <pc:sldMk cId="1451432362" sldId="892"/>
        </pc:sldMkLst>
      </pc:sldChg>
      <pc:sldChg chg="add mod modClrScheme chgLayout">
        <pc:chgData name="Vanessa DUVAL" userId="b34c3f66-2da0-4a7d-8254-3cb4ebd2fea9" providerId="ADAL" clId="{9234497A-6BC6-4AF1-9537-8632E5ACDDA4}" dt="2025-07-09T17:20:34.932" v="1054" actId="700"/>
        <pc:sldMkLst>
          <pc:docMk/>
          <pc:sldMk cId="988504618" sldId="893"/>
        </pc:sldMkLst>
      </pc:sldChg>
      <pc:sldChg chg="add">
        <pc:chgData name="Vanessa DUVAL" userId="b34c3f66-2da0-4a7d-8254-3cb4ebd2fea9" providerId="ADAL" clId="{9234497A-6BC6-4AF1-9537-8632E5ACDDA4}" dt="2025-07-09T17:28:57.452" v="1089"/>
        <pc:sldMkLst>
          <pc:docMk/>
          <pc:sldMk cId="4116724769" sldId="894"/>
        </pc:sldMkLst>
      </pc:sldChg>
      <pc:sldChg chg="add">
        <pc:chgData name="Vanessa DUVAL" userId="b34c3f66-2da0-4a7d-8254-3cb4ebd2fea9" providerId="ADAL" clId="{9234497A-6BC6-4AF1-9537-8632E5ACDDA4}" dt="2025-07-09T17:28:57.452" v="1089"/>
        <pc:sldMkLst>
          <pc:docMk/>
          <pc:sldMk cId="2724110389" sldId="895"/>
        </pc:sldMkLst>
      </pc:sldChg>
      <pc:sldChg chg="addSp delSp modSp add mod">
        <pc:chgData name="Vanessa DUVAL" userId="b34c3f66-2da0-4a7d-8254-3cb4ebd2fea9" providerId="ADAL" clId="{9234497A-6BC6-4AF1-9537-8632E5ACDDA4}" dt="2025-07-10T09:08:02.839" v="1145" actId="1076"/>
        <pc:sldMkLst>
          <pc:docMk/>
          <pc:sldMk cId="2911898114" sldId="896"/>
        </pc:sldMkLst>
        <pc:graphicFrameChg chg="add mod modGraphic">
          <ac:chgData name="Vanessa DUVAL" userId="b34c3f66-2da0-4a7d-8254-3cb4ebd2fea9" providerId="ADAL" clId="{9234497A-6BC6-4AF1-9537-8632E5ACDDA4}" dt="2025-07-10T09:08:02.839" v="1145" actId="1076"/>
          <ac:graphicFrameMkLst>
            <pc:docMk/>
            <pc:sldMk cId="2911898114" sldId="896"/>
            <ac:graphicFrameMk id="6" creationId="{89EC4D1B-F9F9-294F-FF78-B47C379FBDD9}"/>
          </ac:graphicFrameMkLst>
        </pc:graphicFrameChg>
      </pc:sldChg>
      <pc:sldMasterChg chg="delSldLayout">
        <pc:chgData name="Vanessa DUVAL" userId="b34c3f66-2da0-4a7d-8254-3cb4ebd2fea9" providerId="ADAL" clId="{9234497A-6BC6-4AF1-9537-8632E5ACDDA4}" dt="2025-07-02T15:01:52.873" v="399" actId="47"/>
        <pc:sldMasterMkLst>
          <pc:docMk/>
          <pc:sldMasterMk cId="1295620882" sldId="2147483674"/>
        </pc:sldMasterMkLst>
        <pc:sldLayoutChg chg="del">
          <pc:chgData name="Vanessa DUVAL" userId="b34c3f66-2da0-4a7d-8254-3cb4ebd2fea9" providerId="ADAL" clId="{9234497A-6BC6-4AF1-9537-8632E5ACDDA4}" dt="2025-07-02T15:01:48.596" v="392" actId="47"/>
          <pc:sldLayoutMkLst>
            <pc:docMk/>
            <pc:sldMasterMk cId="1295620882" sldId="2147483674"/>
            <pc:sldLayoutMk cId="985617320" sldId="2147483690"/>
          </pc:sldLayoutMkLst>
        </pc:sldLayoutChg>
        <pc:sldLayoutChg chg="del">
          <pc:chgData name="Vanessa DUVAL" userId="b34c3f66-2da0-4a7d-8254-3cb4ebd2fea9" providerId="ADAL" clId="{9234497A-6BC6-4AF1-9537-8632E5ACDDA4}" dt="2025-07-02T15:01:52.873" v="399" actId="47"/>
          <pc:sldLayoutMkLst>
            <pc:docMk/>
            <pc:sldMasterMk cId="1295620882" sldId="2147483674"/>
            <pc:sldLayoutMk cId="503600176" sldId="2147483691"/>
          </pc:sldLayoutMkLst>
        </pc:sldLayoutChg>
      </pc:sldMasterChg>
      <pc:sldMasterChg chg="add del addSldLayout delSldLayout">
        <pc:chgData name="Vanessa DUVAL" userId="b34c3f66-2da0-4a7d-8254-3cb4ebd2fea9" providerId="ADAL" clId="{9234497A-6BC6-4AF1-9537-8632E5ACDDA4}" dt="2025-07-09T17:20:34.932" v="1054" actId="700"/>
        <pc:sldMasterMkLst>
          <pc:docMk/>
          <pc:sldMasterMk cId="2954865577" sldId="2147483694"/>
        </pc:sldMasterMkLst>
        <pc:sldLayoutChg chg="add del">
          <pc:chgData name="Vanessa DUVAL" userId="b34c3f66-2da0-4a7d-8254-3cb4ebd2fea9" providerId="ADAL" clId="{9234497A-6BC6-4AF1-9537-8632E5ACDDA4}" dt="2025-07-09T17:20:34.932" v="1054" actId="700"/>
          <pc:sldLayoutMkLst>
            <pc:docMk/>
            <pc:sldMasterMk cId="2954865577" sldId="2147483694"/>
            <pc:sldLayoutMk cId="150163194" sldId="2147483695"/>
          </pc:sldLayoutMkLst>
        </pc:sldLayoutChg>
        <pc:sldLayoutChg chg="add del">
          <pc:chgData name="Vanessa DUVAL" userId="b34c3f66-2da0-4a7d-8254-3cb4ebd2fea9" providerId="ADAL" clId="{9234497A-6BC6-4AF1-9537-8632E5ACDDA4}" dt="2025-07-09T17:20:34.932" v="1054" actId="700"/>
          <pc:sldLayoutMkLst>
            <pc:docMk/>
            <pc:sldMasterMk cId="2954865577" sldId="2147483694"/>
            <pc:sldLayoutMk cId="1486156365" sldId="2147483696"/>
          </pc:sldLayoutMkLst>
        </pc:sldLayoutChg>
        <pc:sldLayoutChg chg="add del">
          <pc:chgData name="Vanessa DUVAL" userId="b34c3f66-2da0-4a7d-8254-3cb4ebd2fea9" providerId="ADAL" clId="{9234497A-6BC6-4AF1-9537-8632E5ACDDA4}" dt="2025-07-09T17:20:34.932" v="1054" actId="700"/>
          <pc:sldLayoutMkLst>
            <pc:docMk/>
            <pc:sldMasterMk cId="2954865577" sldId="2147483694"/>
            <pc:sldLayoutMk cId="4212949681" sldId="2147483697"/>
          </pc:sldLayoutMkLst>
        </pc:sldLayoutChg>
        <pc:sldLayoutChg chg="add del">
          <pc:chgData name="Vanessa DUVAL" userId="b34c3f66-2da0-4a7d-8254-3cb4ebd2fea9" providerId="ADAL" clId="{9234497A-6BC6-4AF1-9537-8632E5ACDDA4}" dt="2025-07-09T17:20:34.932" v="1054" actId="700"/>
          <pc:sldLayoutMkLst>
            <pc:docMk/>
            <pc:sldMasterMk cId="2954865577" sldId="2147483694"/>
            <pc:sldLayoutMk cId="3600191094" sldId="2147483698"/>
          </pc:sldLayoutMkLst>
        </pc:sldLayoutChg>
        <pc:sldLayoutChg chg="add del">
          <pc:chgData name="Vanessa DUVAL" userId="b34c3f66-2da0-4a7d-8254-3cb4ebd2fea9" providerId="ADAL" clId="{9234497A-6BC6-4AF1-9537-8632E5ACDDA4}" dt="2025-07-09T17:20:34.932" v="1054" actId="700"/>
          <pc:sldLayoutMkLst>
            <pc:docMk/>
            <pc:sldMasterMk cId="2954865577" sldId="2147483694"/>
            <pc:sldLayoutMk cId="3057607062" sldId="2147483699"/>
          </pc:sldLayoutMkLst>
        </pc:sldLayoutChg>
        <pc:sldLayoutChg chg="add del">
          <pc:chgData name="Vanessa DUVAL" userId="b34c3f66-2da0-4a7d-8254-3cb4ebd2fea9" providerId="ADAL" clId="{9234497A-6BC6-4AF1-9537-8632E5ACDDA4}" dt="2025-07-09T17:20:34.932" v="1054" actId="700"/>
          <pc:sldLayoutMkLst>
            <pc:docMk/>
            <pc:sldMasterMk cId="2954865577" sldId="2147483694"/>
            <pc:sldLayoutMk cId="2835379652" sldId="2147483700"/>
          </pc:sldLayoutMkLst>
        </pc:sldLayoutChg>
        <pc:sldLayoutChg chg="add del">
          <pc:chgData name="Vanessa DUVAL" userId="b34c3f66-2da0-4a7d-8254-3cb4ebd2fea9" providerId="ADAL" clId="{9234497A-6BC6-4AF1-9537-8632E5ACDDA4}" dt="2025-07-09T17:20:34.932" v="1054" actId="700"/>
          <pc:sldLayoutMkLst>
            <pc:docMk/>
            <pc:sldMasterMk cId="2954865577" sldId="2147483694"/>
            <pc:sldLayoutMk cId="3183257407" sldId="2147483701"/>
          </pc:sldLayoutMkLst>
        </pc:sldLayoutChg>
        <pc:sldLayoutChg chg="add del">
          <pc:chgData name="Vanessa DUVAL" userId="b34c3f66-2da0-4a7d-8254-3cb4ebd2fea9" providerId="ADAL" clId="{9234497A-6BC6-4AF1-9537-8632E5ACDDA4}" dt="2025-07-09T17:20:34.932" v="1054" actId="700"/>
          <pc:sldLayoutMkLst>
            <pc:docMk/>
            <pc:sldMasterMk cId="2954865577" sldId="2147483694"/>
            <pc:sldLayoutMk cId="2284637194" sldId="2147483702"/>
          </pc:sldLayoutMkLst>
        </pc:sldLayoutChg>
        <pc:sldLayoutChg chg="add del">
          <pc:chgData name="Vanessa DUVAL" userId="b34c3f66-2da0-4a7d-8254-3cb4ebd2fea9" providerId="ADAL" clId="{9234497A-6BC6-4AF1-9537-8632E5ACDDA4}" dt="2025-07-09T17:20:34.932" v="1054" actId="700"/>
          <pc:sldLayoutMkLst>
            <pc:docMk/>
            <pc:sldMasterMk cId="2954865577" sldId="2147483694"/>
            <pc:sldLayoutMk cId="1897479788" sldId="2147483703"/>
          </pc:sldLayoutMkLst>
        </pc:sldLayoutChg>
        <pc:sldLayoutChg chg="add del">
          <pc:chgData name="Vanessa DUVAL" userId="b34c3f66-2da0-4a7d-8254-3cb4ebd2fea9" providerId="ADAL" clId="{9234497A-6BC6-4AF1-9537-8632E5ACDDA4}" dt="2025-07-09T17:20:34.932" v="1054" actId="700"/>
          <pc:sldLayoutMkLst>
            <pc:docMk/>
            <pc:sldMasterMk cId="2954865577" sldId="2147483694"/>
            <pc:sldLayoutMk cId="3495215955" sldId="2147483704"/>
          </pc:sldLayoutMkLst>
        </pc:sldLayoutChg>
        <pc:sldLayoutChg chg="add del">
          <pc:chgData name="Vanessa DUVAL" userId="b34c3f66-2da0-4a7d-8254-3cb4ebd2fea9" providerId="ADAL" clId="{9234497A-6BC6-4AF1-9537-8632E5ACDDA4}" dt="2025-07-09T17:20:34.932" v="1054" actId="700"/>
          <pc:sldLayoutMkLst>
            <pc:docMk/>
            <pc:sldMasterMk cId="2954865577" sldId="2147483694"/>
            <pc:sldLayoutMk cId="1946980232" sldId="2147483705"/>
          </pc:sldLayoutMkLst>
        </pc:sldLayoutChg>
        <pc:sldLayoutChg chg="add del">
          <pc:chgData name="Vanessa DUVAL" userId="b34c3f66-2da0-4a7d-8254-3cb4ebd2fea9" providerId="ADAL" clId="{9234497A-6BC6-4AF1-9537-8632E5ACDDA4}" dt="2025-07-09T17:20:34.932" v="1054" actId="700"/>
          <pc:sldLayoutMkLst>
            <pc:docMk/>
            <pc:sldMasterMk cId="2954865577" sldId="2147483694"/>
            <pc:sldLayoutMk cId="1270827006" sldId="214748370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E74C2-69B5-41B7-A70A-3F6FB540B8F0}" type="doc">
      <dgm:prSet loTypeId="urn:microsoft.com/office/officeart/2005/8/layout/target3" loCatId="relationship" qsTypeId="urn:microsoft.com/office/officeart/2005/8/quickstyle/simple5" qsCatId="simple" csTypeId="urn:microsoft.com/office/officeart/2005/8/colors/colorful5" csCatId="colorful" phldr="1"/>
      <dgm:spPr/>
      <dgm:t>
        <a:bodyPr/>
        <a:lstStyle/>
        <a:p>
          <a:endParaRPr lang="fr-FR"/>
        </a:p>
      </dgm:t>
    </dgm:pt>
    <dgm:pt modelId="{8CAAB91C-D6A2-4998-B5A5-FB100DCB1B7D}">
      <dgm:prSet phldrT="[Texte]" custT="1"/>
      <dgm:spPr/>
      <dgm:t>
        <a:bodyPr/>
        <a:lstStyle/>
        <a:p>
          <a:r>
            <a:rPr lang="fr-FR" sz="2400" b="1" dirty="0">
              <a:solidFill>
                <a:srgbClr val="002060"/>
              </a:solidFill>
            </a:rPr>
            <a:t>Europe : Commission européenne</a:t>
          </a:r>
        </a:p>
        <a:p>
          <a:r>
            <a:rPr lang="fr-FR" sz="2400" b="1" dirty="0">
              <a:solidFill>
                <a:srgbClr val="0070C0"/>
              </a:solidFill>
            </a:rPr>
            <a:t>Guide du programme</a:t>
          </a:r>
          <a:br>
            <a:rPr lang="fr-FR" sz="2400" b="1" dirty="0">
              <a:solidFill>
                <a:srgbClr val="0070C0"/>
              </a:solidFill>
            </a:rPr>
          </a:br>
          <a:r>
            <a:rPr lang="fr-FR" sz="2400" b="1" dirty="0">
              <a:solidFill>
                <a:srgbClr val="0070C0"/>
              </a:solidFill>
            </a:rPr>
            <a:t>8 obstacles généraux </a:t>
          </a:r>
        </a:p>
      </dgm:t>
    </dgm:pt>
    <dgm:pt modelId="{94999DA8-73D8-406D-BE41-5687C850C0BC}" type="parTrans" cxnId="{4830103D-4483-4636-98CB-11DC1A6ACE16}">
      <dgm:prSet/>
      <dgm:spPr/>
      <dgm:t>
        <a:bodyPr/>
        <a:lstStyle/>
        <a:p>
          <a:endParaRPr lang="fr-FR"/>
        </a:p>
      </dgm:t>
    </dgm:pt>
    <dgm:pt modelId="{08A48FA9-F0F2-42A7-842D-59415F43F862}" type="sibTrans" cxnId="{4830103D-4483-4636-98CB-11DC1A6ACE16}">
      <dgm:prSet/>
      <dgm:spPr/>
      <dgm:t>
        <a:bodyPr/>
        <a:lstStyle/>
        <a:p>
          <a:endParaRPr lang="fr-FR"/>
        </a:p>
      </dgm:t>
    </dgm:pt>
    <dgm:pt modelId="{433DBC4F-0E18-45A4-B50F-9D3C7B023EDB}">
      <dgm:prSet phldrT="[Texte]" custT="1"/>
      <dgm:spPr/>
      <dgm:t>
        <a:bodyPr/>
        <a:lstStyle/>
        <a:p>
          <a:r>
            <a:rPr lang="fr-FR" sz="2400" b="1" dirty="0">
              <a:solidFill>
                <a:srgbClr val="002060"/>
              </a:solidFill>
            </a:rPr>
            <a:t>France: Des compléments financiers inclusion forfaitaires définis au niveau national</a:t>
          </a:r>
        </a:p>
        <a:p>
          <a:r>
            <a:rPr lang="fr-FR" sz="2400" b="1" dirty="0">
              <a:solidFill>
                <a:srgbClr val="0070C0"/>
              </a:solidFill>
            </a:rPr>
            <a:t>Publics définis et publiés au BOEN</a:t>
          </a:r>
        </a:p>
      </dgm:t>
    </dgm:pt>
    <dgm:pt modelId="{0A9EC912-DDE8-4919-AAF2-A7204E5A9CF3}" type="parTrans" cxnId="{C0581AA8-FEF2-4E16-AA5C-1D93CD9482CA}">
      <dgm:prSet/>
      <dgm:spPr/>
      <dgm:t>
        <a:bodyPr/>
        <a:lstStyle/>
        <a:p>
          <a:endParaRPr lang="fr-FR"/>
        </a:p>
      </dgm:t>
    </dgm:pt>
    <dgm:pt modelId="{609F7B40-32C3-48C3-8B3B-2590390A3D6B}" type="sibTrans" cxnId="{C0581AA8-FEF2-4E16-AA5C-1D93CD9482CA}">
      <dgm:prSet/>
      <dgm:spPr/>
      <dgm:t>
        <a:bodyPr/>
        <a:lstStyle/>
        <a:p>
          <a:endParaRPr lang="fr-FR"/>
        </a:p>
      </dgm:t>
    </dgm:pt>
    <dgm:pt modelId="{1088A661-3795-4376-B7AA-C6BD541F83AA}">
      <dgm:prSet phldrT="[Texte]" custT="1"/>
      <dgm:spPr/>
      <dgm:t>
        <a:bodyPr/>
        <a:lstStyle/>
        <a:p>
          <a:r>
            <a:rPr lang="fr-FR" sz="2400" b="1" dirty="0">
              <a:solidFill>
                <a:schemeClr val="tx1"/>
              </a:solidFill>
            </a:rPr>
            <a:t>France : +  des financements sur coûts réels</a:t>
          </a:r>
        </a:p>
        <a:p>
          <a:r>
            <a:rPr lang="fr-FR" sz="2400" b="1" dirty="0">
              <a:solidFill>
                <a:srgbClr val="002060"/>
              </a:solidFill>
            </a:rPr>
            <a:t>=&gt; En priorité pour les personnes en situation de handicap ou d’affections longue durée</a:t>
          </a:r>
          <a:endParaRPr lang="fr-FR" sz="2400" dirty="0"/>
        </a:p>
      </dgm:t>
    </dgm:pt>
    <dgm:pt modelId="{AFB1B1F8-ED52-4816-A203-061AE78753FD}" type="sibTrans" cxnId="{0BAA4B97-A380-46CE-B153-6D4FBC97D37A}">
      <dgm:prSet/>
      <dgm:spPr/>
      <dgm:t>
        <a:bodyPr/>
        <a:lstStyle/>
        <a:p>
          <a:endParaRPr lang="fr-FR"/>
        </a:p>
      </dgm:t>
    </dgm:pt>
    <dgm:pt modelId="{F1C053F5-6E14-41FC-8510-01148178CC08}" type="parTrans" cxnId="{0BAA4B97-A380-46CE-B153-6D4FBC97D37A}">
      <dgm:prSet/>
      <dgm:spPr/>
      <dgm:t>
        <a:bodyPr/>
        <a:lstStyle/>
        <a:p>
          <a:endParaRPr lang="fr-FR"/>
        </a:p>
      </dgm:t>
    </dgm:pt>
    <dgm:pt modelId="{240AA84E-01BB-4E25-941C-0763582A56CD}" type="pres">
      <dgm:prSet presAssocID="{986E74C2-69B5-41B7-A70A-3F6FB540B8F0}" presName="Name0" presStyleCnt="0">
        <dgm:presLayoutVars>
          <dgm:chMax val="7"/>
          <dgm:dir/>
          <dgm:animLvl val="lvl"/>
          <dgm:resizeHandles val="exact"/>
        </dgm:presLayoutVars>
      </dgm:prSet>
      <dgm:spPr/>
    </dgm:pt>
    <dgm:pt modelId="{5D47354D-D36F-4C7A-91E7-21E2BDEFF423}" type="pres">
      <dgm:prSet presAssocID="{8CAAB91C-D6A2-4998-B5A5-FB100DCB1B7D}" presName="circle1" presStyleLbl="node1" presStyleIdx="0" presStyleCnt="3"/>
      <dgm:spPr/>
    </dgm:pt>
    <dgm:pt modelId="{55CF296A-FDE5-4732-8F95-74DA5024BD88}" type="pres">
      <dgm:prSet presAssocID="{8CAAB91C-D6A2-4998-B5A5-FB100DCB1B7D}" presName="space" presStyleCnt="0"/>
      <dgm:spPr/>
    </dgm:pt>
    <dgm:pt modelId="{7F428746-B0A9-44D1-9831-1DAF23EE0168}" type="pres">
      <dgm:prSet presAssocID="{8CAAB91C-D6A2-4998-B5A5-FB100DCB1B7D}" presName="rect1" presStyleLbl="alignAcc1" presStyleIdx="0" presStyleCnt="3"/>
      <dgm:spPr/>
    </dgm:pt>
    <dgm:pt modelId="{5B723724-311C-4F34-8840-49BC98BEBDC6}" type="pres">
      <dgm:prSet presAssocID="{433DBC4F-0E18-45A4-B50F-9D3C7B023EDB}" presName="vertSpace2" presStyleLbl="node1" presStyleIdx="0" presStyleCnt="3"/>
      <dgm:spPr/>
    </dgm:pt>
    <dgm:pt modelId="{F2787D0A-6A23-4DBA-9811-71E63A2F64A2}" type="pres">
      <dgm:prSet presAssocID="{433DBC4F-0E18-45A4-B50F-9D3C7B023EDB}" presName="circle2" presStyleLbl="node1" presStyleIdx="1" presStyleCnt="3"/>
      <dgm:spPr/>
    </dgm:pt>
    <dgm:pt modelId="{6D50312C-E12B-4D2E-8AD0-8C77F58EE888}" type="pres">
      <dgm:prSet presAssocID="{433DBC4F-0E18-45A4-B50F-9D3C7B023EDB}" presName="rect2" presStyleLbl="alignAcc1" presStyleIdx="1" presStyleCnt="3"/>
      <dgm:spPr/>
    </dgm:pt>
    <dgm:pt modelId="{D4C85E0E-FEE0-4B6C-B0AE-A34E785EE990}" type="pres">
      <dgm:prSet presAssocID="{1088A661-3795-4376-B7AA-C6BD541F83AA}" presName="vertSpace3" presStyleLbl="node1" presStyleIdx="1" presStyleCnt="3"/>
      <dgm:spPr/>
    </dgm:pt>
    <dgm:pt modelId="{3B2FACCD-5563-468B-860D-19E9C722CE01}" type="pres">
      <dgm:prSet presAssocID="{1088A661-3795-4376-B7AA-C6BD541F83AA}" presName="circle3" presStyleLbl="node1" presStyleIdx="2" presStyleCnt="3"/>
      <dgm:spPr/>
    </dgm:pt>
    <dgm:pt modelId="{4198DAC1-18A8-4D56-A933-B3FE1F42BFA9}" type="pres">
      <dgm:prSet presAssocID="{1088A661-3795-4376-B7AA-C6BD541F83AA}" presName="rect3" presStyleLbl="alignAcc1" presStyleIdx="2" presStyleCnt="3"/>
      <dgm:spPr/>
    </dgm:pt>
    <dgm:pt modelId="{BB74A80D-F055-4628-AD64-820477592D1D}" type="pres">
      <dgm:prSet presAssocID="{8CAAB91C-D6A2-4998-B5A5-FB100DCB1B7D}" presName="rect1ParTxNoCh" presStyleLbl="alignAcc1" presStyleIdx="2" presStyleCnt="3">
        <dgm:presLayoutVars>
          <dgm:chMax val="1"/>
          <dgm:bulletEnabled val="1"/>
        </dgm:presLayoutVars>
      </dgm:prSet>
      <dgm:spPr/>
    </dgm:pt>
    <dgm:pt modelId="{62259F0C-D2B5-40E7-A64D-4905DA3243EE}" type="pres">
      <dgm:prSet presAssocID="{433DBC4F-0E18-45A4-B50F-9D3C7B023EDB}" presName="rect2ParTxNoCh" presStyleLbl="alignAcc1" presStyleIdx="2" presStyleCnt="3">
        <dgm:presLayoutVars>
          <dgm:chMax val="1"/>
          <dgm:bulletEnabled val="1"/>
        </dgm:presLayoutVars>
      </dgm:prSet>
      <dgm:spPr/>
    </dgm:pt>
    <dgm:pt modelId="{5055928D-DA44-42E8-ABEE-F2A6B056CED4}" type="pres">
      <dgm:prSet presAssocID="{1088A661-3795-4376-B7AA-C6BD541F83AA}" presName="rect3ParTxNoCh" presStyleLbl="alignAcc1" presStyleIdx="2" presStyleCnt="3">
        <dgm:presLayoutVars>
          <dgm:chMax val="1"/>
          <dgm:bulletEnabled val="1"/>
        </dgm:presLayoutVars>
      </dgm:prSet>
      <dgm:spPr/>
    </dgm:pt>
  </dgm:ptLst>
  <dgm:cxnLst>
    <dgm:cxn modelId="{198DCB27-BAA2-4842-B638-D8352E2EA6CF}" type="presOf" srcId="{8CAAB91C-D6A2-4998-B5A5-FB100DCB1B7D}" destId="{BB74A80D-F055-4628-AD64-820477592D1D}" srcOrd="1" destOrd="0" presId="urn:microsoft.com/office/officeart/2005/8/layout/target3"/>
    <dgm:cxn modelId="{4830103D-4483-4636-98CB-11DC1A6ACE16}" srcId="{986E74C2-69B5-41B7-A70A-3F6FB540B8F0}" destId="{8CAAB91C-D6A2-4998-B5A5-FB100DCB1B7D}" srcOrd="0" destOrd="0" parTransId="{94999DA8-73D8-406D-BE41-5687C850C0BC}" sibTransId="{08A48FA9-F0F2-42A7-842D-59415F43F862}"/>
    <dgm:cxn modelId="{D6535F4B-3ED6-41D3-968E-86C7DF73EB2C}" type="presOf" srcId="{1088A661-3795-4376-B7AA-C6BD541F83AA}" destId="{5055928D-DA44-42E8-ABEE-F2A6B056CED4}" srcOrd="1" destOrd="0" presId="urn:microsoft.com/office/officeart/2005/8/layout/target3"/>
    <dgm:cxn modelId="{F4D4FE7B-8F5A-427D-B222-A8D48C744985}" type="presOf" srcId="{433DBC4F-0E18-45A4-B50F-9D3C7B023EDB}" destId="{62259F0C-D2B5-40E7-A64D-4905DA3243EE}" srcOrd="1" destOrd="0" presId="urn:microsoft.com/office/officeart/2005/8/layout/target3"/>
    <dgm:cxn modelId="{688F5C8D-504B-426E-A4CE-4991B638399D}" type="presOf" srcId="{8CAAB91C-D6A2-4998-B5A5-FB100DCB1B7D}" destId="{7F428746-B0A9-44D1-9831-1DAF23EE0168}" srcOrd="0" destOrd="0" presId="urn:microsoft.com/office/officeart/2005/8/layout/target3"/>
    <dgm:cxn modelId="{1B1F7D8D-44B9-44E4-96ED-53D3F7B99643}" type="presOf" srcId="{986E74C2-69B5-41B7-A70A-3F6FB540B8F0}" destId="{240AA84E-01BB-4E25-941C-0763582A56CD}" srcOrd="0" destOrd="0" presId="urn:microsoft.com/office/officeart/2005/8/layout/target3"/>
    <dgm:cxn modelId="{0BAA4B97-A380-46CE-B153-6D4FBC97D37A}" srcId="{986E74C2-69B5-41B7-A70A-3F6FB540B8F0}" destId="{1088A661-3795-4376-B7AA-C6BD541F83AA}" srcOrd="2" destOrd="0" parTransId="{F1C053F5-6E14-41FC-8510-01148178CC08}" sibTransId="{AFB1B1F8-ED52-4816-A203-061AE78753FD}"/>
    <dgm:cxn modelId="{C0581AA8-FEF2-4E16-AA5C-1D93CD9482CA}" srcId="{986E74C2-69B5-41B7-A70A-3F6FB540B8F0}" destId="{433DBC4F-0E18-45A4-B50F-9D3C7B023EDB}" srcOrd="1" destOrd="0" parTransId="{0A9EC912-DDE8-4919-AAF2-A7204E5A9CF3}" sibTransId="{609F7B40-32C3-48C3-8B3B-2590390A3D6B}"/>
    <dgm:cxn modelId="{31E000AE-DC44-489E-8C2A-C0480443FC4C}" type="presOf" srcId="{433DBC4F-0E18-45A4-B50F-9D3C7B023EDB}" destId="{6D50312C-E12B-4D2E-8AD0-8C77F58EE888}" srcOrd="0" destOrd="0" presId="urn:microsoft.com/office/officeart/2005/8/layout/target3"/>
    <dgm:cxn modelId="{0F84DDE3-C441-4CE6-81B2-045CE9751BAE}" type="presOf" srcId="{1088A661-3795-4376-B7AA-C6BD541F83AA}" destId="{4198DAC1-18A8-4D56-A933-B3FE1F42BFA9}" srcOrd="0" destOrd="0" presId="urn:microsoft.com/office/officeart/2005/8/layout/target3"/>
    <dgm:cxn modelId="{E5F07755-A723-43BC-842C-7DAAA67077C5}" type="presParOf" srcId="{240AA84E-01BB-4E25-941C-0763582A56CD}" destId="{5D47354D-D36F-4C7A-91E7-21E2BDEFF423}" srcOrd="0" destOrd="0" presId="urn:microsoft.com/office/officeart/2005/8/layout/target3"/>
    <dgm:cxn modelId="{77A00B74-5867-44EC-9F0F-B0DCEC90B5FE}" type="presParOf" srcId="{240AA84E-01BB-4E25-941C-0763582A56CD}" destId="{55CF296A-FDE5-4732-8F95-74DA5024BD88}" srcOrd="1" destOrd="0" presId="urn:microsoft.com/office/officeart/2005/8/layout/target3"/>
    <dgm:cxn modelId="{4F7C07B7-14FC-4565-9ACF-CCF05514B0DE}" type="presParOf" srcId="{240AA84E-01BB-4E25-941C-0763582A56CD}" destId="{7F428746-B0A9-44D1-9831-1DAF23EE0168}" srcOrd="2" destOrd="0" presId="urn:microsoft.com/office/officeart/2005/8/layout/target3"/>
    <dgm:cxn modelId="{283118C0-8E94-4F73-AEC1-25DF3C9E3CA0}" type="presParOf" srcId="{240AA84E-01BB-4E25-941C-0763582A56CD}" destId="{5B723724-311C-4F34-8840-49BC98BEBDC6}" srcOrd="3" destOrd="0" presId="urn:microsoft.com/office/officeart/2005/8/layout/target3"/>
    <dgm:cxn modelId="{47C99F4E-B44D-48B9-806B-EC555DB96BC0}" type="presParOf" srcId="{240AA84E-01BB-4E25-941C-0763582A56CD}" destId="{F2787D0A-6A23-4DBA-9811-71E63A2F64A2}" srcOrd="4" destOrd="0" presId="urn:microsoft.com/office/officeart/2005/8/layout/target3"/>
    <dgm:cxn modelId="{29D4C7EC-DDCB-4581-A014-9F8EA283F6FA}" type="presParOf" srcId="{240AA84E-01BB-4E25-941C-0763582A56CD}" destId="{6D50312C-E12B-4D2E-8AD0-8C77F58EE888}" srcOrd="5" destOrd="0" presId="urn:microsoft.com/office/officeart/2005/8/layout/target3"/>
    <dgm:cxn modelId="{8861EE55-469B-425F-8989-359D29CF44CD}" type="presParOf" srcId="{240AA84E-01BB-4E25-941C-0763582A56CD}" destId="{D4C85E0E-FEE0-4B6C-B0AE-A34E785EE990}" srcOrd="6" destOrd="0" presId="urn:microsoft.com/office/officeart/2005/8/layout/target3"/>
    <dgm:cxn modelId="{4D8C198F-59D6-4B00-BCFB-771420DD50E8}" type="presParOf" srcId="{240AA84E-01BB-4E25-941C-0763582A56CD}" destId="{3B2FACCD-5563-468B-860D-19E9C722CE01}" srcOrd="7" destOrd="0" presId="urn:microsoft.com/office/officeart/2005/8/layout/target3"/>
    <dgm:cxn modelId="{D95FBDF6-9EEE-4AAF-B8BC-158608C7729D}" type="presParOf" srcId="{240AA84E-01BB-4E25-941C-0763582A56CD}" destId="{4198DAC1-18A8-4D56-A933-B3FE1F42BFA9}" srcOrd="8" destOrd="0" presId="urn:microsoft.com/office/officeart/2005/8/layout/target3"/>
    <dgm:cxn modelId="{746E1A2C-E0A2-4C2F-A248-EB1A5CFAAAE1}" type="presParOf" srcId="{240AA84E-01BB-4E25-941C-0763582A56CD}" destId="{BB74A80D-F055-4628-AD64-820477592D1D}" srcOrd="9" destOrd="0" presId="urn:microsoft.com/office/officeart/2005/8/layout/target3"/>
    <dgm:cxn modelId="{882815A0-E936-46E8-9DD4-CDC361B07820}" type="presParOf" srcId="{240AA84E-01BB-4E25-941C-0763582A56CD}" destId="{62259F0C-D2B5-40E7-A64D-4905DA3243EE}" srcOrd="10" destOrd="0" presId="urn:microsoft.com/office/officeart/2005/8/layout/target3"/>
    <dgm:cxn modelId="{DA347F45-AE56-4D96-A121-CD84C538DFB2}" type="presParOf" srcId="{240AA84E-01BB-4E25-941C-0763582A56CD}" destId="{5055928D-DA44-42E8-ABEE-F2A6B056CED4}"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7354D-D36F-4C7A-91E7-21E2BDEFF423}">
      <dsp:nvSpPr>
        <dsp:cNvPr id="0" name=""/>
        <dsp:cNvSpPr/>
      </dsp:nvSpPr>
      <dsp:spPr>
        <a:xfrm>
          <a:off x="0" y="0"/>
          <a:ext cx="5418667" cy="54186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428746-B0A9-44D1-9831-1DAF23EE0168}">
      <dsp:nvSpPr>
        <dsp:cNvPr id="0" name=""/>
        <dsp:cNvSpPr/>
      </dsp:nvSpPr>
      <dsp:spPr>
        <a:xfrm>
          <a:off x="2709333" y="0"/>
          <a:ext cx="6593775" cy="5418667"/>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rgbClr val="002060"/>
              </a:solidFill>
            </a:rPr>
            <a:t>Europe : Commission européenne</a:t>
          </a:r>
        </a:p>
        <a:p>
          <a:pPr marL="0" lvl="0" indent="0" algn="ctr" defTabSz="1066800">
            <a:lnSpc>
              <a:spcPct val="90000"/>
            </a:lnSpc>
            <a:spcBef>
              <a:spcPct val="0"/>
            </a:spcBef>
            <a:spcAft>
              <a:spcPct val="35000"/>
            </a:spcAft>
            <a:buNone/>
          </a:pPr>
          <a:r>
            <a:rPr lang="fr-FR" sz="2400" b="1" kern="1200" dirty="0">
              <a:solidFill>
                <a:srgbClr val="0070C0"/>
              </a:solidFill>
            </a:rPr>
            <a:t>Guide du programme</a:t>
          </a:r>
          <a:br>
            <a:rPr lang="fr-FR" sz="2400" b="1" kern="1200" dirty="0">
              <a:solidFill>
                <a:srgbClr val="0070C0"/>
              </a:solidFill>
            </a:rPr>
          </a:br>
          <a:r>
            <a:rPr lang="fr-FR" sz="2400" b="1" kern="1200" dirty="0">
              <a:solidFill>
                <a:srgbClr val="0070C0"/>
              </a:solidFill>
            </a:rPr>
            <a:t>8 obstacles généraux </a:t>
          </a:r>
        </a:p>
      </dsp:txBody>
      <dsp:txXfrm>
        <a:off x="2709333" y="0"/>
        <a:ext cx="6593775" cy="1625603"/>
      </dsp:txXfrm>
    </dsp:sp>
    <dsp:sp modelId="{F2787D0A-6A23-4DBA-9811-71E63A2F64A2}">
      <dsp:nvSpPr>
        <dsp:cNvPr id="0" name=""/>
        <dsp:cNvSpPr/>
      </dsp:nvSpPr>
      <dsp:spPr>
        <a:xfrm>
          <a:off x="948268" y="1625603"/>
          <a:ext cx="3522130" cy="3522130"/>
        </a:xfrm>
        <a:prstGeom prst="pie">
          <a:avLst>
            <a:gd name="adj1" fmla="val 5400000"/>
            <a:gd name="adj2" fmla="val 1620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50312C-E12B-4D2E-8AD0-8C77F58EE888}">
      <dsp:nvSpPr>
        <dsp:cNvPr id="0" name=""/>
        <dsp:cNvSpPr/>
      </dsp:nvSpPr>
      <dsp:spPr>
        <a:xfrm>
          <a:off x="2709333" y="1625603"/>
          <a:ext cx="6593775" cy="352213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rgbClr val="002060"/>
              </a:solidFill>
            </a:rPr>
            <a:t>France: Des compléments financiers inclusion forfaitaires définis au niveau national</a:t>
          </a:r>
        </a:p>
        <a:p>
          <a:pPr marL="0" lvl="0" indent="0" algn="ctr" defTabSz="1066800">
            <a:lnSpc>
              <a:spcPct val="90000"/>
            </a:lnSpc>
            <a:spcBef>
              <a:spcPct val="0"/>
            </a:spcBef>
            <a:spcAft>
              <a:spcPct val="35000"/>
            </a:spcAft>
            <a:buNone/>
          </a:pPr>
          <a:r>
            <a:rPr lang="fr-FR" sz="2400" b="1" kern="1200" dirty="0">
              <a:solidFill>
                <a:srgbClr val="0070C0"/>
              </a:solidFill>
            </a:rPr>
            <a:t>Publics définis et publiés au BOEN</a:t>
          </a:r>
        </a:p>
      </dsp:txBody>
      <dsp:txXfrm>
        <a:off x="2709333" y="1625603"/>
        <a:ext cx="6593775" cy="1625598"/>
      </dsp:txXfrm>
    </dsp:sp>
    <dsp:sp modelId="{3B2FACCD-5563-468B-860D-19E9C722CE01}">
      <dsp:nvSpPr>
        <dsp:cNvPr id="0" name=""/>
        <dsp:cNvSpPr/>
      </dsp:nvSpPr>
      <dsp:spPr>
        <a:xfrm>
          <a:off x="1896534" y="3251201"/>
          <a:ext cx="1625598" cy="1625598"/>
        </a:xfrm>
        <a:prstGeom prst="pie">
          <a:avLst>
            <a:gd name="adj1" fmla="val 5400000"/>
            <a:gd name="adj2" fmla="val 1620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98DAC1-18A8-4D56-A933-B3FE1F42BFA9}">
      <dsp:nvSpPr>
        <dsp:cNvPr id="0" name=""/>
        <dsp:cNvSpPr/>
      </dsp:nvSpPr>
      <dsp:spPr>
        <a:xfrm>
          <a:off x="2709333" y="3251201"/>
          <a:ext cx="6593775" cy="1625598"/>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rPr>
            <a:t>France : +  des financements sur coûts réels</a:t>
          </a:r>
        </a:p>
        <a:p>
          <a:pPr marL="0" lvl="0" indent="0" algn="ctr" defTabSz="1066800">
            <a:lnSpc>
              <a:spcPct val="90000"/>
            </a:lnSpc>
            <a:spcBef>
              <a:spcPct val="0"/>
            </a:spcBef>
            <a:spcAft>
              <a:spcPct val="35000"/>
            </a:spcAft>
            <a:buNone/>
          </a:pPr>
          <a:r>
            <a:rPr lang="fr-FR" sz="2400" b="1" kern="1200" dirty="0">
              <a:solidFill>
                <a:srgbClr val="002060"/>
              </a:solidFill>
            </a:rPr>
            <a:t>=&gt; En priorité pour les personnes en situation de handicap ou d’affections longue durée</a:t>
          </a:r>
          <a:endParaRPr lang="fr-FR" sz="2400" kern="1200" dirty="0"/>
        </a:p>
      </dsp:txBody>
      <dsp:txXfrm>
        <a:off x="2709333" y="3251201"/>
        <a:ext cx="6593775" cy="162559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33BE8-7138-4E57-B772-836FF1B3B222}" type="datetimeFigureOut">
              <a:rPr lang="fr-FR" smtClean="0"/>
              <a:t>15/07/2025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1CBE9-5D53-49AE-9187-0DC97B5D7902}" type="slidenum">
              <a:rPr lang="fr-FR" smtClean="0"/>
              <a:t>‹N°›</a:t>
            </a:fld>
            <a:endParaRPr lang="fr-FR"/>
          </a:p>
        </p:txBody>
      </p:sp>
    </p:spTree>
    <p:extLst>
      <p:ext uri="{BB962C8B-B14F-4D97-AF65-F5344CB8AC3E}">
        <p14:creationId xmlns:p14="http://schemas.microsoft.com/office/powerpoint/2010/main" val="212394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rasmus-plus.ec.europa.eu/fr/programme-guide/part-a/priorities-of-the-erasmus-programme#footnote4_bouadg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E41F61C-5356-46B7-B4FE-C18E60777B68}" type="slidenum">
              <a:rPr lang="fr-FR" smtClean="0"/>
              <a:t>1</a:t>
            </a:fld>
            <a:endParaRPr lang="fr-FR"/>
          </a:p>
        </p:txBody>
      </p:sp>
    </p:spTree>
    <p:extLst>
      <p:ext uri="{BB962C8B-B14F-4D97-AF65-F5344CB8AC3E}">
        <p14:creationId xmlns:p14="http://schemas.microsoft.com/office/powerpoint/2010/main" val="167324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err="1">
                <a:solidFill>
                  <a:schemeClr val="tx1"/>
                </a:solidFill>
                <a:effectLst/>
                <a:latin typeface="+mn-lt"/>
                <a:ea typeface="+mn-ea"/>
                <a:cs typeface="+mn-cs"/>
              </a:rPr>
              <a:t>Référence</a:t>
            </a:r>
            <a:r>
              <a:rPr lang="en-GB" sz="1200" kern="1200" dirty="0">
                <a:solidFill>
                  <a:schemeClr val="tx1"/>
                </a:solidFill>
                <a:effectLst/>
                <a:latin typeface="+mn-lt"/>
                <a:ea typeface="+mn-ea"/>
                <a:cs typeface="+mn-cs"/>
              </a:rPr>
              <a:t> au guide inclusion et </a:t>
            </a:r>
            <a:r>
              <a:rPr lang="en-GB" sz="1200" kern="1200" dirty="0" err="1">
                <a:solidFill>
                  <a:schemeClr val="tx1"/>
                </a:solidFill>
                <a:effectLst/>
                <a:latin typeface="+mn-lt"/>
                <a:ea typeface="+mn-ea"/>
                <a:cs typeface="+mn-cs"/>
              </a:rPr>
              <a:t>diversité</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Les obstacles </a:t>
            </a:r>
            <a:r>
              <a:rPr lang="en-GB" sz="1200" kern="1200" dirty="0" err="1">
                <a:solidFill>
                  <a:schemeClr val="tx1"/>
                </a:solidFill>
                <a:effectLst/>
                <a:latin typeface="+mn-lt"/>
                <a:ea typeface="+mn-ea"/>
                <a:cs typeface="+mn-cs"/>
              </a:rPr>
              <a:t>généraux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définis</a:t>
            </a:r>
            <a:r>
              <a:rPr lang="en-GB" sz="1200" kern="1200" dirty="0">
                <a:solidFill>
                  <a:schemeClr val="tx1"/>
                </a:solidFill>
                <a:effectLst/>
                <a:latin typeface="+mn-lt"/>
                <a:ea typeface="+mn-ea"/>
                <a:cs typeface="+mn-cs"/>
              </a:rPr>
              <a:t> par la CE qui </a:t>
            </a:r>
            <a:r>
              <a:rPr lang="en-GB" sz="1200" kern="1200" dirty="0" err="1">
                <a:solidFill>
                  <a:schemeClr val="tx1"/>
                </a:solidFill>
                <a:effectLst/>
                <a:latin typeface="+mn-lt"/>
                <a:ea typeface="+mn-ea"/>
                <a:cs typeface="+mn-cs"/>
              </a:rPr>
              <a:t>peuvent</a:t>
            </a:r>
            <a:r>
              <a:rPr lang="en-GB" sz="1200"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entraver la participation de ces groupes.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641E-39EC-4A9B-9CB5-68B16F70FCD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94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7BF82-A1BE-5D75-9BA3-84C9FB64ED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6B64663-EE53-ABDB-03D8-6023300FCE8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313623C-9BFD-3C2E-7CB4-88B296D3029C}"/>
              </a:ext>
            </a:extLst>
          </p:cNvPr>
          <p:cNvSpPr>
            <a:spLocks noGrp="1"/>
          </p:cNvSpPr>
          <p:nvPr>
            <p:ph type="body" idx="1"/>
          </p:nvPr>
        </p:nvSpPr>
        <p:spPr/>
        <p:txBody>
          <a:bodyPr/>
          <a:lstStyle/>
          <a:p>
            <a:r>
              <a:rPr lang="fr-FR" sz="1200" b="1" kern="1200" dirty="0">
                <a:solidFill>
                  <a:schemeClr val="tx1"/>
                </a:solidFill>
                <a:effectLst/>
                <a:latin typeface="+mn-lt"/>
                <a:ea typeface="+mn-ea"/>
                <a:cs typeface="+mn-cs"/>
              </a:rPr>
              <a:t>Bien expliquer pour les adresses</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**inscrit dans l'un des dispositifs suivants :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Dispositifs de lutte contre le décrochage scolaire </a:t>
            </a:r>
          </a:p>
          <a:p>
            <a:pPr lvl="0"/>
            <a:r>
              <a:rPr lang="fr-FR" sz="1200" kern="1200" dirty="0">
                <a:solidFill>
                  <a:schemeClr val="tx1"/>
                </a:solidFill>
                <a:effectLst/>
                <a:latin typeface="+mn-lt"/>
                <a:ea typeface="+mn-ea"/>
                <a:cs typeface="+mn-cs"/>
              </a:rPr>
              <a:t>Relevant de l'adaptation scolaire et scolarisation des élèves en situation de handicap (ASH) : ULIS, SEGPA, Instituts </a:t>
            </a:r>
            <a:r>
              <a:rPr lang="fr-FR" sz="1200" kern="1200" dirty="0" err="1">
                <a:solidFill>
                  <a:schemeClr val="tx1"/>
                </a:solidFill>
                <a:effectLst/>
                <a:latin typeface="+mn-lt"/>
                <a:ea typeface="+mn-ea"/>
                <a:cs typeface="+mn-cs"/>
              </a:rPr>
              <a:t>Médico-Educatifs</a:t>
            </a:r>
            <a:r>
              <a:rPr lang="fr-FR" sz="1200" kern="1200" dirty="0">
                <a:solidFill>
                  <a:schemeClr val="tx1"/>
                </a:solidFill>
                <a:effectLst/>
                <a:latin typeface="+mn-lt"/>
                <a:ea typeface="+mn-ea"/>
                <a:cs typeface="+mn-cs"/>
              </a:rPr>
              <a:t> (IME), Instituts Thérapeutiques, Éducatifs et Pédagogiques (ITEP), etc. ; </a:t>
            </a:r>
          </a:p>
          <a:p>
            <a:pPr lvl="0"/>
            <a:r>
              <a:rPr lang="fr-FR" sz="1200" kern="1200" dirty="0">
                <a:solidFill>
                  <a:schemeClr val="tx1"/>
                </a:solidFill>
                <a:effectLst/>
                <a:latin typeface="+mn-lt"/>
                <a:ea typeface="+mn-ea"/>
                <a:cs typeface="+mn-cs"/>
              </a:rPr>
              <a:t>Contrat de volontariat pour l'insertion ; </a:t>
            </a:r>
          </a:p>
          <a:p>
            <a:pPr lvl="0"/>
            <a:r>
              <a:rPr lang="fr-FR" sz="1200" kern="1200" dirty="0">
                <a:solidFill>
                  <a:schemeClr val="tx1"/>
                </a:solidFill>
                <a:effectLst/>
                <a:latin typeface="+mn-lt"/>
                <a:ea typeface="+mn-ea"/>
                <a:cs typeface="+mn-cs"/>
              </a:rPr>
              <a:t>Parcours contractualisé d'accompagnement vers l'emploi et l'autonomie (</a:t>
            </a:r>
            <a:r>
              <a:rPr lang="fr-FR" sz="1200" kern="1200" dirty="0" err="1">
                <a:solidFill>
                  <a:schemeClr val="tx1"/>
                </a:solidFill>
                <a:effectLst/>
                <a:latin typeface="+mn-lt"/>
                <a:ea typeface="+mn-ea"/>
                <a:cs typeface="+mn-cs"/>
              </a:rPr>
              <a:t>Pacea</a:t>
            </a:r>
            <a:r>
              <a:rPr lang="fr-FR" sz="1200" kern="1200" dirty="0">
                <a:solidFill>
                  <a:schemeClr val="tx1"/>
                </a:solidFill>
                <a:effectLst/>
                <a:latin typeface="+mn-lt"/>
                <a:ea typeface="+mn-ea"/>
                <a:cs typeface="+mn-cs"/>
              </a:rPr>
              <a:t>) et contrat d'engagement jeunes ; </a:t>
            </a:r>
          </a:p>
          <a:p>
            <a:pPr lvl="0"/>
            <a:r>
              <a:rPr lang="fr-FR" sz="1200" kern="1200" dirty="0">
                <a:solidFill>
                  <a:schemeClr val="tx1"/>
                </a:solidFill>
                <a:effectLst/>
                <a:latin typeface="+mn-lt"/>
                <a:ea typeface="+mn-ea"/>
                <a:cs typeface="+mn-cs"/>
              </a:rPr>
              <a:t>Service militaire adapté (SMA) ou service militaire volontaire (SMV) ; </a:t>
            </a:r>
          </a:p>
          <a:p>
            <a:pPr lvl="0"/>
            <a:r>
              <a:rPr lang="fr-FR" sz="1200" kern="1200" dirty="0">
                <a:solidFill>
                  <a:schemeClr val="tx1"/>
                </a:solidFill>
                <a:effectLst/>
                <a:latin typeface="+mn-lt"/>
                <a:ea typeface="+mn-ea"/>
                <a:cs typeface="+mn-cs"/>
              </a:rPr>
              <a:t>Programme TAPAJ (travail alternatif payé à la journée). </a:t>
            </a:r>
          </a:p>
          <a:p>
            <a:endParaRPr lang="fr-FR" dirty="0"/>
          </a:p>
        </p:txBody>
      </p:sp>
      <p:sp>
        <p:nvSpPr>
          <p:cNvPr id="4" name="Espace réservé du numéro de diapositive 3">
            <a:extLst>
              <a:ext uri="{FF2B5EF4-FFF2-40B4-BE49-F238E27FC236}">
                <a16:creationId xmlns:a16="http://schemas.microsoft.com/office/drawing/2014/main" id="{421147D5-8FB1-AF2E-25D7-7B70C5B72ACA}"/>
              </a:ext>
            </a:extLst>
          </p:cNvPr>
          <p:cNvSpPr>
            <a:spLocks noGrp="1"/>
          </p:cNvSpPr>
          <p:nvPr>
            <p:ph type="sldNum" sz="quarter" idx="5"/>
          </p:nvPr>
        </p:nvSpPr>
        <p:spPr/>
        <p:txBody>
          <a:bodyPr/>
          <a:lstStyle/>
          <a:p>
            <a:fld id="{F1473DC2-B334-1D4E-9421-795BBAA638D3}" type="slidenum">
              <a:rPr lang="fr-FR" smtClean="0"/>
              <a:t>12</a:t>
            </a:fld>
            <a:endParaRPr lang="fr-FR"/>
          </a:p>
        </p:txBody>
      </p:sp>
    </p:spTree>
    <p:extLst>
      <p:ext uri="{BB962C8B-B14F-4D97-AF65-F5344CB8AC3E}">
        <p14:creationId xmlns:p14="http://schemas.microsoft.com/office/powerpoint/2010/main" val="121858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216DF-3F4F-AB02-06F0-252D7CFB16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7C97A7-BCF4-CABD-F052-A5CA0707C8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02643EF-7E3E-62BF-D515-21DBF934C6B4}"/>
              </a:ext>
            </a:extLst>
          </p:cNvPr>
          <p:cNvSpPr>
            <a:spLocks noGrp="1"/>
          </p:cNvSpPr>
          <p:nvPr>
            <p:ph type="body" idx="1"/>
          </p:nvPr>
        </p:nvSpPr>
        <p:spPr/>
        <p:txBody>
          <a:bodyPr/>
          <a:lstStyle/>
          <a:p>
            <a:r>
              <a:rPr lang="fr-FR" dirty="0"/>
              <a:t>Changements </a:t>
            </a:r>
          </a:p>
          <a:p>
            <a:endParaRPr lang="fr-FR" dirty="0"/>
          </a:p>
          <a:p>
            <a:pPr marL="171450" indent="-171450">
              <a:buFont typeface="Wingdings" panose="05000000000000000000" pitchFamily="2" charset="2"/>
              <a:buChar char="Ø"/>
            </a:pPr>
            <a:r>
              <a:rPr lang="fr-FR" dirty="0"/>
              <a:t>Le soutien pour l’inclusion forfaitaire inclusion est destiné aux apprenants + les personnels et accompagnants en situation de handicap ou ALD</a:t>
            </a:r>
          </a:p>
          <a:p>
            <a:pPr marL="171450" indent="-171450">
              <a:buFont typeface="Wingdings" panose="05000000000000000000" pitchFamily="2" charset="2"/>
              <a:buChar char="Ø"/>
            </a:pPr>
            <a:endParaRPr lang="fr-FR" dirty="0"/>
          </a:p>
          <a:p>
            <a:pPr marL="171450" indent="-171450">
              <a:buFont typeface="Wingdings" panose="05000000000000000000" pitchFamily="2" charset="2"/>
              <a:buChar char="Ø"/>
            </a:pPr>
            <a:r>
              <a:rPr lang="fr-FR" dirty="0"/>
              <a:t>EA : tous les apprenants sont considérés par défaut comme remplissant l’un des critères et ont donc accès au soutien pour l’inclusion forfaitaire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dirty="0"/>
              <a:t>Supérieur : boursiers (pour le sup seulement échelons 6 et 7), ALD, situation de handicap + habitants des zones de France ruralité revitalisation + habitants des QPV : critère sélectionnable dans le cadre de la politique inclusion publiée par l’établissement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dirty="0"/>
              <a:t>SCO et EFP : boursiers, ALD, situation de handicap + ZFRR et QPV : </a:t>
            </a:r>
            <a:r>
              <a:rPr lang="fr-FR" b="1" dirty="0"/>
              <a:t>si l ’établissement est dans ces zones </a:t>
            </a:r>
            <a:r>
              <a:rPr lang="fr-FR" dirty="0"/>
              <a:t>alors leurs apprenants sont considérés comme ayant droit au supplément forfaitaire inclusion. Les apprenants peuvent aussi justifier de leur statuts individuellement. + dispositifs scolaires de raccrochage ou d’adaptation :</a:t>
            </a:r>
          </a:p>
          <a:p>
            <a:pPr algn="l">
              <a:buNone/>
            </a:pPr>
            <a:r>
              <a:rPr lang="fr-FR" b="0" i="0" dirty="0">
                <a:solidFill>
                  <a:srgbClr val="000000"/>
                </a:solidFill>
                <a:effectLst/>
                <a:latin typeface="Roboto" panose="02000000000000000000" pitchFamily="2" charset="0"/>
              </a:rPr>
              <a:t>* inscrit dans l'un des dispositifs suivants :</a:t>
            </a:r>
          </a:p>
          <a:p>
            <a:pPr algn="l">
              <a:spcAft>
                <a:spcPts val="450"/>
              </a:spcAft>
              <a:buFont typeface="Arial" panose="020B0604020202020204" pitchFamily="34" charset="0"/>
              <a:buChar char="•"/>
            </a:pPr>
            <a:r>
              <a:rPr lang="fr-FR" b="0" i="0" dirty="0">
                <a:solidFill>
                  <a:srgbClr val="000000"/>
                </a:solidFill>
                <a:effectLst/>
                <a:latin typeface="Roboto" panose="02000000000000000000" pitchFamily="2" charset="0"/>
              </a:rPr>
              <a:t>dispositifs de lutte contre le décrochage scolaire ;</a:t>
            </a:r>
          </a:p>
          <a:p>
            <a:pPr algn="l">
              <a:spcAft>
                <a:spcPts val="450"/>
              </a:spcAft>
              <a:buFont typeface="Arial" panose="020B0604020202020204" pitchFamily="34" charset="0"/>
              <a:buChar char="•"/>
            </a:pPr>
            <a:r>
              <a:rPr lang="fr-FR" b="0" i="0" dirty="0">
                <a:solidFill>
                  <a:srgbClr val="000000"/>
                </a:solidFill>
                <a:effectLst/>
                <a:latin typeface="Roboto" panose="02000000000000000000" pitchFamily="2" charset="0"/>
              </a:rPr>
              <a:t>relevant de l'adaptation scolaire et scolarisation des élèves en situation de handicap (ASH) : Ulis, </a:t>
            </a:r>
            <a:r>
              <a:rPr lang="fr-FR" b="0" i="0" dirty="0" err="1">
                <a:solidFill>
                  <a:srgbClr val="000000"/>
                </a:solidFill>
                <a:effectLst/>
                <a:latin typeface="Roboto" panose="02000000000000000000" pitchFamily="2" charset="0"/>
              </a:rPr>
              <a:t>Segpa</a:t>
            </a:r>
            <a:r>
              <a:rPr lang="fr-FR" b="0" i="0" dirty="0">
                <a:solidFill>
                  <a:srgbClr val="000000"/>
                </a:solidFill>
                <a:effectLst/>
                <a:latin typeface="Roboto" panose="02000000000000000000" pitchFamily="2" charset="0"/>
              </a:rPr>
              <a:t>, Instituts </a:t>
            </a:r>
            <a:r>
              <a:rPr lang="fr-FR" b="0" i="0" dirty="0" err="1">
                <a:solidFill>
                  <a:srgbClr val="000000"/>
                </a:solidFill>
                <a:effectLst/>
                <a:latin typeface="Roboto" panose="02000000000000000000" pitchFamily="2" charset="0"/>
              </a:rPr>
              <a:t>médico-éducatifs</a:t>
            </a:r>
            <a:r>
              <a:rPr lang="fr-FR" b="0" i="0" dirty="0">
                <a:solidFill>
                  <a:srgbClr val="000000"/>
                </a:solidFill>
                <a:effectLst/>
                <a:latin typeface="Roboto" panose="02000000000000000000" pitchFamily="2" charset="0"/>
              </a:rPr>
              <a:t> (IME), Instituts thérapeutiques, éducatifs et pédagogiques (</a:t>
            </a:r>
            <a:r>
              <a:rPr lang="fr-FR" b="0" i="0" dirty="0" err="1">
                <a:solidFill>
                  <a:srgbClr val="000000"/>
                </a:solidFill>
                <a:effectLst/>
                <a:latin typeface="Roboto" panose="02000000000000000000" pitchFamily="2" charset="0"/>
              </a:rPr>
              <a:t>Itep</a:t>
            </a:r>
            <a:r>
              <a:rPr lang="fr-FR" b="0" i="0" dirty="0">
                <a:solidFill>
                  <a:srgbClr val="000000"/>
                </a:solidFill>
                <a:effectLst/>
                <a:latin typeface="Roboto" panose="02000000000000000000" pitchFamily="2" charset="0"/>
              </a:rPr>
              <a:t>), etc. ; </a:t>
            </a:r>
          </a:p>
          <a:p>
            <a:pPr algn="l">
              <a:spcAft>
                <a:spcPts val="450"/>
              </a:spcAft>
              <a:buFont typeface="Arial" panose="020B0604020202020204" pitchFamily="34" charset="0"/>
              <a:buChar char="•"/>
            </a:pPr>
            <a:r>
              <a:rPr lang="fr-FR" b="0" i="0" dirty="0">
                <a:solidFill>
                  <a:srgbClr val="000000"/>
                </a:solidFill>
                <a:effectLst/>
                <a:latin typeface="Roboto" panose="02000000000000000000" pitchFamily="2" charset="0"/>
              </a:rPr>
              <a:t>contrat de volontariat pour l'insertion ; </a:t>
            </a:r>
          </a:p>
          <a:p>
            <a:pPr algn="l">
              <a:spcAft>
                <a:spcPts val="450"/>
              </a:spcAft>
              <a:buFont typeface="Arial" panose="020B0604020202020204" pitchFamily="34" charset="0"/>
              <a:buChar char="•"/>
            </a:pPr>
            <a:r>
              <a:rPr lang="fr-FR" b="0" i="0" dirty="0">
                <a:solidFill>
                  <a:srgbClr val="000000"/>
                </a:solidFill>
                <a:effectLst/>
                <a:latin typeface="Roboto" panose="02000000000000000000" pitchFamily="2" charset="0"/>
              </a:rPr>
              <a:t>parcours contractualisé d'accompagnement vers l'emploi et l'autonomie (</a:t>
            </a:r>
            <a:r>
              <a:rPr lang="fr-FR" b="0" i="0" dirty="0" err="1">
                <a:solidFill>
                  <a:srgbClr val="000000"/>
                </a:solidFill>
                <a:effectLst/>
                <a:latin typeface="Roboto" panose="02000000000000000000" pitchFamily="2" charset="0"/>
              </a:rPr>
              <a:t>Pacea</a:t>
            </a:r>
            <a:r>
              <a:rPr lang="fr-FR" b="0" i="0" dirty="0">
                <a:solidFill>
                  <a:srgbClr val="000000"/>
                </a:solidFill>
                <a:effectLst/>
                <a:latin typeface="Roboto" panose="02000000000000000000" pitchFamily="2" charset="0"/>
              </a:rPr>
              <a:t>) et contrat d'engagement jeunes ; </a:t>
            </a:r>
          </a:p>
          <a:p>
            <a:pPr algn="l">
              <a:spcAft>
                <a:spcPts val="450"/>
              </a:spcAft>
              <a:buFont typeface="Arial" panose="020B0604020202020204" pitchFamily="34" charset="0"/>
              <a:buChar char="•"/>
            </a:pPr>
            <a:r>
              <a:rPr lang="fr-FR" b="0" i="0" dirty="0">
                <a:solidFill>
                  <a:srgbClr val="000000"/>
                </a:solidFill>
                <a:effectLst/>
                <a:latin typeface="Roboto" panose="02000000000000000000" pitchFamily="2" charset="0"/>
              </a:rPr>
              <a:t>service militaire adapté (SMA) ou service militaire volontaire (SMV) ; </a:t>
            </a:r>
          </a:p>
          <a:p>
            <a:pPr algn="l">
              <a:spcAft>
                <a:spcPts val="450"/>
              </a:spcAft>
              <a:buFont typeface="Arial" panose="020B0604020202020204" pitchFamily="34" charset="0"/>
              <a:buChar char="•"/>
            </a:pPr>
            <a:r>
              <a:rPr lang="fr-FR" b="0" i="0" dirty="0">
                <a:solidFill>
                  <a:srgbClr val="000000"/>
                </a:solidFill>
                <a:effectLst/>
                <a:latin typeface="Roboto" panose="02000000000000000000" pitchFamily="2" charset="0"/>
              </a:rPr>
              <a:t>programme </a:t>
            </a:r>
            <a:r>
              <a:rPr lang="fr-FR" b="0" i="0" dirty="0" err="1">
                <a:solidFill>
                  <a:srgbClr val="000000"/>
                </a:solidFill>
                <a:effectLst/>
                <a:latin typeface="Roboto" panose="02000000000000000000" pitchFamily="2" charset="0"/>
              </a:rPr>
              <a:t>Tapaj</a:t>
            </a:r>
            <a:r>
              <a:rPr lang="fr-FR" b="0" i="0" dirty="0">
                <a:solidFill>
                  <a:srgbClr val="000000"/>
                </a:solidFill>
                <a:effectLst/>
                <a:latin typeface="Roboto" panose="02000000000000000000" pitchFamily="2" charset="0"/>
              </a:rPr>
              <a:t> (travail alternatif payé à la journée).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FR" dirty="0"/>
          </a:p>
          <a:p>
            <a:pPr marL="171450" indent="-171450">
              <a:buFont typeface="Wingdings" panose="05000000000000000000" pitchFamily="2" charset="2"/>
              <a:buChar char="Ø"/>
            </a:pPr>
            <a:endParaRPr lang="fr-FR" dirty="0"/>
          </a:p>
        </p:txBody>
      </p:sp>
      <p:sp>
        <p:nvSpPr>
          <p:cNvPr id="4" name="Espace réservé du numéro de diapositive 3">
            <a:extLst>
              <a:ext uri="{FF2B5EF4-FFF2-40B4-BE49-F238E27FC236}">
                <a16:creationId xmlns:a16="http://schemas.microsoft.com/office/drawing/2014/main" id="{69A93A93-CB5E-4E75-3B95-EA4054B49401}"/>
              </a:ext>
            </a:extLst>
          </p:cNvPr>
          <p:cNvSpPr>
            <a:spLocks noGrp="1"/>
          </p:cNvSpPr>
          <p:nvPr>
            <p:ph type="sldNum" sz="quarter" idx="5"/>
          </p:nvPr>
        </p:nvSpPr>
        <p:spPr/>
        <p:txBody>
          <a:bodyPr/>
          <a:lstStyle/>
          <a:p>
            <a:fld id="{F1473DC2-B334-1D4E-9421-795BBAA638D3}" type="slidenum">
              <a:rPr lang="fr-FR" smtClean="0"/>
              <a:t>13</a:t>
            </a:fld>
            <a:endParaRPr lang="fr-FR"/>
          </a:p>
        </p:txBody>
      </p:sp>
    </p:spTree>
    <p:extLst>
      <p:ext uri="{BB962C8B-B14F-4D97-AF65-F5344CB8AC3E}">
        <p14:creationId xmlns:p14="http://schemas.microsoft.com/office/powerpoint/2010/main" val="17693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FE18D-007D-1EC1-CB6B-59A944086C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07FBBC-1F55-1B84-9160-BD0E60B2DE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84583C3-178F-18D1-3A96-54D46EA7020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466CC7-C0EA-8E0B-A087-620E3F27FB28}"/>
              </a:ext>
            </a:extLst>
          </p:cNvPr>
          <p:cNvSpPr>
            <a:spLocks noGrp="1"/>
          </p:cNvSpPr>
          <p:nvPr>
            <p:ph type="sldNum" sz="quarter" idx="5"/>
          </p:nvPr>
        </p:nvSpPr>
        <p:spPr/>
        <p:txBody>
          <a:bodyPr/>
          <a:lstStyle/>
          <a:p>
            <a:fld id="{F1473DC2-B334-1D4E-9421-795BBAA638D3}" type="slidenum">
              <a:rPr lang="fr-FR" smtClean="0"/>
              <a:t>14</a:t>
            </a:fld>
            <a:endParaRPr lang="fr-FR"/>
          </a:p>
        </p:txBody>
      </p:sp>
    </p:spTree>
    <p:extLst>
      <p:ext uri="{BB962C8B-B14F-4D97-AF65-F5344CB8AC3E}">
        <p14:creationId xmlns:p14="http://schemas.microsoft.com/office/powerpoint/2010/main" val="123987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6F1B2-22AF-CACF-089C-9B7906D9960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66D077-15A5-74E1-071A-47F6DC3682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5306217-6937-1F3C-D733-9155ADD6C3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n-lt"/>
                <a:ea typeface="+mn-ea"/>
                <a:cs typeface="+mn-cs"/>
              </a:rPr>
              <a:t>Extraits de L’Observatoire Erasmus+ N°13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n-lt"/>
                <a:ea typeface="+mn-ea"/>
                <a:cs typeface="+mn-cs"/>
              </a:rPr>
              <a:t>« Les déclencheurs de la mobilité chez les publics vulnérables »</a:t>
            </a:r>
          </a:p>
          <a:p>
            <a:pPr marL="0" indent="0">
              <a:buFont typeface="Arial" panose="020B0604020202020204" pitchFamily="34" charset="0"/>
              <a:buNone/>
            </a:pPr>
            <a:endParaRPr lang="fr-FR" sz="1000" b="1" i="1" kern="1200" dirty="0">
              <a:solidFill>
                <a:srgbClr val="F21D9B"/>
              </a:solidFill>
              <a:latin typeface="+mn-lt"/>
              <a:ea typeface="+mn-ea"/>
              <a:cs typeface="+mn-cs"/>
            </a:endParaRPr>
          </a:p>
          <a:p>
            <a:pPr marL="285750" indent="-285750">
              <a:buFont typeface="Arial" panose="020B0604020202020204" pitchFamily="34" charset="0"/>
              <a:buChar char="•"/>
            </a:pPr>
            <a:endParaRPr lang="fr-FR" sz="1000" b="1" i="1" kern="1200" dirty="0">
              <a:solidFill>
                <a:srgbClr val="F21D9B"/>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b="1" i="1" kern="1200" dirty="0">
                <a:solidFill>
                  <a:srgbClr val="F21D9B"/>
                </a:solidFill>
                <a:latin typeface="+mn-lt"/>
                <a:ea typeface="+mn-ea"/>
                <a:cs typeface="+mn-cs"/>
              </a:rPr>
              <a:t>8/10 apprenants ont le sentiment d’avoir amélioré leurs compétences transversales au cours de leur mobilité : </a:t>
            </a:r>
            <a:r>
              <a:rPr lang="fr-FR" sz="1000" dirty="0"/>
              <a:t>adaptabilité, compétences interculturelles, ouverture d’esprit, confiance en soi, connaissance de ses forces et de ses faiblesses, autonomie, compétences linguistiques (+ 85%), tolérance, travail en équipe </a:t>
            </a:r>
            <a:r>
              <a:rPr lang="fr-FR" sz="1000" dirty="0" err="1"/>
              <a:t>etc</a:t>
            </a:r>
            <a:endParaRPr lang="fr-FR" sz="1000" b="1" i="1" kern="1200" dirty="0">
              <a:solidFill>
                <a:srgbClr val="F21D9B"/>
              </a:solidFill>
              <a:latin typeface="+mn-lt"/>
              <a:ea typeface="+mn-ea"/>
              <a:cs typeface="+mn-cs"/>
            </a:endParaRPr>
          </a:p>
          <a:p>
            <a:pPr marL="285750" indent="-285750">
              <a:buFont typeface="Arial" panose="020B0604020202020204" pitchFamily="34" charset="0"/>
              <a:buChar char="•"/>
            </a:pPr>
            <a:endParaRPr lang="fr-FR" sz="1000" b="1" i="1" kern="1200" dirty="0">
              <a:solidFill>
                <a:srgbClr val="F21D9B"/>
              </a:solidFill>
              <a:latin typeface="+mn-lt"/>
              <a:ea typeface="+mn-ea"/>
              <a:cs typeface="+mn-cs"/>
            </a:endParaRPr>
          </a:p>
          <a:p>
            <a:pPr marL="285750" indent="-285750">
              <a:buFont typeface="Arial" panose="020B0604020202020204" pitchFamily="34" charset="0"/>
              <a:buChar char="•"/>
            </a:pPr>
            <a:r>
              <a:rPr lang="fr-FR" sz="1000" b="1" i="1" kern="1200" dirty="0">
                <a:solidFill>
                  <a:srgbClr val="F21D9B"/>
                </a:solidFill>
                <a:latin typeface="+mn-lt"/>
                <a:ea typeface="+mn-ea"/>
                <a:cs typeface="+mn-cs"/>
              </a:rPr>
              <a:t>76% des apprenants déclarent se sentir davantage </a:t>
            </a:r>
            <a:r>
              <a:rPr lang="fr-FR" sz="1000" b="1" i="1" kern="1200" dirty="0" err="1">
                <a:solidFill>
                  <a:srgbClr val="F21D9B"/>
                </a:solidFill>
                <a:latin typeface="+mn-lt"/>
                <a:ea typeface="+mn-ea"/>
                <a:cs typeface="+mn-cs"/>
              </a:rPr>
              <a:t>citoyen.ne.s</a:t>
            </a:r>
            <a:r>
              <a:rPr lang="fr-FR" sz="1000" b="1" i="1" kern="1200" dirty="0">
                <a:solidFill>
                  <a:srgbClr val="F21D9B"/>
                </a:solidFill>
                <a:latin typeface="+mn-lt"/>
                <a:ea typeface="+mn-ea"/>
                <a:cs typeface="+mn-cs"/>
              </a:rPr>
              <a:t> </a:t>
            </a:r>
            <a:r>
              <a:rPr lang="fr-FR" sz="1000" b="1" i="1" kern="1200" dirty="0" err="1">
                <a:solidFill>
                  <a:srgbClr val="F21D9B"/>
                </a:solidFill>
                <a:latin typeface="+mn-lt"/>
                <a:ea typeface="+mn-ea"/>
                <a:cs typeface="+mn-cs"/>
              </a:rPr>
              <a:t>européen.ne.s</a:t>
            </a:r>
            <a:endParaRPr lang="fr-FR" sz="1000" b="1" i="1" kern="1200" dirty="0">
              <a:solidFill>
                <a:srgbClr val="F21D9B"/>
              </a:solidFill>
              <a:latin typeface="+mn-lt"/>
              <a:ea typeface="+mn-ea"/>
              <a:cs typeface="+mn-cs"/>
            </a:endParaRPr>
          </a:p>
          <a:p>
            <a:endParaRPr lang="fr-FR" dirty="0"/>
          </a:p>
        </p:txBody>
      </p:sp>
      <p:sp>
        <p:nvSpPr>
          <p:cNvPr id="4" name="Espace réservé du numéro de diapositive 3">
            <a:extLst>
              <a:ext uri="{FF2B5EF4-FFF2-40B4-BE49-F238E27FC236}">
                <a16:creationId xmlns:a16="http://schemas.microsoft.com/office/drawing/2014/main" id="{4992E554-8E32-7266-C8DB-0D82A8B25B10}"/>
              </a:ext>
            </a:extLst>
          </p:cNvPr>
          <p:cNvSpPr>
            <a:spLocks noGrp="1"/>
          </p:cNvSpPr>
          <p:nvPr>
            <p:ph type="sldNum" sz="quarter" idx="5"/>
          </p:nvPr>
        </p:nvSpPr>
        <p:spPr/>
        <p:txBody>
          <a:bodyPr/>
          <a:lstStyle/>
          <a:p>
            <a:fld id="{F1473DC2-B334-1D4E-9421-795BBAA638D3}" type="slidenum">
              <a:rPr lang="fr-FR" smtClean="0"/>
              <a:t>15</a:t>
            </a:fld>
            <a:endParaRPr lang="fr-FR"/>
          </a:p>
        </p:txBody>
      </p:sp>
    </p:spTree>
    <p:extLst>
      <p:ext uri="{BB962C8B-B14F-4D97-AF65-F5344CB8AC3E}">
        <p14:creationId xmlns:p14="http://schemas.microsoft.com/office/powerpoint/2010/main" val="1179448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9E9F-0CEC-3EF0-78D9-D5D1000986C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B3C60B-ACCD-B179-4EF7-C90F90BA66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2E68B0F-BF8B-3C63-ACF2-6D1DC701DA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a:extLst>
              <a:ext uri="{FF2B5EF4-FFF2-40B4-BE49-F238E27FC236}">
                <a16:creationId xmlns:a16="http://schemas.microsoft.com/office/drawing/2014/main" id="{F81264AC-1C16-DCD2-720C-5EEA164B976E}"/>
              </a:ext>
            </a:extLst>
          </p:cNvPr>
          <p:cNvSpPr>
            <a:spLocks noGrp="1"/>
          </p:cNvSpPr>
          <p:nvPr>
            <p:ph type="sldNum" sz="quarter" idx="5"/>
          </p:nvPr>
        </p:nvSpPr>
        <p:spPr/>
        <p:txBody>
          <a:bodyPr/>
          <a:lstStyle/>
          <a:p>
            <a:fld id="{F1473DC2-B334-1D4E-9421-795BBAA638D3}" type="slidenum">
              <a:rPr lang="fr-FR" smtClean="0"/>
              <a:t>16</a:t>
            </a:fld>
            <a:endParaRPr lang="fr-FR"/>
          </a:p>
        </p:txBody>
      </p:sp>
    </p:spTree>
    <p:extLst>
      <p:ext uri="{BB962C8B-B14F-4D97-AF65-F5344CB8AC3E}">
        <p14:creationId xmlns:p14="http://schemas.microsoft.com/office/powerpoint/2010/main" val="1390321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a:p>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F1473DC2-B334-1D4E-9421-795BBAA638D3}" type="slidenum">
              <a:rPr lang="fr-FR" smtClean="0"/>
              <a:t>17</a:t>
            </a:fld>
            <a:endParaRPr lang="fr-FR"/>
          </a:p>
        </p:txBody>
      </p:sp>
    </p:spTree>
    <p:extLst>
      <p:ext uri="{BB962C8B-B14F-4D97-AF65-F5344CB8AC3E}">
        <p14:creationId xmlns:p14="http://schemas.microsoft.com/office/powerpoint/2010/main" val="382682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1 - </a:t>
            </a:r>
            <a:r>
              <a:rPr lang="fr-FR" sz="1200" dirty="0">
                <a:solidFill>
                  <a:schemeClr val="accent1">
                    <a:lumMod val="75000"/>
                  </a:schemeClr>
                </a:solidFill>
                <a:sym typeface="Wingdings" panose="05000000000000000000" pitchFamily="2" charset="2"/>
              </a:rPr>
              <a:t>Portage politique avec un affichage clair et transparent de cette stratégie = </a:t>
            </a:r>
            <a:r>
              <a:rPr lang="fr-FR" sz="1200" kern="1200" dirty="0">
                <a:solidFill>
                  <a:schemeClr val="tx1"/>
                </a:solidFill>
                <a:effectLst/>
                <a:latin typeface="+mn-lt"/>
                <a:ea typeface="+mn-ea"/>
                <a:cs typeface="+mn-cs"/>
              </a:rPr>
              <a:t>Travailler en </a:t>
            </a:r>
            <a:r>
              <a:rPr lang="fr-FR" sz="1200" kern="1200" dirty="0" err="1">
                <a:solidFill>
                  <a:schemeClr val="tx1"/>
                </a:solidFill>
                <a:effectLst/>
                <a:latin typeface="+mn-lt"/>
                <a:ea typeface="+mn-ea"/>
                <a:cs typeface="+mn-cs"/>
              </a:rPr>
              <a:t>inter-services</a:t>
            </a:r>
            <a:r>
              <a:rPr lang="fr-FR" sz="1200" kern="1200" dirty="0">
                <a:solidFill>
                  <a:schemeClr val="tx1"/>
                </a:solidFill>
                <a:effectLst/>
                <a:latin typeface="+mn-lt"/>
                <a:ea typeface="+mn-ea"/>
                <a:cs typeface="+mn-cs"/>
              </a:rPr>
              <a:t>/départements pour l’accompagnement des publics ciblés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2- </a:t>
            </a:r>
            <a:r>
              <a:rPr lang="fr-FR" sz="1200" dirty="0">
                <a:solidFill>
                  <a:schemeClr val="accent1">
                    <a:lumMod val="75000"/>
                  </a:schemeClr>
                </a:solidFill>
                <a:sym typeface="Wingdings" panose="05000000000000000000" pitchFamily="2" charset="2"/>
              </a:rPr>
              <a:t>Sensibilisation et articulation avec l’ensemble de l’écosystème de l’université/ l’établissement = </a:t>
            </a:r>
            <a:r>
              <a:rPr lang="fr-FR" sz="1200" kern="1200" dirty="0">
                <a:solidFill>
                  <a:schemeClr val="tx1"/>
                </a:solidFill>
                <a:effectLst/>
                <a:latin typeface="+mn-lt"/>
                <a:ea typeface="+mn-ea"/>
                <a:cs typeface="+mn-cs"/>
              </a:rPr>
              <a:t>Travailler en </a:t>
            </a:r>
            <a:r>
              <a:rPr lang="fr-FR" sz="1200" kern="1200" dirty="0" err="1">
                <a:solidFill>
                  <a:schemeClr val="tx1"/>
                </a:solidFill>
                <a:effectLst/>
                <a:latin typeface="+mn-lt"/>
                <a:ea typeface="+mn-ea"/>
                <a:cs typeface="+mn-cs"/>
              </a:rPr>
              <a:t>inter-services</a:t>
            </a:r>
            <a:r>
              <a:rPr lang="fr-FR" sz="1200" kern="1200" dirty="0">
                <a:solidFill>
                  <a:schemeClr val="tx1"/>
                </a:solidFill>
                <a:effectLst/>
                <a:latin typeface="+mn-lt"/>
                <a:ea typeface="+mn-ea"/>
                <a:cs typeface="+mn-cs"/>
              </a:rPr>
              <a:t>/départements pour l’accompagnement des publics ciblés</a:t>
            </a:r>
          </a:p>
          <a:p>
            <a:pPr lvl="0"/>
            <a:r>
              <a:rPr lang="fr-FR" sz="1200" dirty="0">
                <a:solidFill>
                  <a:schemeClr val="accent1">
                    <a:lumMod val="75000"/>
                  </a:schemeClr>
                </a:solidFill>
                <a:sym typeface="Wingdings" panose="05000000000000000000" pitchFamily="2" charset="2"/>
              </a:rPr>
              <a:t>3 – Des personnels sensibilisés et mobiles = </a:t>
            </a:r>
            <a:r>
              <a:rPr lang="fr-FR" sz="1200" kern="1200" dirty="0">
                <a:solidFill>
                  <a:schemeClr val="tx1"/>
                </a:solidFill>
                <a:effectLst/>
                <a:latin typeface="+mn-lt"/>
                <a:ea typeface="+mn-ea"/>
                <a:cs typeface="+mn-cs"/>
              </a:rPr>
              <a:t>Développer la mobilité des personnels</a:t>
            </a:r>
          </a:p>
          <a:p>
            <a:pPr lvl="0"/>
            <a:r>
              <a:rPr lang="fr-FR" sz="1200" kern="1200" dirty="0">
                <a:solidFill>
                  <a:schemeClr val="tx1"/>
                </a:solidFill>
                <a:effectLst/>
                <a:latin typeface="+mn-lt"/>
                <a:ea typeface="+mn-ea"/>
                <a:cs typeface="+mn-cs"/>
              </a:rPr>
              <a:t>Travailler en lien avec les RH pour valoriser la mobilité des personnels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accent1">
                  <a:lumMod val="75000"/>
                </a:schemeClr>
              </a:solidFill>
              <a:sym typeface="Wingdings" panose="05000000000000000000" pitchFamily="2" charset="2"/>
            </a:endParaRPr>
          </a:p>
          <a:p>
            <a:pPr lvl="0"/>
            <a:r>
              <a:rPr lang="fr-FR" sz="1200" kern="1200" dirty="0">
                <a:solidFill>
                  <a:schemeClr val="tx1"/>
                </a:solidFill>
                <a:effectLst/>
                <a:latin typeface="+mn-lt"/>
                <a:ea typeface="+mn-ea"/>
                <a:cs typeface="+mn-cs"/>
              </a:rPr>
              <a:t>4- La question de l’inclusion peut également être portée à travers des projets de partenariats </a:t>
            </a:r>
          </a:p>
          <a:p>
            <a:pPr lvl="0"/>
            <a:r>
              <a:rPr lang="fr-FR" sz="1200" kern="1200" dirty="0">
                <a:solidFill>
                  <a:schemeClr val="tx1"/>
                </a:solidFill>
                <a:effectLst/>
                <a:latin typeface="+mn-lt"/>
                <a:ea typeface="+mn-ea"/>
                <a:cs typeface="+mn-cs"/>
              </a:rPr>
              <a:t>Les alliances universités européennes peuvent permettre d’expérimenter / développer des approches pertinentes</a:t>
            </a:r>
          </a:p>
          <a:p>
            <a:pPr lvl="0"/>
            <a:r>
              <a:rPr lang="fr-FR" sz="1200" kern="1200" dirty="0">
                <a:solidFill>
                  <a:schemeClr val="tx1"/>
                </a:solidFill>
                <a:effectLst/>
                <a:latin typeface="+mn-lt"/>
                <a:ea typeface="+mn-ea"/>
                <a:cs typeface="+mn-cs"/>
              </a:rPr>
              <a:t>S’inspirer des autres universités à l’international </a:t>
            </a:r>
          </a:p>
          <a:p>
            <a:pPr lvl="0"/>
            <a:r>
              <a:rPr lang="fr-FR" sz="1200" kern="1200" dirty="0">
                <a:solidFill>
                  <a:schemeClr val="tx1"/>
                </a:solidFill>
                <a:effectLst/>
                <a:latin typeface="+mn-lt"/>
                <a:ea typeface="+mn-ea"/>
                <a:cs typeface="+mn-cs"/>
              </a:rPr>
              <a:t>Les mobilités hybrides peuvent constituer une réponse pour les publics peu enclins à des mobilités de longue durée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5- </a:t>
            </a:r>
            <a:r>
              <a:rPr lang="fr-FR" sz="1200" dirty="0">
                <a:solidFill>
                  <a:schemeClr val="accent1">
                    <a:lumMod val="75000"/>
                  </a:schemeClr>
                </a:solidFill>
                <a:sym typeface="Wingdings" panose="05000000000000000000" pitchFamily="2" charset="2"/>
              </a:rPr>
              <a:t>Un financement au service de la stratégie …=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Utiliser les autres financements complémentaires à Erasmus+</a:t>
            </a:r>
          </a:p>
          <a:p>
            <a:pPr lvl="0"/>
            <a:r>
              <a:rPr lang="fr-FR" sz="1200" kern="1200" dirty="0">
                <a:solidFill>
                  <a:schemeClr val="tx1"/>
                </a:solidFill>
                <a:effectLst/>
                <a:latin typeface="+mn-lt"/>
                <a:ea typeface="+mn-ea"/>
                <a:cs typeface="+mn-cs"/>
              </a:rPr>
              <a:t>Mobiliser des fonds propres</a:t>
            </a:r>
          </a:p>
          <a:p>
            <a:pPr lvl="0"/>
            <a:r>
              <a:rPr lang="fr-FR" sz="1200" kern="1200" dirty="0">
                <a:solidFill>
                  <a:schemeClr val="tx1"/>
                </a:solidFill>
                <a:effectLst/>
                <a:latin typeface="+mn-lt"/>
                <a:ea typeface="+mn-ea"/>
                <a:cs typeface="+mn-cs"/>
              </a:rPr>
              <a:t>Stratégie de répartition bourses Erasmus+ / région.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F1473DC2-B334-1D4E-9421-795BBAA638D3}" type="slidenum">
              <a:rPr lang="fr-FR" smtClean="0"/>
              <a:t>18</a:t>
            </a:fld>
            <a:endParaRPr lang="fr-FR"/>
          </a:p>
        </p:txBody>
      </p:sp>
    </p:spTree>
    <p:extLst>
      <p:ext uri="{BB962C8B-B14F-4D97-AF65-F5344CB8AC3E}">
        <p14:creationId xmlns:p14="http://schemas.microsoft.com/office/powerpoint/2010/main" val="1536091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F1473DC2-B334-1D4E-9421-795BBAA638D3}" type="slidenum">
              <a:rPr lang="fr-FR" smtClean="0"/>
              <a:t>19</a:t>
            </a:fld>
            <a:endParaRPr lang="fr-FR"/>
          </a:p>
        </p:txBody>
      </p:sp>
    </p:spTree>
    <p:extLst>
      <p:ext uri="{BB962C8B-B14F-4D97-AF65-F5344CB8AC3E}">
        <p14:creationId xmlns:p14="http://schemas.microsoft.com/office/powerpoint/2010/main" val="731180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2022 : 63 052 mobilités d'étudiants financées, soit une augmentation de 58,1 % par rapport à 2021</a:t>
            </a:r>
          </a:p>
          <a:p>
            <a:r>
              <a:rPr lang="fr-FR" dirty="0"/>
              <a:t>2023 : augmentation de 32% pour le financement de la mobilité (capacité de financer 53% de la demande en 2023 vs 66% les années précédentes)</a:t>
            </a:r>
          </a:p>
        </p:txBody>
      </p:sp>
      <p:sp>
        <p:nvSpPr>
          <p:cNvPr id="4" name="Espace réservé du numéro de diapositive 3"/>
          <p:cNvSpPr>
            <a:spLocks noGrp="1"/>
          </p:cNvSpPr>
          <p:nvPr>
            <p:ph type="sldNum" sz="quarter" idx="5"/>
          </p:nvPr>
        </p:nvSpPr>
        <p:spPr/>
        <p:txBody>
          <a:bodyPr/>
          <a:lstStyle/>
          <a:p>
            <a:fld id="{F1473DC2-B334-1D4E-9421-795BBAA638D3}" type="slidenum">
              <a:rPr lang="fr-FR" smtClean="0"/>
              <a:t>20</a:t>
            </a:fld>
            <a:endParaRPr lang="fr-FR"/>
          </a:p>
        </p:txBody>
      </p:sp>
    </p:spTree>
    <p:extLst>
      <p:ext uri="{BB962C8B-B14F-4D97-AF65-F5344CB8AC3E}">
        <p14:creationId xmlns:p14="http://schemas.microsoft.com/office/powerpoint/2010/main" val="410300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09FBF0C-E08B-4442-AABC-DAFCFBCF03C7}" type="slidenum">
              <a:rPr lang="fr-FR" smtClean="0"/>
              <a:t>2</a:t>
            </a:fld>
            <a:endParaRPr lang="fr-FR"/>
          </a:p>
        </p:txBody>
      </p:sp>
    </p:spTree>
    <p:extLst>
      <p:ext uri="{BB962C8B-B14F-4D97-AF65-F5344CB8AC3E}">
        <p14:creationId xmlns:p14="http://schemas.microsoft.com/office/powerpoint/2010/main" val="816026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2C9E-89AE-D866-C91C-FC61F0D9C7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B737DA-D887-B9D2-B46C-3BDAFC40275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680C3CD-899A-36B6-2F79-506A5DC6C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 présenter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inclusion </a:t>
            </a:r>
            <a:r>
              <a:rPr lang="fr-FR" dirty="0" err="1"/>
              <a:t>officer</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tous les secteurs : </a:t>
            </a:r>
            <a:r>
              <a:rPr lang="fr-FR" dirty="0" err="1"/>
              <a:t>sco</a:t>
            </a:r>
            <a:r>
              <a:rPr lang="fr-FR" dirty="0"/>
              <a:t>, </a:t>
            </a:r>
            <a:r>
              <a:rPr lang="fr-FR" dirty="0" err="1"/>
              <a:t>sup,etc</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Faire un petit sondage sur ceux qui ont des projets de mobilité E+, projets de coopération / à main levée</a:t>
            </a:r>
          </a:p>
        </p:txBody>
      </p:sp>
      <p:sp>
        <p:nvSpPr>
          <p:cNvPr id="4" name="Espace réservé du numéro de diapositive 3">
            <a:extLst>
              <a:ext uri="{FF2B5EF4-FFF2-40B4-BE49-F238E27FC236}">
                <a16:creationId xmlns:a16="http://schemas.microsoft.com/office/drawing/2014/main" id="{3B006A07-F14A-EA82-E91A-CFD433884C53}"/>
              </a:ext>
            </a:extLst>
          </p:cNvPr>
          <p:cNvSpPr>
            <a:spLocks noGrp="1"/>
          </p:cNvSpPr>
          <p:nvPr>
            <p:ph type="sldNum" sz="quarter" idx="5"/>
          </p:nvPr>
        </p:nvSpPr>
        <p:spPr/>
        <p:txBody>
          <a:bodyPr/>
          <a:lstStyle/>
          <a:p>
            <a:fld id="{F1473DC2-B334-1D4E-9421-795BBAA638D3}" type="slidenum">
              <a:rPr lang="fr-FR" smtClean="0"/>
              <a:t>21</a:t>
            </a:fld>
            <a:endParaRPr lang="fr-FR"/>
          </a:p>
        </p:txBody>
      </p:sp>
    </p:spTree>
    <p:extLst>
      <p:ext uri="{BB962C8B-B14F-4D97-AF65-F5344CB8AC3E}">
        <p14:creationId xmlns:p14="http://schemas.microsoft.com/office/powerpoint/2010/main" val="3758903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473DC2-B334-1D4E-9421-795BBAA638D3}" type="slidenum">
              <a:rPr lang="fr-FR" smtClean="0"/>
              <a:t>22</a:t>
            </a:fld>
            <a:endParaRPr lang="fr-FR"/>
          </a:p>
        </p:txBody>
      </p:sp>
    </p:spTree>
    <p:extLst>
      <p:ext uri="{BB962C8B-B14F-4D97-AF65-F5344CB8AC3E}">
        <p14:creationId xmlns:p14="http://schemas.microsoft.com/office/powerpoint/2010/main" val="2061411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spcBef>
                <a:spcPct val="20000"/>
              </a:spcBef>
              <a:defRPr/>
            </a:pPr>
            <a:r>
              <a:rPr lang="fr-FR" sz="1200" kern="0" dirty="0">
                <a:solidFill>
                  <a:prstClr val="black"/>
                </a:solidFill>
                <a:latin typeface="+mn-lt"/>
                <a:ea typeface="+mn-ea"/>
                <a:cs typeface="+mn-cs"/>
              </a:rPr>
              <a:t>Un réseau européen de </a:t>
            </a:r>
            <a:r>
              <a:rPr lang="fr-FR" sz="1200" kern="0" dirty="0">
                <a:solidFill>
                  <a:schemeClr val="accent6">
                    <a:lumMod val="75000"/>
                  </a:schemeClr>
                </a:solidFill>
                <a:latin typeface="+mn-lt"/>
                <a:ea typeface="+mn-ea"/>
                <a:cs typeface="+mn-cs"/>
              </a:rPr>
              <a:t>centres de ressources </a:t>
            </a:r>
            <a:r>
              <a:rPr lang="fr-FR" sz="1200" kern="0" dirty="0">
                <a:solidFill>
                  <a:prstClr val="black"/>
                </a:solidFill>
                <a:latin typeface="+mn-lt"/>
                <a:ea typeface="+mn-ea"/>
                <a:cs typeface="+mn-cs"/>
              </a:rPr>
              <a:t>pour </a:t>
            </a:r>
            <a:r>
              <a:rPr lang="fr-FR" sz="1200" kern="0" dirty="0">
                <a:solidFill>
                  <a:schemeClr val="accent6">
                    <a:lumMod val="75000"/>
                  </a:schemeClr>
                </a:solidFill>
                <a:latin typeface="+mn-lt"/>
                <a:ea typeface="+mn-ea"/>
                <a:cs typeface="+mn-cs"/>
              </a:rPr>
              <a:t>promouvoir l’orientation et la mobilité tout au long de la vie </a:t>
            </a:r>
          </a:p>
          <a:p>
            <a:pPr lvl="0" algn="just">
              <a:spcBef>
                <a:spcPct val="20000"/>
              </a:spcBef>
              <a:defRPr/>
            </a:pPr>
            <a:endParaRPr lang="fr-FR" sz="1200" kern="0" dirty="0">
              <a:solidFill>
                <a:prstClr val="black"/>
              </a:solidFill>
              <a:latin typeface="+mn-lt"/>
              <a:ea typeface="+mn-ea"/>
              <a:cs typeface="+mn-cs"/>
            </a:endParaRPr>
          </a:p>
          <a:p>
            <a:pPr lvl="0" algn="just">
              <a:spcBef>
                <a:spcPct val="20000"/>
              </a:spcBef>
              <a:defRPr/>
            </a:pPr>
            <a:r>
              <a:rPr lang="fr-FR" sz="1200" kern="0" dirty="0">
                <a:solidFill>
                  <a:schemeClr val="accent6">
                    <a:lumMod val="75000"/>
                  </a:schemeClr>
                </a:solidFill>
                <a:latin typeface="+mn-lt"/>
                <a:ea typeface="+mn-ea"/>
                <a:cs typeface="+mn-cs"/>
              </a:rPr>
              <a:t>Financé et soutenu par le programme Erasmus+</a:t>
            </a:r>
          </a:p>
          <a:p>
            <a:pPr marL="342900" lvl="0" indent="-342900" algn="just">
              <a:spcBef>
                <a:spcPct val="20000"/>
              </a:spcBef>
              <a:buFont typeface="Arial"/>
              <a:buChar char="•"/>
              <a:defRPr/>
            </a:pPr>
            <a:endParaRPr lang="fr-FR" sz="1200" kern="0" dirty="0">
              <a:solidFill>
                <a:prstClr val="black"/>
              </a:solidFill>
              <a:latin typeface="+mn-lt"/>
              <a:ea typeface="+mn-ea"/>
              <a:cs typeface="+mn-cs"/>
            </a:endParaRPr>
          </a:p>
          <a:p>
            <a:pPr lvl="0" algn="just">
              <a:spcBef>
                <a:spcPct val="20000"/>
              </a:spcBef>
              <a:defRPr/>
            </a:pPr>
            <a:r>
              <a:rPr lang="fr-FR" sz="1200" kern="0" dirty="0">
                <a:solidFill>
                  <a:prstClr val="black"/>
                </a:solidFill>
                <a:latin typeface="+mn-lt"/>
                <a:ea typeface="+mn-ea"/>
                <a:cs typeface="+mn-cs"/>
              </a:rPr>
              <a:t>Public: les </a:t>
            </a:r>
            <a:r>
              <a:rPr lang="fr-FR" sz="1200" kern="0" dirty="0">
                <a:solidFill>
                  <a:schemeClr val="accent6">
                    <a:lumMod val="75000"/>
                  </a:schemeClr>
                </a:solidFill>
                <a:latin typeface="+mn-lt"/>
                <a:ea typeface="+mn-ea"/>
                <a:cs typeface="+mn-cs"/>
              </a:rPr>
              <a:t>professionnels de l’orientation initiale et continue</a:t>
            </a:r>
          </a:p>
          <a:p>
            <a:pPr lvl="0" algn="just">
              <a:spcBef>
                <a:spcPct val="20000"/>
              </a:spcBef>
              <a:defRPr/>
            </a:pPr>
            <a:endParaRPr lang="fr-FR" sz="1200" kern="0" dirty="0">
              <a:solidFill>
                <a:schemeClr val="accent6">
                  <a:lumMod val="75000"/>
                </a:schemeClr>
              </a:solidFill>
              <a:latin typeface="+mn-lt"/>
              <a:ea typeface="+mn-ea"/>
              <a:cs typeface="+mn-cs"/>
            </a:endParaRPr>
          </a:p>
          <a:p>
            <a:pPr lvl="0" algn="just">
              <a:spcBef>
                <a:spcPct val="20000"/>
              </a:spcBef>
              <a:defRPr/>
            </a:pPr>
            <a:r>
              <a:rPr lang="fr-FR" sz="1200" kern="0" dirty="0">
                <a:solidFill>
                  <a:prstClr val="black"/>
                </a:solidFill>
                <a:latin typeface="+mn-lt"/>
                <a:ea typeface="+mn-ea"/>
                <a:cs typeface="+mn-cs"/>
              </a:rPr>
              <a:t>Organisation en France : centres de ressources </a:t>
            </a:r>
            <a:r>
              <a:rPr lang="fr-FR" sz="1200" kern="0" dirty="0" err="1">
                <a:solidFill>
                  <a:prstClr val="black"/>
                </a:solidFill>
                <a:latin typeface="+mn-lt"/>
                <a:ea typeface="+mn-ea"/>
                <a:cs typeface="+mn-cs"/>
              </a:rPr>
              <a:t>euroguidance</a:t>
            </a:r>
            <a:r>
              <a:rPr lang="fr-FR" sz="1200" kern="0" dirty="0">
                <a:solidFill>
                  <a:prstClr val="black"/>
                </a:solidFill>
                <a:latin typeface="+mn-lt"/>
                <a:ea typeface="+mn-ea"/>
                <a:cs typeface="+mn-cs"/>
              </a:rPr>
              <a:t> (</a:t>
            </a:r>
            <a:r>
              <a:rPr lang="fr-FR" sz="1200" kern="0" dirty="0" err="1">
                <a:solidFill>
                  <a:prstClr val="black"/>
                </a:solidFill>
                <a:latin typeface="+mn-lt"/>
                <a:ea typeface="+mn-ea"/>
                <a:cs typeface="+mn-cs"/>
              </a:rPr>
              <a:t>cio</a:t>
            </a:r>
            <a:r>
              <a:rPr lang="fr-FR" sz="1200" kern="0" dirty="0">
                <a:solidFill>
                  <a:prstClr val="black"/>
                </a:solidFill>
                <a:latin typeface="+mn-lt"/>
                <a:ea typeface="+mn-ea"/>
                <a:cs typeface="+mn-cs"/>
              </a:rPr>
              <a:t> lille, </a:t>
            </a:r>
            <a:r>
              <a:rPr lang="fr-FR" sz="1200" kern="0" dirty="0" err="1">
                <a:solidFill>
                  <a:prstClr val="black"/>
                </a:solidFill>
                <a:latin typeface="+mn-lt"/>
                <a:ea typeface="+mn-ea"/>
                <a:cs typeface="+mn-cs"/>
              </a:rPr>
              <a:t>lyon</a:t>
            </a:r>
            <a:r>
              <a:rPr lang="fr-FR" sz="1200" kern="0" dirty="0">
                <a:solidFill>
                  <a:prstClr val="black"/>
                </a:solidFill>
                <a:latin typeface="+mn-lt"/>
                <a:ea typeface="+mn-ea"/>
                <a:cs typeface="+mn-cs"/>
              </a:rPr>
              <a:t> , </a:t>
            </a:r>
            <a:r>
              <a:rPr lang="fr-FR" sz="1200" kern="0" dirty="0" err="1">
                <a:solidFill>
                  <a:prstClr val="black"/>
                </a:solidFill>
                <a:latin typeface="+mn-lt"/>
                <a:ea typeface="+mn-ea"/>
                <a:cs typeface="+mn-cs"/>
              </a:rPr>
              <a:t>marseille</a:t>
            </a:r>
            <a:r>
              <a:rPr lang="fr-FR" sz="1200" kern="0" dirty="0">
                <a:solidFill>
                  <a:prstClr val="black"/>
                </a:solidFill>
                <a:latin typeface="+mn-lt"/>
                <a:ea typeface="+mn-ea"/>
                <a:cs typeface="+mn-cs"/>
              </a:rPr>
              <a:t>, </a:t>
            </a:r>
            <a:r>
              <a:rPr lang="fr-FR" sz="1200" kern="0" dirty="0" err="1">
                <a:solidFill>
                  <a:prstClr val="black"/>
                </a:solidFill>
                <a:latin typeface="+mn-lt"/>
                <a:ea typeface="+mn-ea"/>
                <a:cs typeface="+mn-cs"/>
              </a:rPr>
              <a:t>strasbourg</a:t>
            </a:r>
            <a:r>
              <a:rPr lang="fr-FR" sz="1200" kern="0" dirty="0">
                <a:solidFill>
                  <a:prstClr val="black"/>
                </a:solidFill>
                <a:latin typeface="+mn-lt"/>
                <a:ea typeface="+mn-ea"/>
                <a:cs typeface="+mn-cs"/>
              </a:rPr>
              <a:t>, ONISEP, </a:t>
            </a:r>
            <a:r>
              <a:rPr lang="fr-FR" sz="1200" kern="0" dirty="0" err="1">
                <a:solidFill>
                  <a:prstClr val="black"/>
                </a:solidFill>
                <a:latin typeface="+mn-lt"/>
                <a:ea typeface="+mn-ea"/>
                <a:cs typeface="+mn-cs"/>
              </a:rPr>
              <a:t>carif</a:t>
            </a:r>
            <a:r>
              <a:rPr lang="fr-FR" sz="1200" kern="0" dirty="0">
                <a:solidFill>
                  <a:prstClr val="black"/>
                </a:solidFill>
                <a:latin typeface="+mn-lt"/>
                <a:ea typeface="+mn-ea"/>
                <a:cs typeface="+mn-cs"/>
              </a:rPr>
              <a:t> </a:t>
            </a:r>
            <a:r>
              <a:rPr lang="fr-FR" sz="1200" kern="0" dirty="0" err="1">
                <a:solidFill>
                  <a:prstClr val="black"/>
                </a:solidFill>
                <a:latin typeface="+mn-lt"/>
                <a:ea typeface="+mn-ea"/>
                <a:cs typeface="+mn-cs"/>
              </a:rPr>
              <a:t>oref</a:t>
            </a:r>
            <a:r>
              <a:rPr lang="fr-FR" sz="1200" kern="0" dirty="0">
                <a:solidFill>
                  <a:prstClr val="black"/>
                </a:solidFill>
                <a:latin typeface="+mn-lt"/>
                <a:ea typeface="+mn-ea"/>
                <a:cs typeface="+mn-cs"/>
              </a:rPr>
              <a:t> et centre </a:t>
            </a:r>
            <a:r>
              <a:rPr lang="fr-FR" sz="1200" kern="0" dirty="0" err="1">
                <a:solidFill>
                  <a:prstClr val="black"/>
                </a:solidFill>
                <a:latin typeface="+mn-lt"/>
                <a:ea typeface="+mn-ea"/>
                <a:cs typeface="+mn-cs"/>
              </a:rPr>
              <a:t>inffo</a:t>
            </a:r>
            <a:r>
              <a:rPr lang="fr-FR" sz="1200" kern="0" dirty="0">
                <a:solidFill>
                  <a:prstClr val="black"/>
                </a:solidFill>
                <a:latin typeface="+mn-lt"/>
                <a:ea typeface="+mn-ea"/>
                <a:cs typeface="+mn-cs"/>
              </a:rPr>
              <a:t>) Coordination par </a:t>
            </a:r>
            <a:r>
              <a:rPr lang="fr-FR" sz="1200" kern="0" dirty="0" err="1">
                <a:solidFill>
                  <a:prstClr val="black"/>
                </a:solidFill>
                <a:latin typeface="+mn-lt"/>
                <a:ea typeface="+mn-ea"/>
                <a:cs typeface="+mn-cs"/>
              </a:rPr>
              <a:t>Erasmu</a:t>
            </a:r>
            <a:r>
              <a:rPr lang="fr-FR" sz="1200" kern="0" dirty="0">
                <a:solidFill>
                  <a:prstClr val="black"/>
                </a:solidFill>
                <a:latin typeface="+mn-lt"/>
                <a:ea typeface="+mn-ea"/>
                <a:cs typeface="+mn-cs"/>
              </a:rPr>
              <a:t>+ France E&amp; F et les ministères</a:t>
            </a:r>
          </a:p>
          <a:p>
            <a:pPr marL="171450" indent="-171450">
              <a:buFontTx/>
              <a:buChar char="-"/>
            </a:pPr>
            <a:endParaRPr lang="fr-FR" b="1" dirty="0"/>
          </a:p>
          <a:p>
            <a:pPr marL="171450" indent="-171450">
              <a:buFontTx/>
              <a:buChar char="-"/>
            </a:pPr>
            <a:endParaRPr lang="fr-FR" b="1" dirty="0"/>
          </a:p>
          <a:p>
            <a:pPr marL="171450" indent="-171450">
              <a:buFontTx/>
              <a:buChar char="-"/>
            </a:pPr>
            <a:r>
              <a:rPr lang="fr-FR" b="1" dirty="0"/>
              <a:t>L’entretien conseil en mobilité </a:t>
            </a:r>
            <a:r>
              <a:rPr lang="fr-FR" dirty="0"/>
              <a:t>: destiné aux pros de l’orientation / permet de réfléchir, d’ancrer la mobilité dans un projet qualitatif </a:t>
            </a:r>
            <a:r>
              <a:rPr lang="fr-FR" dirty="0">
                <a:sym typeface="Wingdings" panose="05000000000000000000" pitchFamily="2" charset="2"/>
              </a:rPr>
              <a:t> démarche méthodologique </a:t>
            </a:r>
            <a:endParaRPr lang="fr-FR" dirty="0"/>
          </a:p>
          <a:p>
            <a:pPr marL="171450" indent="-171450">
              <a:buFontTx/>
              <a:buChar char="-"/>
            </a:pPr>
            <a:r>
              <a:rPr lang="fr-FR" b="1" dirty="0"/>
              <a:t>La mobilité en Europe et à l’international </a:t>
            </a:r>
            <a:r>
              <a:rPr lang="fr-FR" dirty="0"/>
              <a:t>: destiné aux profs et personnels éducatifs / liste différentes formes de mobilité, valorisation mobilité, monter un projet collaboratif, mobilité pour les professionnels </a:t>
            </a:r>
          </a:p>
          <a:p>
            <a:pPr marL="171450" indent="-171450">
              <a:buFontTx/>
              <a:buChar char="-"/>
            </a:pPr>
            <a:r>
              <a:rPr lang="fr-FR" b="1" dirty="0"/>
              <a:t>Stages en Europe </a:t>
            </a:r>
            <a:r>
              <a:rPr lang="fr-FR" dirty="0"/>
              <a:t>: 10 points clés pour faire un stage en Europe (élaborer son projet, choisir son pays, rédaction CV, questions pratiques …)</a:t>
            </a:r>
          </a:p>
          <a:p>
            <a:pPr marL="171450" indent="-171450">
              <a:buFontTx/>
              <a:buChar char="-"/>
            </a:pPr>
            <a:r>
              <a:rPr lang="fr-FR" b="1" dirty="0"/>
              <a:t>La formation professionnelle en Allemagne </a:t>
            </a:r>
            <a:r>
              <a:rPr lang="fr-FR" dirty="0"/>
              <a:t>: petit aperçu de la filière professionnelle et de l’apprentissage particulièrement bien développées en Allemagne </a:t>
            </a:r>
          </a:p>
        </p:txBody>
      </p:sp>
      <p:sp>
        <p:nvSpPr>
          <p:cNvPr id="4" name="Espace réservé du numéro de diapositive 3"/>
          <p:cNvSpPr>
            <a:spLocks noGrp="1"/>
          </p:cNvSpPr>
          <p:nvPr>
            <p:ph type="sldNum" sz="quarter" idx="5"/>
          </p:nvPr>
        </p:nvSpPr>
        <p:spPr/>
        <p:txBody>
          <a:bodyPr/>
          <a:lstStyle/>
          <a:p>
            <a:fld id="{F1473DC2-B334-1D4E-9421-795BBAA638D3}" type="slidenum">
              <a:rPr lang="fr-FR" smtClean="0"/>
              <a:t>23</a:t>
            </a:fld>
            <a:endParaRPr lang="fr-FR"/>
          </a:p>
        </p:txBody>
      </p:sp>
    </p:spTree>
    <p:extLst>
      <p:ext uri="{BB962C8B-B14F-4D97-AF65-F5344CB8AC3E}">
        <p14:creationId xmlns:p14="http://schemas.microsoft.com/office/powerpoint/2010/main" val="226879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62532-7943-33BC-C974-A7F63EF5EBB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543CD7-C7E0-454E-47D9-FB6D05423D7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815635-8723-D4BE-0E79-E302628D93B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A597592-B80E-9F28-BB58-C42E8BE0AA02}"/>
              </a:ext>
            </a:extLst>
          </p:cNvPr>
          <p:cNvSpPr>
            <a:spLocks noGrp="1"/>
          </p:cNvSpPr>
          <p:nvPr>
            <p:ph type="sldNum" sz="quarter" idx="5"/>
          </p:nvPr>
        </p:nvSpPr>
        <p:spPr/>
        <p:txBody>
          <a:bodyPr/>
          <a:lstStyle/>
          <a:p>
            <a:fld id="{F1473DC2-B334-1D4E-9421-795BBAA638D3}" type="slidenum">
              <a:rPr lang="fr-FR" smtClean="0"/>
              <a:t>24</a:t>
            </a:fld>
            <a:endParaRPr lang="fr-FR"/>
          </a:p>
        </p:txBody>
      </p:sp>
    </p:spTree>
    <p:extLst>
      <p:ext uri="{BB962C8B-B14F-4D97-AF65-F5344CB8AC3E}">
        <p14:creationId xmlns:p14="http://schemas.microsoft.com/office/powerpoint/2010/main" val="3486612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08D76D-CA22-A34A-80C9-902ECA358831}" type="slidenum">
              <a:rPr lang="fr-FR" smtClean="0"/>
              <a:t>25</a:t>
            </a:fld>
            <a:endParaRPr lang="fr-FR"/>
          </a:p>
        </p:txBody>
      </p:sp>
    </p:spTree>
    <p:extLst>
      <p:ext uri="{BB962C8B-B14F-4D97-AF65-F5344CB8AC3E}">
        <p14:creationId xmlns:p14="http://schemas.microsoft.com/office/powerpoint/2010/main" val="3930804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1DD5-4521-0C6E-F473-52FDF89727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CCC875-99A5-F47C-6CA4-5E808CBB6B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726EC7-5668-5436-D90F-D2E6AE470259}"/>
              </a:ext>
            </a:extLst>
          </p:cNvPr>
          <p:cNvSpPr>
            <a:spLocks noGrp="1"/>
          </p:cNvSpPr>
          <p:nvPr>
            <p:ph type="body" idx="1"/>
          </p:nvPr>
        </p:nvSpPr>
        <p:spPr/>
        <p:txBody>
          <a:bodyPr/>
          <a:lstStyle/>
          <a:p>
            <a:endParaRPr lang="fr-FR" sz="1200" b="0" kern="1200" dirty="0">
              <a:solidFill>
                <a:schemeClr val="tx1"/>
              </a:solidFill>
              <a:effectLst/>
              <a:latin typeface="+mn-lt"/>
              <a:ea typeface="+mn-ea"/>
              <a:cs typeface="+mn-cs"/>
            </a:endParaRPr>
          </a:p>
        </p:txBody>
      </p:sp>
      <p:sp>
        <p:nvSpPr>
          <p:cNvPr id="4" name="Espace réservé du numéro de diapositive 3">
            <a:extLst>
              <a:ext uri="{FF2B5EF4-FFF2-40B4-BE49-F238E27FC236}">
                <a16:creationId xmlns:a16="http://schemas.microsoft.com/office/drawing/2014/main" id="{679CE087-A455-A82E-CE25-40E9C29DD767}"/>
              </a:ext>
            </a:extLst>
          </p:cNvPr>
          <p:cNvSpPr>
            <a:spLocks noGrp="1"/>
          </p:cNvSpPr>
          <p:nvPr>
            <p:ph type="sldNum" sz="quarter" idx="5"/>
          </p:nvPr>
        </p:nvSpPr>
        <p:spPr/>
        <p:txBody>
          <a:bodyPr/>
          <a:lstStyle/>
          <a:p>
            <a:fld id="{77C2E8E6-1E89-4969-8CFC-A86C79CF373E}" type="slidenum">
              <a:rPr lang="fr-FR" smtClean="0"/>
              <a:t>28</a:t>
            </a:fld>
            <a:endParaRPr lang="fr-FR"/>
          </a:p>
        </p:txBody>
      </p:sp>
    </p:spTree>
    <p:extLst>
      <p:ext uri="{BB962C8B-B14F-4D97-AF65-F5344CB8AC3E}">
        <p14:creationId xmlns:p14="http://schemas.microsoft.com/office/powerpoint/2010/main" val="2250979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E27DC-113A-BB05-C9A5-B14637EA543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7CC329-B040-5BEE-2A83-0492FC6D17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05A0FC0-0E5E-5B1B-D026-EA7060228996}"/>
              </a:ext>
            </a:extLst>
          </p:cNvPr>
          <p:cNvSpPr>
            <a:spLocks noGrp="1"/>
          </p:cNvSpPr>
          <p:nvPr>
            <p:ph type="body" idx="1"/>
          </p:nvPr>
        </p:nvSpPr>
        <p:spPr/>
        <p:txBody>
          <a:bodyPr/>
          <a:lstStyle/>
          <a:p>
            <a:endParaRPr lang="fr-FR" sz="1200" b="0" kern="1200" dirty="0">
              <a:solidFill>
                <a:schemeClr val="tx1"/>
              </a:solidFill>
              <a:effectLst/>
              <a:latin typeface="+mn-lt"/>
              <a:ea typeface="+mn-ea"/>
              <a:cs typeface="+mn-cs"/>
            </a:endParaRPr>
          </a:p>
        </p:txBody>
      </p:sp>
      <p:sp>
        <p:nvSpPr>
          <p:cNvPr id="4" name="Espace réservé du numéro de diapositive 3">
            <a:extLst>
              <a:ext uri="{FF2B5EF4-FFF2-40B4-BE49-F238E27FC236}">
                <a16:creationId xmlns:a16="http://schemas.microsoft.com/office/drawing/2014/main" id="{7284A5B6-8A7B-106D-41E6-1CE98E17987B}"/>
              </a:ext>
            </a:extLst>
          </p:cNvPr>
          <p:cNvSpPr>
            <a:spLocks noGrp="1"/>
          </p:cNvSpPr>
          <p:nvPr>
            <p:ph type="sldNum" sz="quarter" idx="5"/>
          </p:nvPr>
        </p:nvSpPr>
        <p:spPr/>
        <p:txBody>
          <a:bodyPr/>
          <a:lstStyle/>
          <a:p>
            <a:fld id="{77C2E8E6-1E89-4969-8CFC-A86C79CF373E}" type="slidenum">
              <a:rPr lang="fr-FR" smtClean="0"/>
              <a:t>29</a:t>
            </a:fld>
            <a:endParaRPr lang="fr-FR"/>
          </a:p>
        </p:txBody>
      </p:sp>
    </p:spTree>
    <p:extLst>
      <p:ext uri="{BB962C8B-B14F-4D97-AF65-F5344CB8AC3E}">
        <p14:creationId xmlns:p14="http://schemas.microsoft.com/office/powerpoint/2010/main" val="1175447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3C00-EA08-DE5C-B4DA-1D14DDC3D1C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A6D41B-E6F4-FDE9-684E-6DF171C3335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02DF60-7CE8-49FB-E38E-9C30D9787DD6}"/>
              </a:ext>
            </a:extLst>
          </p:cNvPr>
          <p:cNvSpPr>
            <a:spLocks noGrp="1"/>
          </p:cNvSpPr>
          <p:nvPr>
            <p:ph type="body" idx="1"/>
          </p:nvPr>
        </p:nvSpPr>
        <p:spPr/>
        <p:txBody>
          <a:bodyPr/>
          <a:lstStyle/>
          <a:p>
            <a:r>
              <a:rPr lang="fr-FR" sz="1200" b="0" kern="1200" dirty="0">
                <a:solidFill>
                  <a:schemeClr val="tx1"/>
                </a:solidFill>
                <a:effectLst/>
                <a:latin typeface="+mn-lt"/>
                <a:ea typeface="+mn-ea"/>
                <a:cs typeface="+mn-cs"/>
              </a:rPr>
              <a:t>05-10 min (soit 5 min)</a:t>
            </a:r>
          </a:p>
          <a:p>
            <a:r>
              <a:rPr lang="fr-FR" sz="1200" kern="1200" dirty="0">
                <a:solidFill>
                  <a:schemeClr val="tx1"/>
                </a:solidFill>
                <a:effectLst/>
                <a:latin typeface="+mn-lt"/>
                <a:ea typeface="+mn-ea"/>
                <a:cs typeface="+mn-cs"/>
              </a:rPr>
              <a:t>- Présentation synthétique de la note d’orientation Inclusion / CCCA-BTP</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Explication des 2 axes : financements Inclusion + test de la grille</a:t>
            </a:r>
            <a:endParaRPr lang="fr-FR" sz="1200" b="0" kern="1200" dirty="0">
              <a:solidFill>
                <a:schemeClr val="tx1"/>
              </a:solidFill>
              <a:effectLst/>
              <a:latin typeface="+mn-lt"/>
              <a:ea typeface="+mn-ea"/>
              <a:cs typeface="+mn-cs"/>
            </a:endParaRPr>
          </a:p>
        </p:txBody>
      </p:sp>
      <p:sp>
        <p:nvSpPr>
          <p:cNvPr id="4" name="Espace réservé du numéro de diapositive 3">
            <a:extLst>
              <a:ext uri="{FF2B5EF4-FFF2-40B4-BE49-F238E27FC236}">
                <a16:creationId xmlns:a16="http://schemas.microsoft.com/office/drawing/2014/main" id="{6E96FE0F-6FEF-D536-97EC-756508C5A687}"/>
              </a:ext>
            </a:extLst>
          </p:cNvPr>
          <p:cNvSpPr>
            <a:spLocks noGrp="1"/>
          </p:cNvSpPr>
          <p:nvPr>
            <p:ph type="sldNum" sz="quarter" idx="5"/>
          </p:nvPr>
        </p:nvSpPr>
        <p:spPr/>
        <p:txBody>
          <a:bodyPr/>
          <a:lstStyle/>
          <a:p>
            <a:fld id="{77C2E8E6-1E89-4969-8CFC-A86C79CF373E}" type="slidenum">
              <a:rPr lang="fr-FR" smtClean="0"/>
              <a:t>30</a:t>
            </a:fld>
            <a:endParaRPr lang="fr-FR"/>
          </a:p>
        </p:txBody>
      </p:sp>
    </p:spTree>
    <p:extLst>
      <p:ext uri="{BB962C8B-B14F-4D97-AF65-F5344CB8AC3E}">
        <p14:creationId xmlns:p14="http://schemas.microsoft.com/office/powerpoint/2010/main" val="126498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F881E-FA08-AED8-6EA9-1E1E9D7948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C6EA36-A84E-7340-B572-4D6954485B3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EA2EEA2-DD48-756A-39C1-451CC75C99C6}"/>
              </a:ext>
            </a:extLst>
          </p:cNvPr>
          <p:cNvSpPr>
            <a:spLocks noGrp="1"/>
          </p:cNvSpPr>
          <p:nvPr>
            <p:ph type="body" idx="1"/>
          </p:nvPr>
        </p:nvSpPr>
        <p:spPr/>
        <p:txBody>
          <a:bodyPr/>
          <a:lstStyle/>
          <a:p>
            <a:endParaRPr lang="fr-FR" b="0" dirty="0"/>
          </a:p>
        </p:txBody>
      </p:sp>
      <p:sp>
        <p:nvSpPr>
          <p:cNvPr id="4" name="Espace réservé du numéro de diapositive 3">
            <a:extLst>
              <a:ext uri="{FF2B5EF4-FFF2-40B4-BE49-F238E27FC236}">
                <a16:creationId xmlns:a16="http://schemas.microsoft.com/office/drawing/2014/main" id="{45732DC2-C156-EB5A-A586-5EAC2E06C84F}"/>
              </a:ext>
            </a:extLst>
          </p:cNvPr>
          <p:cNvSpPr>
            <a:spLocks noGrp="1"/>
          </p:cNvSpPr>
          <p:nvPr>
            <p:ph type="sldNum" sz="quarter" idx="5"/>
          </p:nvPr>
        </p:nvSpPr>
        <p:spPr/>
        <p:txBody>
          <a:bodyPr/>
          <a:lstStyle/>
          <a:p>
            <a:fld id="{77C2E8E6-1E89-4969-8CFC-A86C79CF373E}" type="slidenum">
              <a:rPr lang="fr-FR" smtClean="0"/>
              <a:t>31</a:t>
            </a:fld>
            <a:endParaRPr lang="fr-FR"/>
          </a:p>
        </p:txBody>
      </p:sp>
    </p:spTree>
    <p:extLst>
      <p:ext uri="{BB962C8B-B14F-4D97-AF65-F5344CB8AC3E}">
        <p14:creationId xmlns:p14="http://schemas.microsoft.com/office/powerpoint/2010/main" val="861423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heure max au total</a:t>
            </a:r>
          </a:p>
          <a:p>
            <a:r>
              <a:rPr lang="fr-FR" dirty="0"/>
              <a:t>https://miro.com/welcomeonboard/Qnczdk5CamlGNmlKanlvanZlSkRJZEJsdTlzWFJBcXR0Z3BQWHRjcDJTb1d5SzRLZW5NY1JVRHhaMzZtUmJqcW9nLzJQOUtHZFpmRitLbk9OcThZZ2s4ZE5xTForSWJCOGZkaHdSVzFjTUpYeEI3cEN0QzVaMDhYclhtTE12cUt0R2lncW1vRmFBVnlLcVJzTmdFdlNRPT0hdjE=?share_link_id=766783300777 </a:t>
            </a:r>
          </a:p>
          <a:p>
            <a:r>
              <a:rPr lang="fr-FR" dirty="0"/>
              <a:t>Important: pas forcément PAMO!</a:t>
            </a:r>
          </a:p>
        </p:txBody>
      </p:sp>
      <p:sp>
        <p:nvSpPr>
          <p:cNvPr id="4" name="Espace réservé du numéro de diapositive 3"/>
          <p:cNvSpPr>
            <a:spLocks noGrp="1"/>
          </p:cNvSpPr>
          <p:nvPr>
            <p:ph type="sldNum" sz="quarter" idx="5"/>
          </p:nvPr>
        </p:nvSpPr>
        <p:spPr/>
        <p:txBody>
          <a:bodyPr/>
          <a:lstStyle/>
          <a:p>
            <a:fld id="{209FBF0C-E08B-4442-AABC-DAFCFBCF03C7}" type="slidenum">
              <a:rPr lang="fr-FR" smtClean="0"/>
              <a:t>43</a:t>
            </a:fld>
            <a:endParaRPr lang="fr-FR"/>
          </a:p>
        </p:txBody>
      </p:sp>
    </p:spTree>
    <p:extLst>
      <p:ext uri="{BB962C8B-B14F-4D97-AF65-F5344CB8AC3E}">
        <p14:creationId xmlns:p14="http://schemas.microsoft.com/office/powerpoint/2010/main" val="64352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473DC2-B334-1D4E-9421-795BBAA638D3}" type="slidenum">
              <a:rPr lang="fr-FR" smtClean="0"/>
              <a:t>4</a:t>
            </a:fld>
            <a:endParaRPr lang="fr-FR"/>
          </a:p>
        </p:txBody>
      </p:sp>
    </p:spTree>
    <p:extLst>
      <p:ext uri="{BB962C8B-B14F-4D97-AF65-F5344CB8AC3E}">
        <p14:creationId xmlns:p14="http://schemas.microsoft.com/office/powerpoint/2010/main" val="5383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5504-7EFE-477D-0943-52FC07B92B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256640-10E9-9388-8535-EAFEA22F3B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B1A9FA-FE9B-C32F-2E51-28F24CAAACD3}"/>
              </a:ext>
            </a:extLst>
          </p:cNvPr>
          <p:cNvSpPr>
            <a:spLocks noGrp="1"/>
          </p:cNvSpPr>
          <p:nvPr>
            <p:ph type="body" idx="1"/>
          </p:nvPr>
        </p:nvSpPr>
        <p:spPr/>
        <p:txBody>
          <a:bodyPr/>
          <a:lstStyle/>
          <a:p>
            <a:r>
              <a:rPr lang="fr-FR" dirty="0"/>
              <a:t>1 heure max au total</a:t>
            </a:r>
          </a:p>
          <a:p>
            <a:r>
              <a:rPr lang="fr-FR" dirty="0"/>
              <a:t>https://miro.com/welcomeonboard/Qnczdk5CamlGNmlKanlvanZlSkRJZEJsdTlzWFJBcXR0Z3BQWHRjcDJTb1d5SzRLZW5NY1JVRHhaMzZtUmJqcW9nLzJQOUtHZFpmRitLbk9OcThZZ2s4ZE5xTForSWJCOGZkaHdSVzFjTUpYeEI3cEN0QzVaMDhYclhtTE12cUt0R2lncW1vRmFBVnlLcVJzTmdFdlNRPT0hdjE=?share_link_id=766783300777 </a:t>
            </a:r>
          </a:p>
          <a:p>
            <a:r>
              <a:rPr lang="fr-FR" dirty="0"/>
              <a:t>Important: pas forcément PAMO!</a:t>
            </a:r>
          </a:p>
        </p:txBody>
      </p:sp>
      <p:sp>
        <p:nvSpPr>
          <p:cNvPr id="4" name="Espace réservé du numéro de diapositive 3">
            <a:extLst>
              <a:ext uri="{FF2B5EF4-FFF2-40B4-BE49-F238E27FC236}">
                <a16:creationId xmlns:a16="http://schemas.microsoft.com/office/drawing/2014/main" id="{E6D59FD7-DCEE-F767-7456-84BFF0F7B41F}"/>
              </a:ext>
            </a:extLst>
          </p:cNvPr>
          <p:cNvSpPr>
            <a:spLocks noGrp="1"/>
          </p:cNvSpPr>
          <p:nvPr>
            <p:ph type="sldNum" sz="quarter" idx="5"/>
          </p:nvPr>
        </p:nvSpPr>
        <p:spPr/>
        <p:txBody>
          <a:bodyPr/>
          <a:lstStyle/>
          <a:p>
            <a:fld id="{209FBF0C-E08B-4442-AABC-DAFCFBCF03C7}" type="slidenum">
              <a:rPr lang="fr-FR" smtClean="0"/>
              <a:t>44</a:t>
            </a:fld>
            <a:endParaRPr lang="fr-FR"/>
          </a:p>
        </p:txBody>
      </p:sp>
    </p:spTree>
    <p:extLst>
      <p:ext uri="{BB962C8B-B14F-4D97-AF65-F5344CB8AC3E}">
        <p14:creationId xmlns:p14="http://schemas.microsoft.com/office/powerpoint/2010/main" val="3214737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F4F6AC33-DA90-B210-2BAE-BC0A294148B9}"/>
            </a:ext>
          </a:extLst>
        </p:cNvPr>
        <p:cNvGrpSpPr/>
        <p:nvPr/>
      </p:nvGrpSpPr>
      <p:grpSpPr>
        <a:xfrm>
          <a:off x="0" y="0"/>
          <a:ext cx="0" cy="0"/>
          <a:chOff x="0" y="0"/>
          <a:chExt cx="0" cy="0"/>
        </a:xfrm>
      </p:grpSpPr>
      <p:sp>
        <p:nvSpPr>
          <p:cNvPr id="80" name="Google Shape;80;p2:notes">
            <a:extLst>
              <a:ext uri="{FF2B5EF4-FFF2-40B4-BE49-F238E27FC236}">
                <a16:creationId xmlns:a16="http://schemas.microsoft.com/office/drawing/2014/main" id="{1E3737A1-9B41-4A14-AEED-0B9B037B509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1" name="Google Shape;81;p2:notes">
            <a:extLst>
              <a:ext uri="{FF2B5EF4-FFF2-40B4-BE49-F238E27FC236}">
                <a16:creationId xmlns:a16="http://schemas.microsoft.com/office/drawing/2014/main" id="{0C6533FE-1F46-1B18-582C-DCCE84CE48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243562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19B74-A407-8F71-520C-C966C9225E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CBD124-C436-8EEF-97D8-A10D10D998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65F3056-7A97-4CB1-FFD9-482DCCF38FD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6B30262-4C9C-5CD2-083F-D5BF6A783EC7}"/>
              </a:ext>
            </a:extLst>
          </p:cNvPr>
          <p:cNvSpPr>
            <a:spLocks noGrp="1"/>
          </p:cNvSpPr>
          <p:nvPr>
            <p:ph type="sldNum" sz="quarter" idx="5"/>
          </p:nvPr>
        </p:nvSpPr>
        <p:spPr/>
        <p:txBody>
          <a:bodyPr/>
          <a:lstStyle/>
          <a:p>
            <a:fld id="{A4CE0DAB-4BE0-4CC9-B760-A7865429719E}" type="slidenum">
              <a:rPr lang="fr-FR" smtClean="0"/>
              <a:t>46</a:t>
            </a:fld>
            <a:endParaRPr lang="fr-FR"/>
          </a:p>
        </p:txBody>
      </p:sp>
    </p:spTree>
    <p:extLst>
      <p:ext uri="{BB962C8B-B14F-4D97-AF65-F5344CB8AC3E}">
        <p14:creationId xmlns:p14="http://schemas.microsoft.com/office/powerpoint/2010/main" val="347204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D0976-A200-B5CF-0255-1A6037CF41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C3708C-B527-88E6-0267-A69D560AD22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4FB961-D765-9D25-5EC6-C6A92BEA36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a:extLst>
              <a:ext uri="{FF2B5EF4-FFF2-40B4-BE49-F238E27FC236}">
                <a16:creationId xmlns:a16="http://schemas.microsoft.com/office/drawing/2014/main" id="{BBBCBB04-8999-114F-9416-6BE3733E79E4}"/>
              </a:ext>
            </a:extLst>
          </p:cNvPr>
          <p:cNvSpPr>
            <a:spLocks noGrp="1"/>
          </p:cNvSpPr>
          <p:nvPr>
            <p:ph type="sldNum" sz="quarter" idx="5"/>
          </p:nvPr>
        </p:nvSpPr>
        <p:spPr/>
        <p:txBody>
          <a:bodyPr/>
          <a:lstStyle/>
          <a:p>
            <a:fld id="{F1473DC2-B334-1D4E-9421-795BBAA638D3}" type="slidenum">
              <a:rPr lang="fr-FR" smtClean="0"/>
              <a:t>5</a:t>
            </a:fld>
            <a:endParaRPr lang="fr-FR"/>
          </a:p>
        </p:txBody>
      </p:sp>
    </p:spTree>
    <p:extLst>
      <p:ext uri="{BB962C8B-B14F-4D97-AF65-F5344CB8AC3E}">
        <p14:creationId xmlns:p14="http://schemas.microsoft.com/office/powerpoint/2010/main" val="127576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noter que sur chacune des 4 </a:t>
            </a:r>
            <a:r>
              <a:rPr lang="fr-FR" dirty="0" err="1"/>
              <a:t>pbjectifs</a:t>
            </a:r>
            <a:r>
              <a:rPr lang="fr-FR" dirty="0"/>
              <a:t> stratégiques correspondant aux priorités de l’Agence : </a:t>
            </a:r>
          </a:p>
          <a:p>
            <a:r>
              <a:rPr lang="fr-FR" dirty="0"/>
              <a:t>Coordonnées par les conseillères du cabinet de direction, de façon transversale (</a:t>
            </a:r>
            <a:r>
              <a:rPr lang="fr-FR" dirty="0" err="1"/>
              <a:t>ts</a:t>
            </a:r>
            <a:r>
              <a:rPr lang="fr-FR" dirty="0"/>
              <a:t> secteurs </a:t>
            </a:r>
            <a:r>
              <a:rPr lang="fr-FR" dirty="0" err="1"/>
              <a:t>sf</a:t>
            </a:r>
            <a:r>
              <a:rPr lang="fr-FR" dirty="0"/>
              <a:t> jeunesse) et en lien avec l’ensemble des départements de l’agence puisque les priorités irriguent toutes les activités de l’agence</a:t>
            </a:r>
          </a:p>
          <a:p>
            <a:endParaRPr lang="fr-FR" dirty="0"/>
          </a:p>
          <a:p>
            <a:r>
              <a:rPr lang="fr-FR" dirty="0"/>
              <a:t>Centre Salto Green transition géré par notre agence </a:t>
            </a:r>
            <a:r>
              <a:rPr lang="fr-FR" sz="1200" b="0" i="0" kern="1200" dirty="0">
                <a:solidFill>
                  <a:schemeClr val="tx1"/>
                </a:solidFill>
                <a:effectLst/>
                <a:latin typeface="+mn-lt"/>
                <a:ea typeface="+mn-ea"/>
                <a:cs typeface="+mn-cs"/>
              </a:rPr>
              <a:t>-L'Agence est également engagée depuis plusieurs années dans une démarche écoresponsable à travers différentes actions : charte des écogestes, compensation des émissions annuelles de gaz à effet de serre, commandes publiques incluant un critère écoresponsable.</a:t>
            </a:r>
          </a:p>
          <a:p>
            <a:endParaRPr lang="fr-FR"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F1473DC2-B334-1D4E-9421-795BBAA638D3}" type="slidenum">
              <a:rPr lang="fr-FR" smtClean="0"/>
              <a:t>6</a:t>
            </a:fld>
            <a:endParaRPr lang="fr-FR"/>
          </a:p>
        </p:txBody>
      </p:sp>
    </p:spTree>
    <p:extLst>
      <p:ext uri="{BB962C8B-B14F-4D97-AF65-F5344CB8AC3E}">
        <p14:creationId xmlns:p14="http://schemas.microsoft.com/office/powerpoint/2010/main" val="372836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r>
              <a:rPr lang="fr-FR" dirty="0"/>
              <a:t>Par conséquent des plans d’actions pour l’inclusion devraient être élaborés et adaptés aux groupes cibles et aux circonstances spécifiques dans chaque état membre. </a:t>
            </a:r>
          </a:p>
        </p:txBody>
      </p:sp>
      <p:sp>
        <p:nvSpPr>
          <p:cNvPr id="4" name="Espace réservé du numéro de diapositive 3"/>
          <p:cNvSpPr>
            <a:spLocks noGrp="1"/>
          </p:cNvSpPr>
          <p:nvPr>
            <p:ph type="sldNum" sz="quarter" idx="5"/>
          </p:nvPr>
        </p:nvSpPr>
        <p:spPr/>
        <p:txBody>
          <a:bodyPr/>
          <a:lstStyle/>
          <a:p>
            <a:fld id="{F1473DC2-B334-1D4E-9421-795BBAA638D3}" type="slidenum">
              <a:rPr lang="fr-FR" smtClean="0"/>
              <a:t>7</a:t>
            </a:fld>
            <a:endParaRPr lang="fr-FR"/>
          </a:p>
        </p:txBody>
      </p:sp>
    </p:spTree>
    <p:extLst>
      <p:ext uri="{BB962C8B-B14F-4D97-AF65-F5344CB8AC3E}">
        <p14:creationId xmlns:p14="http://schemas.microsoft.com/office/powerpoint/2010/main" val="90912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mj-lt"/>
              </a:rPr>
              <a:t>Europe on the move </a:t>
            </a:r>
          </a:p>
          <a:p>
            <a:r>
              <a:rPr lang="fr-FR" dirty="0">
                <a:solidFill>
                  <a:schemeClr val="accent1">
                    <a:lumMod val="75000"/>
                  </a:schemeClr>
                </a:solidFill>
              </a:rPr>
              <a:t>Cette recommandation fixe de nouveaux objectifs à atteindre au niveau de l'UE d'ici à 2030 :</a:t>
            </a:r>
          </a:p>
          <a:p>
            <a:endParaRPr lang="fr-FR" dirty="0">
              <a:solidFill>
                <a:schemeClr val="accent1">
                  <a:lumMod val="75000"/>
                </a:schemeClr>
              </a:solidFill>
            </a:endParaRPr>
          </a:p>
          <a:p>
            <a:r>
              <a:rPr lang="fr-FR" dirty="0">
                <a:solidFill>
                  <a:schemeClr val="accent1">
                    <a:lumMod val="75000"/>
                  </a:schemeClr>
                </a:solidFill>
                <a:sym typeface="Wingdings" panose="05000000000000000000" pitchFamily="2" charset="2"/>
              </a:rPr>
              <a:t></a:t>
            </a:r>
            <a:r>
              <a:rPr lang="fr-FR" dirty="0">
                <a:solidFill>
                  <a:schemeClr val="accent1">
                    <a:lumMod val="75000"/>
                  </a:schemeClr>
                </a:solidFill>
              </a:rPr>
              <a:t> au moins 23 % des diplômés de l'enseignement supérieur devraient avoir une expérience de mobilité à des fins d'éducation et de formation</a:t>
            </a:r>
          </a:p>
          <a:p>
            <a:endParaRPr lang="fr-FR" dirty="0">
              <a:solidFill>
                <a:schemeClr val="accent1">
                  <a:lumMod val="75000"/>
                </a:schemeClr>
              </a:solidFill>
              <a:sym typeface="Wingdings" panose="05000000000000000000" pitchFamily="2" charset="2"/>
            </a:endParaRPr>
          </a:p>
          <a:p>
            <a:r>
              <a:rPr lang="fr-FR" dirty="0">
                <a:solidFill>
                  <a:schemeClr val="accent1">
                    <a:lumMod val="75000"/>
                  </a:schemeClr>
                </a:solidFill>
                <a:sym typeface="Wingdings" panose="05000000000000000000" pitchFamily="2" charset="2"/>
              </a:rPr>
              <a:t></a:t>
            </a:r>
            <a:r>
              <a:rPr lang="fr-FR" dirty="0">
                <a:solidFill>
                  <a:schemeClr val="accent1">
                    <a:lumMod val="75000"/>
                  </a:schemeClr>
                </a:solidFill>
              </a:rPr>
              <a:t>au moins 12 % des apprenants de l'enseignement et de la formation professionnelle (EFP)</a:t>
            </a:r>
          </a:p>
          <a:p>
            <a:pPr marL="285750" indent="-285750">
              <a:buFontTx/>
              <a:buChar char="-"/>
            </a:pPr>
            <a:endParaRPr lang="fr-FR" dirty="0">
              <a:solidFill>
                <a:schemeClr val="accent1">
                  <a:lumMod val="75000"/>
                </a:schemeClr>
              </a:solidFill>
            </a:endParaRPr>
          </a:p>
          <a:p>
            <a:r>
              <a:rPr lang="fr-FR" dirty="0">
                <a:solidFill>
                  <a:schemeClr val="accent1">
                    <a:lumMod val="75000"/>
                  </a:schemeClr>
                </a:solidFill>
              </a:rPr>
              <a:t>En outre, les États membres continueront de déployer des efforts pour rendre la mobilité à des fins d'éducation et de formation plus inclusive en cherchant à atteindre collectivement, au niveau de l'UE, d'ici à 2027, une </a:t>
            </a:r>
            <a:r>
              <a:rPr lang="fr-FR" b="1" dirty="0">
                <a:solidFill>
                  <a:schemeClr val="accent1">
                    <a:lumMod val="75000"/>
                  </a:schemeClr>
                </a:solidFill>
              </a:rPr>
              <a:t>proportion d'au moins 20 % de personnes moins favorisées parmi tous les apprenants bénéficiant d'une mobilité à des fins d'éducation et de formation à l'étranger.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latin typeface="+mj-lt"/>
            </a:endParaRPr>
          </a:p>
          <a:p>
            <a:endParaRPr lang="fr-FR" dirty="0"/>
          </a:p>
        </p:txBody>
      </p:sp>
      <p:sp>
        <p:nvSpPr>
          <p:cNvPr id="4" name="Espace réservé du numéro de diapositive 3"/>
          <p:cNvSpPr>
            <a:spLocks noGrp="1"/>
          </p:cNvSpPr>
          <p:nvPr>
            <p:ph type="sldNum" sz="quarter" idx="5"/>
          </p:nvPr>
        </p:nvSpPr>
        <p:spPr/>
        <p:txBody>
          <a:bodyPr/>
          <a:lstStyle/>
          <a:p>
            <a:fld id="{F1473DC2-B334-1D4E-9421-795BBAA638D3}" type="slidenum">
              <a:rPr lang="fr-FR" smtClean="0"/>
              <a:t>8</a:t>
            </a:fld>
            <a:endParaRPr lang="fr-FR"/>
          </a:p>
        </p:txBody>
      </p:sp>
    </p:spTree>
    <p:extLst>
      <p:ext uri="{BB962C8B-B14F-4D97-AF65-F5344CB8AC3E}">
        <p14:creationId xmlns:p14="http://schemas.microsoft.com/office/powerpoint/2010/main" val="414639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804CD-B751-4867-1432-0A946B857B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D4E2A1-B92F-46E0-B12E-4FB12512A5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C8D6F6-2210-FCBB-48DE-52C4A7A4E9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a:extLst>
              <a:ext uri="{FF2B5EF4-FFF2-40B4-BE49-F238E27FC236}">
                <a16:creationId xmlns:a16="http://schemas.microsoft.com/office/drawing/2014/main" id="{00C1851D-0ACF-973E-23E4-384EEC371A98}"/>
              </a:ext>
            </a:extLst>
          </p:cNvPr>
          <p:cNvSpPr>
            <a:spLocks noGrp="1"/>
          </p:cNvSpPr>
          <p:nvPr>
            <p:ph type="sldNum" sz="quarter" idx="5"/>
          </p:nvPr>
        </p:nvSpPr>
        <p:spPr/>
        <p:txBody>
          <a:bodyPr/>
          <a:lstStyle/>
          <a:p>
            <a:fld id="{F1473DC2-B334-1D4E-9421-795BBAA638D3}" type="slidenum">
              <a:rPr lang="fr-FR" smtClean="0"/>
              <a:t>9</a:t>
            </a:fld>
            <a:endParaRPr lang="fr-FR"/>
          </a:p>
        </p:txBody>
      </p:sp>
    </p:spTree>
    <p:extLst>
      <p:ext uri="{BB962C8B-B14F-4D97-AF65-F5344CB8AC3E}">
        <p14:creationId xmlns:p14="http://schemas.microsoft.com/office/powerpoint/2010/main" val="36754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Une priorité générale sur l’ensemble du programme. </a:t>
            </a:r>
          </a:p>
          <a:p>
            <a:r>
              <a:rPr lang="fr-FR" sz="1200" b="1" kern="1200" dirty="0">
                <a:solidFill>
                  <a:schemeClr val="tx1"/>
                </a:solidFill>
                <a:effectLst/>
                <a:latin typeface="+mn-lt"/>
                <a:ea typeface="+mn-ea"/>
                <a:cs typeface="+mn-cs"/>
              </a:rPr>
              <a:t>Comme définit par la CE, tous les projets visant à favoriser l’égalité des chances au sens large sont prioritaires. </a:t>
            </a:r>
          </a:p>
          <a:p>
            <a:r>
              <a:rPr lang="en-GB" sz="1200" kern="1200" dirty="0">
                <a:solidFill>
                  <a:schemeClr val="tx1"/>
                </a:solidFill>
                <a:effectLst/>
                <a:latin typeface="+mn-lt"/>
                <a:ea typeface="+mn-ea"/>
                <a:cs typeface="+mn-cs"/>
              </a:rPr>
              <a:t>Les obstacles </a:t>
            </a:r>
            <a:r>
              <a:rPr lang="en-GB" sz="1200" kern="1200" dirty="0" err="1">
                <a:solidFill>
                  <a:schemeClr val="tx1"/>
                </a:solidFill>
                <a:effectLst/>
                <a:latin typeface="+mn-lt"/>
                <a:ea typeface="+mn-ea"/>
                <a:cs typeface="+mn-cs"/>
              </a:rPr>
              <a:t>généraux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définis</a:t>
            </a:r>
            <a:r>
              <a:rPr lang="en-GB" sz="1200" kern="1200" dirty="0">
                <a:solidFill>
                  <a:schemeClr val="tx1"/>
                </a:solidFill>
                <a:effectLst/>
                <a:latin typeface="+mn-lt"/>
                <a:ea typeface="+mn-ea"/>
                <a:cs typeface="+mn-cs"/>
              </a:rPr>
              <a:t> par la CE qui </a:t>
            </a:r>
            <a:r>
              <a:rPr lang="en-GB" sz="1200" kern="1200" dirty="0" err="1">
                <a:solidFill>
                  <a:schemeClr val="tx1"/>
                </a:solidFill>
                <a:effectLst/>
                <a:latin typeface="+mn-lt"/>
                <a:ea typeface="+mn-ea"/>
                <a:cs typeface="+mn-cs"/>
              </a:rPr>
              <a:t>peuvent</a:t>
            </a:r>
            <a:r>
              <a:rPr lang="en-GB" sz="1200"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entraver la participation de ces groupes.</a:t>
            </a:r>
          </a:p>
          <a:p>
            <a:r>
              <a:rPr lang="fr-FR" sz="1200" b="1" i="0" kern="1200" dirty="0">
                <a:solidFill>
                  <a:schemeClr val="tx1"/>
                </a:solidFill>
                <a:effectLst/>
                <a:latin typeface="+mn-lt"/>
                <a:ea typeface="+mn-ea"/>
                <a:cs typeface="+mn-cs"/>
              </a:rPr>
              <a:t>Handicaps:</a:t>
            </a:r>
            <a:r>
              <a:rPr lang="fr-FR" sz="1200" b="0" i="0" kern="1200" dirty="0">
                <a:solidFill>
                  <a:schemeClr val="tx1"/>
                </a:solidFill>
                <a:effectLst/>
                <a:latin typeface="+mn-lt"/>
                <a:ea typeface="+mn-ea"/>
                <a:cs typeface="+mn-cs"/>
              </a:rPr>
              <a:t> incapacités physiques, mentales, intellectuelles ou sensorielles </a:t>
            </a:r>
          </a:p>
          <a:p>
            <a:r>
              <a:rPr lang="fr-FR" sz="1200" b="1" i="0" kern="1200" dirty="0">
                <a:solidFill>
                  <a:schemeClr val="tx1"/>
                </a:solidFill>
                <a:effectLst/>
                <a:latin typeface="+mn-lt"/>
                <a:ea typeface="+mn-ea"/>
                <a:cs typeface="+mn-cs"/>
              </a:rPr>
              <a:t>Problèmes de santé:</a:t>
            </a:r>
            <a:r>
              <a:rPr lang="fr-FR" sz="1200" b="0" i="0" kern="1200" dirty="0">
                <a:solidFill>
                  <a:schemeClr val="tx1"/>
                </a:solidFill>
                <a:effectLst/>
                <a:latin typeface="+mn-lt"/>
                <a:ea typeface="+mn-ea"/>
                <a:cs typeface="+mn-cs"/>
              </a:rPr>
              <a:t> maladies graves, maladies chroniques, liée à la santé physique ou mentale</a:t>
            </a:r>
          </a:p>
          <a:p>
            <a:r>
              <a:rPr lang="fr-FR" sz="1200" b="1" i="0" kern="1200" dirty="0">
                <a:solidFill>
                  <a:schemeClr val="tx1"/>
                </a:solidFill>
                <a:effectLst/>
                <a:latin typeface="+mn-lt"/>
                <a:ea typeface="+mn-ea"/>
                <a:cs typeface="+mn-cs"/>
              </a:rPr>
              <a:t>Obstacles liés aux systèmes d’éducation et de formation: </a:t>
            </a:r>
            <a:r>
              <a:rPr lang="fr-FR" sz="1200" b="0" i="0" kern="1200" dirty="0">
                <a:solidFill>
                  <a:schemeClr val="tx1"/>
                </a:solidFill>
                <a:effectLst/>
                <a:latin typeface="+mn-lt"/>
                <a:ea typeface="+mn-ea"/>
                <a:cs typeface="+mn-cs"/>
              </a:rPr>
              <a:t>difficultés dans les systèmes d’éducation et de formation pour diverses raisons, jeunes en décrochage scolaire, les NEET (personnes ne travaillant pas, ne suivant pas d’études ou de formation)…</a:t>
            </a:r>
          </a:p>
          <a:p>
            <a:r>
              <a:rPr lang="fr-FR" sz="1200" b="1" i="0" kern="1200" dirty="0">
                <a:solidFill>
                  <a:schemeClr val="tx1"/>
                </a:solidFill>
                <a:effectLst/>
                <a:latin typeface="+mn-lt"/>
                <a:ea typeface="+mn-ea"/>
                <a:cs typeface="+mn-cs"/>
              </a:rPr>
              <a:t>Différences culturelles:</a:t>
            </a:r>
            <a:r>
              <a:rPr lang="fr-FR" sz="1200" b="0" i="0" kern="1200" dirty="0">
                <a:solidFill>
                  <a:schemeClr val="tx1"/>
                </a:solidFill>
                <a:effectLst/>
                <a:latin typeface="+mn-lt"/>
                <a:ea typeface="+mn-ea"/>
                <a:cs typeface="+mn-cs"/>
              </a:rPr>
              <a:t> notamment personnes issues de l’immigration ou arrivées en tant que réfugiés (notamment, mais pas exclusivement, les migrants arrivés récemment), les personnes appartenant à une minorité ethnique ou nationale… </a:t>
            </a:r>
          </a:p>
          <a:p>
            <a:r>
              <a:rPr lang="fr-FR" sz="1200" b="1" i="0" kern="1200" dirty="0">
                <a:solidFill>
                  <a:schemeClr val="tx1"/>
                </a:solidFill>
                <a:effectLst/>
                <a:latin typeface="+mn-lt"/>
                <a:ea typeface="+mn-ea"/>
                <a:cs typeface="+mn-cs"/>
              </a:rPr>
              <a:t>Obstacles sociaux:</a:t>
            </a:r>
            <a:r>
              <a:rPr lang="fr-FR" sz="1200" b="0" i="0" kern="1200" dirty="0">
                <a:solidFill>
                  <a:schemeClr val="tx1"/>
                </a:solidFill>
                <a:effectLst/>
                <a:latin typeface="+mn-lt"/>
                <a:ea typeface="+mn-ea"/>
                <a:cs typeface="+mn-cs"/>
              </a:rPr>
              <a:t> difficultés en matière d’adaptation sociale: manque de compétences sociales, les comportements antisociaux ou à risque, la délinquance (ou un passé de délinquant), la consommation excessive de drogue ou d’alcool (ou un passé de toxicomane), ou encore la marginalisation sociale, peuvent représenter un obstacle. ou découlant de la situation familiale, comme le fait d’être parent (en particulier un parent isolé), proche aidant, soutien de famille ou orphelin, ou encore le fait de vivre ou d’avoir vécu en institution.</a:t>
            </a:r>
          </a:p>
          <a:p>
            <a:r>
              <a:rPr lang="fr-FR" sz="1200" b="1" i="0" kern="1200" dirty="0">
                <a:solidFill>
                  <a:schemeClr val="tx1"/>
                </a:solidFill>
                <a:effectLst/>
                <a:latin typeface="+mn-lt"/>
                <a:ea typeface="+mn-ea"/>
                <a:cs typeface="+mn-cs"/>
              </a:rPr>
              <a:t>Obstacles économiques:</a:t>
            </a:r>
            <a:r>
              <a:rPr lang="fr-FR" sz="1200" b="0" i="0" kern="1200" dirty="0">
                <a:solidFill>
                  <a:schemeClr val="tx1"/>
                </a:solidFill>
                <a:effectLst/>
                <a:latin typeface="+mn-lt"/>
                <a:ea typeface="+mn-ea"/>
                <a:cs typeface="+mn-cs"/>
              </a:rPr>
              <a:t> personnes qui ont un faible niveau de vie ou un faible revenu, les apprenants qui doivent travailler pour subvenir à leurs besoins, les personnes qui dépendent du système de protection sociale, les chômeurs de longue durée, les personnes en situation précaire ou en situation de pauvreté, les personnes sans domicile fixe …</a:t>
            </a:r>
          </a:p>
          <a:p>
            <a:r>
              <a:rPr lang="fr-FR" sz="1200" b="1" i="0" kern="1200" dirty="0">
                <a:solidFill>
                  <a:schemeClr val="tx1"/>
                </a:solidFill>
                <a:effectLst/>
                <a:latin typeface="+mn-lt"/>
                <a:ea typeface="+mn-ea"/>
                <a:cs typeface="+mn-cs"/>
              </a:rPr>
              <a:t>Obstacles liés à la discrimination:</a:t>
            </a:r>
            <a:r>
              <a:rPr lang="fr-FR" sz="1200" b="0" i="0" kern="1200" dirty="0">
                <a:solidFill>
                  <a:schemeClr val="tx1"/>
                </a:solidFill>
                <a:effectLst/>
                <a:latin typeface="+mn-lt"/>
                <a:ea typeface="+mn-ea"/>
                <a:cs typeface="+mn-cs"/>
              </a:rPr>
              <a:t> la discrimination liée au genre, à l’âge, à l’origine ethnique, à la religion, aux croyances, à l’orientation sexuelle, au handicap ou à des facteurs intersectionnels </a:t>
            </a:r>
          </a:p>
          <a:p>
            <a:r>
              <a:rPr lang="fr-FR" sz="1200" b="1" i="0" kern="1200" dirty="0">
                <a:solidFill>
                  <a:schemeClr val="tx1"/>
                </a:solidFill>
                <a:effectLst/>
                <a:latin typeface="+mn-lt"/>
                <a:ea typeface="+mn-ea"/>
                <a:cs typeface="+mn-cs"/>
              </a:rPr>
              <a:t>Obstacles géographiques:</a:t>
            </a:r>
            <a:r>
              <a:rPr lang="fr-FR" sz="1200" b="0" i="0" kern="1200" dirty="0">
                <a:solidFill>
                  <a:schemeClr val="tx1"/>
                </a:solidFill>
                <a:effectLst/>
                <a:latin typeface="+mn-lt"/>
                <a:ea typeface="+mn-ea"/>
                <a:cs typeface="+mn-cs"/>
              </a:rPr>
              <a:t> le fait de vivre, par exemple, dans une région éloignée ou rurale, sur une petite île ou dans une région </a:t>
            </a:r>
            <a:r>
              <a:rPr lang="fr-FR" sz="1200" b="0" i="0" u="sng" strike="noStrike" kern="1200" dirty="0">
                <a:solidFill>
                  <a:schemeClr val="tx1"/>
                </a:solidFill>
                <a:effectLst/>
                <a:latin typeface="+mn-lt"/>
                <a:ea typeface="+mn-ea"/>
                <a:cs typeface="+mn-cs"/>
                <a:hlinkClick r:id="rId3"/>
              </a:rPr>
              <a:t>périphérique/ultrapériphérique</a:t>
            </a:r>
            <a:r>
              <a:rPr lang="fr-FR" sz="1200" b="0" i="0" u="none" strike="noStrike" kern="1200" baseline="30000" dirty="0">
                <a:solidFill>
                  <a:schemeClr val="tx1"/>
                </a:solidFill>
                <a:effectLst/>
                <a:latin typeface="+mn-lt"/>
                <a:ea typeface="+mn-ea"/>
                <a:cs typeface="+mn-cs"/>
                <a:hlinkClick r:id="rId3"/>
              </a:rPr>
              <a:t>4</a:t>
            </a:r>
            <a:r>
              <a:rPr lang="fr-FR" sz="1200" b="0" i="0" u="none" strike="noStrike" kern="1200" dirty="0">
                <a:solidFill>
                  <a:schemeClr val="tx1"/>
                </a:solidFill>
                <a:effectLst/>
                <a:latin typeface="+mn-lt"/>
                <a:ea typeface="+mn-ea"/>
                <a:cs typeface="+mn-cs"/>
                <a:hlinkClick r:id="rId3"/>
              </a:rPr>
              <a:t> </a:t>
            </a:r>
            <a:r>
              <a:rPr lang="fr-FR" sz="1200" b="0" i="0" kern="1200" dirty="0">
                <a:solidFill>
                  <a:schemeClr val="tx1"/>
                </a:solidFill>
                <a:effectLst/>
                <a:latin typeface="+mn-lt"/>
                <a:ea typeface="+mn-ea"/>
                <a:cs typeface="+mn-cs"/>
              </a:rPr>
              <a:t>, en banlieue, dans une zone mal desservie (transports publics restreints, manque d’infrastructures) ou dans une région peu développée dans un pays tiers peut constituer un obstacle.</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En termes d’opérationnalisation au niveau national : </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pour les </a:t>
            </a:r>
            <a:r>
              <a:rPr lang="fr-FR" sz="1200" b="1" u="sng" kern="1200" dirty="0">
                <a:solidFill>
                  <a:schemeClr val="tx1"/>
                </a:solidFill>
                <a:effectLst/>
                <a:latin typeface="+mn-lt"/>
                <a:ea typeface="+mn-ea"/>
                <a:cs typeface="+mn-cs"/>
              </a:rPr>
              <a:t>projets de mobilité</a:t>
            </a:r>
            <a:r>
              <a:rPr lang="fr-FR" sz="1200" u="sng"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(action-clé 1 - AC1). </a:t>
            </a:r>
          </a:p>
          <a:p>
            <a:r>
              <a:rPr lang="fr-FR" sz="1200" kern="1200" dirty="0">
                <a:solidFill>
                  <a:schemeClr val="tx1"/>
                </a:solidFill>
                <a:effectLst/>
                <a:latin typeface="+mn-lt"/>
                <a:ea typeface="+mn-ea"/>
                <a:cs typeface="+mn-cs"/>
              </a:rPr>
              <a:t>Conformément aux standards de qualité Erasmus, les organisations qui reçoivent un soutien au titre du programme </a:t>
            </a:r>
            <a:r>
              <a:rPr lang="fr-FR" sz="1200" b="1" kern="1200" dirty="0">
                <a:solidFill>
                  <a:schemeClr val="tx1"/>
                </a:solidFill>
                <a:effectLst/>
                <a:latin typeface="+mn-lt"/>
                <a:ea typeface="+mn-ea"/>
                <a:cs typeface="+mn-cs"/>
              </a:rPr>
              <a:t>doivent s’assurer que les possibilités de mobilité qu’elles offrent sont accessibles aux participants de tous horizons, de façon inclusive et équitable. C’est un principe de la charte pour l’enseignement supérieur, les établissements s’engagent clairement à promouvoir/ soutenir/ accompagner les mobilités en particulier celles des personnes avec moins d’opportunités et à développer des politiques de non discrimination.</a:t>
            </a:r>
          </a:p>
          <a:p>
            <a:r>
              <a:rPr lang="fr-FR" sz="1200" kern="1200" dirty="0">
                <a:solidFill>
                  <a:schemeClr val="tx1"/>
                </a:solidFill>
                <a:effectLst/>
                <a:latin typeface="+mn-lt"/>
                <a:ea typeface="+mn-ea"/>
                <a:cs typeface="+mn-cs"/>
              </a:rPr>
              <a:t>Pour la mobilité, des financements complémentaires existent pour des publics ciblés tel que définis dans le BOEN/ ESR. </a:t>
            </a:r>
            <a:r>
              <a:rPr lang="fr-FR" sz="1200" i="1" kern="1200" dirty="0">
                <a:solidFill>
                  <a:schemeClr val="tx1"/>
                </a:solidFill>
                <a:effectLst/>
                <a:latin typeface="+mn-lt"/>
                <a:ea typeface="+mn-ea"/>
                <a:cs typeface="+mn-cs"/>
              </a:rPr>
              <a:t>pour l’étudiant en </a:t>
            </a:r>
            <a:r>
              <a:rPr lang="fr-FR" sz="1200" i="1" kern="1200" dirty="0" err="1">
                <a:solidFill>
                  <a:schemeClr val="tx1"/>
                </a:solidFill>
                <a:effectLst/>
                <a:latin typeface="+mn-lt"/>
                <a:ea typeface="+mn-ea"/>
                <a:cs typeface="+mn-cs"/>
              </a:rPr>
              <a:t>ens</a:t>
            </a:r>
            <a:r>
              <a:rPr lang="fr-FR" sz="1200" i="1" kern="1200" dirty="0">
                <a:solidFill>
                  <a:schemeClr val="tx1"/>
                </a:solidFill>
                <a:effectLst/>
                <a:latin typeface="+mn-lt"/>
                <a:ea typeface="+mn-ea"/>
                <a:cs typeface="+mn-cs"/>
              </a:rPr>
              <a:t>. sup c’est 250 euros pour le participant) au titre du soutien inclusion. C’est 100 euros pour activité mob courte de 5 à 14 jours et 150 euros pour 15 à 30 jours.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 points sont d’importance majeure : </a:t>
            </a:r>
          </a:p>
          <a:p>
            <a:r>
              <a:rPr lang="fr-FR" sz="1200" b="1" kern="1200" dirty="0">
                <a:solidFill>
                  <a:schemeClr val="tx1"/>
                </a:solidFill>
                <a:effectLst/>
                <a:latin typeface="+mn-lt"/>
                <a:ea typeface="+mn-ea"/>
                <a:cs typeface="+mn-cs"/>
              </a:rPr>
              <a:t>1/la question de l’information</a:t>
            </a:r>
            <a:r>
              <a:rPr lang="fr-FR" sz="1200" kern="1200" dirty="0">
                <a:solidFill>
                  <a:schemeClr val="tx1"/>
                </a:solidFill>
                <a:effectLst/>
                <a:latin typeface="+mn-lt"/>
                <a:ea typeface="+mn-ea"/>
                <a:cs typeface="+mn-cs"/>
              </a:rPr>
              <a:t>, trouver les vecteurs les + pertinents pour s’assurer que les publics avec moins d’opportunités disposent de l’information. Ce sont parfois des publics qui s’autocensurent. lever les freins et les appréhensions à un départ à l’étranger et les obstacles concrets, notamment financiers.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2/ </a:t>
            </a:r>
            <a:r>
              <a:rPr lang="fr-FR" sz="1200" b="1" kern="1200" dirty="0">
                <a:solidFill>
                  <a:schemeClr val="tx1"/>
                </a:solidFill>
                <a:effectLst/>
                <a:latin typeface="+mn-lt"/>
                <a:ea typeface="+mn-ea"/>
                <a:cs typeface="+mn-cs"/>
              </a:rPr>
              <a:t>la question de l’accompagnement </a:t>
            </a:r>
            <a:r>
              <a:rPr lang="fr-FR" sz="1200" kern="1200" dirty="0">
                <a:solidFill>
                  <a:schemeClr val="tx1"/>
                </a:solidFill>
                <a:effectLst/>
                <a:latin typeface="+mn-lt"/>
                <a:ea typeface="+mn-ea"/>
                <a:cs typeface="+mn-cs"/>
              </a:rPr>
              <a:t>dans la démarche pour faire en sorte que la mobilité soit réalisée dans les meilleures conditions possibles. suffisamment préparées ,suivi individualisé de l’apprenant tout au long de sa période à l’étranger afin de s’assurer de sa pleine intégration dans son nouvel environnement de vie, d’étude ou de stage. Les contacts avec l’apprenant doivent être régulièrement organisés pour s’assurer de sa bonne intégration, de la qualité pédagogique de la mobilité et réadapter si besoin le séjour à l’étranger.</a:t>
            </a:r>
          </a:p>
          <a:p>
            <a:endParaRPr lang="fr-FR" sz="1200" kern="1200" dirty="0">
              <a:solidFill>
                <a:schemeClr val="tx1"/>
              </a:solidFill>
              <a:effectLst/>
              <a:latin typeface="+mn-lt"/>
              <a:ea typeface="+mn-ea"/>
              <a:cs typeface="+mn-cs"/>
            </a:endParaRPr>
          </a:p>
          <a:p>
            <a:r>
              <a:rPr lang="fr-FR" sz="1200" b="1" u="sng" kern="1200" dirty="0">
                <a:solidFill>
                  <a:schemeClr val="tx1"/>
                </a:solidFill>
                <a:effectLst/>
                <a:latin typeface="+mn-lt"/>
                <a:ea typeface="+mn-ea"/>
                <a:cs typeface="+mn-cs"/>
              </a:rPr>
              <a:t>II - Une offre plus souple </a:t>
            </a:r>
            <a:r>
              <a:rPr lang="fr-FR" sz="1200" kern="1200" dirty="0">
                <a:solidFill>
                  <a:schemeClr val="tx1"/>
                </a:solidFill>
                <a:effectLst/>
                <a:latin typeface="+mn-lt"/>
                <a:ea typeface="+mn-ea"/>
                <a:cs typeface="+mn-cs"/>
              </a:rPr>
              <a:t>: format (notamment les activités hybrides) et des durées de mobilités ajustées si justifié. Notamment les </a:t>
            </a:r>
            <a:r>
              <a:rPr lang="fr-FR" sz="1200" kern="1200" dirty="0" err="1">
                <a:solidFill>
                  <a:schemeClr val="tx1"/>
                </a:solidFill>
                <a:effectLst/>
                <a:latin typeface="+mn-lt"/>
                <a:ea typeface="+mn-ea"/>
                <a:cs typeface="+mn-cs"/>
              </a:rPr>
              <a:t>blended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mobility</a:t>
            </a:r>
            <a:r>
              <a:rPr lang="fr-FR" sz="1200" kern="1200" dirty="0">
                <a:solidFill>
                  <a:schemeClr val="tx1"/>
                </a:solidFill>
                <a:effectLst/>
                <a:latin typeface="+mn-lt"/>
                <a:ea typeface="+mn-ea"/>
                <a:cs typeface="+mn-cs"/>
              </a:rPr>
              <a:t> 5 à 30 jours, </a:t>
            </a:r>
            <a:r>
              <a:rPr lang="fr-FR" sz="1200" kern="1200" dirty="0" err="1">
                <a:solidFill>
                  <a:schemeClr val="tx1"/>
                </a:solidFill>
                <a:effectLst/>
                <a:latin typeface="+mn-lt"/>
                <a:ea typeface="+mn-ea"/>
                <a:cs typeface="+mn-cs"/>
              </a:rPr>
              <a:t>blended</a:t>
            </a:r>
            <a:r>
              <a:rPr lang="fr-FR" sz="1200" kern="1200" dirty="0">
                <a:solidFill>
                  <a:schemeClr val="tx1"/>
                </a:solidFill>
                <a:effectLst/>
                <a:latin typeface="+mn-lt"/>
                <a:ea typeface="+mn-ea"/>
                <a:cs typeface="+mn-cs"/>
              </a:rPr>
              <a:t> intensive programme (prog intensifs hybrides) 5 à 30 j dot au moins 5 j physiques</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2/ Pour les projets (action-clé 2 - AC2).</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Dans le cadre de l’action-clé 2</a:t>
            </a:r>
            <a:r>
              <a:rPr lang="fr-FR" sz="1200" kern="1200" dirty="0">
                <a:solidFill>
                  <a:schemeClr val="tx1"/>
                </a:solidFill>
                <a:effectLst/>
                <a:latin typeface="+mn-lt"/>
                <a:ea typeface="+mn-ea"/>
                <a:cs typeface="+mn-cs"/>
              </a:rPr>
              <a:t>, partenariats de coopération et projets de partenariats simplifiés (actions décentralisées), le choix de la priorité « inclusion et diversité », à l’instar des 3 autres priorités horizontales, est</a:t>
            </a:r>
            <a:r>
              <a:rPr lang="fr-FR" sz="1200" b="1" kern="1200" dirty="0">
                <a:solidFill>
                  <a:schemeClr val="tx1"/>
                </a:solidFill>
                <a:effectLst/>
                <a:latin typeface="+mn-lt"/>
                <a:ea typeface="+mn-ea"/>
                <a:cs typeface="+mn-cs"/>
              </a:rPr>
              <a:t> valorisé dans l’évaluation de la candidature (+ 3 points).</a:t>
            </a:r>
          </a:p>
          <a:p>
            <a:endParaRPr lang="fr-FR" dirty="0"/>
          </a:p>
        </p:txBody>
      </p:sp>
      <p:sp>
        <p:nvSpPr>
          <p:cNvPr id="4" name="Espace réservé du numéro de diapositive 3"/>
          <p:cNvSpPr>
            <a:spLocks noGrp="1"/>
          </p:cNvSpPr>
          <p:nvPr>
            <p:ph type="sldNum" sz="quarter" idx="5"/>
          </p:nvPr>
        </p:nvSpPr>
        <p:spPr/>
        <p:txBody>
          <a:bodyPr/>
          <a:lstStyle/>
          <a:p>
            <a:fld id="{F1473DC2-B334-1D4E-9421-795BBAA638D3}" type="slidenum">
              <a:rPr lang="fr-FR" smtClean="0"/>
              <a:t>10</a:t>
            </a:fld>
            <a:endParaRPr lang="fr-FR"/>
          </a:p>
        </p:txBody>
      </p:sp>
    </p:spTree>
    <p:extLst>
      <p:ext uri="{BB962C8B-B14F-4D97-AF65-F5344CB8AC3E}">
        <p14:creationId xmlns:p14="http://schemas.microsoft.com/office/powerpoint/2010/main" val="941616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98FF-7C89-C1CD-B64C-9E2A87649718}"/>
              </a:ext>
            </a:extLst>
          </p:cNvPr>
          <p:cNvSpPr>
            <a:spLocks noGrp="1"/>
          </p:cNvSpPr>
          <p:nvPr>
            <p:ph type="ctrTitle"/>
          </p:nvPr>
        </p:nvSpPr>
        <p:spPr>
          <a:xfrm>
            <a:off x="1524000" y="3066472"/>
            <a:ext cx="9144000" cy="1459481"/>
          </a:xfrm>
        </p:spPr>
        <p:txBody>
          <a:bodyPr anchor="b">
            <a:normAutofit/>
          </a:bodyPr>
          <a:lstStyle>
            <a:lvl1pPr algn="ctr">
              <a:defRPr sz="4800" b="1">
                <a:solidFill>
                  <a:srgbClr val="001277"/>
                </a:solidFill>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A08FCDA-CDD2-D240-60C1-097D8A1945E0}"/>
              </a:ext>
            </a:extLst>
          </p:cNvPr>
          <p:cNvSpPr>
            <a:spLocks noGrp="1"/>
          </p:cNvSpPr>
          <p:nvPr>
            <p:ph type="subTitle" idx="1"/>
          </p:nvPr>
        </p:nvSpPr>
        <p:spPr>
          <a:xfrm>
            <a:off x="1524000" y="4710544"/>
            <a:ext cx="9144000" cy="1332345"/>
          </a:xfrm>
        </p:spPr>
        <p:txBody>
          <a:bodyPr>
            <a:normAutofit/>
          </a:bodyPr>
          <a:lstStyle>
            <a:lvl1pPr marL="0" indent="0" algn="ctr">
              <a:buNone/>
              <a:defRPr sz="2000">
                <a:solidFill>
                  <a:schemeClr val="tx1"/>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Logo&#10;&#10;Description automatically generated">
            <a:extLst>
              <a:ext uri="{FF2B5EF4-FFF2-40B4-BE49-F238E27FC236}">
                <a16:creationId xmlns:a16="http://schemas.microsoft.com/office/drawing/2014/main" id="{B57EDE66-F275-7762-9B67-CC8D3954D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6699" y="357944"/>
            <a:ext cx="1462601" cy="914334"/>
          </a:xfrm>
          <a:prstGeom prst="rect">
            <a:avLst/>
          </a:prstGeom>
        </p:spPr>
      </p:pic>
      <p:pic>
        <p:nvPicPr>
          <p:cNvPr id="8" name="Picture 7" descr="Logo, company name&#10;&#10;Description automatically generated">
            <a:extLst>
              <a:ext uri="{FF2B5EF4-FFF2-40B4-BE49-F238E27FC236}">
                <a16:creationId xmlns:a16="http://schemas.microsoft.com/office/drawing/2014/main" id="{24C8F6D7-5E3D-87A3-08A1-668C73C49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55" y="357944"/>
            <a:ext cx="931806" cy="914335"/>
          </a:xfrm>
          <a:prstGeom prst="rect">
            <a:avLst/>
          </a:prstGeom>
        </p:spPr>
      </p:pic>
      <p:pic>
        <p:nvPicPr>
          <p:cNvPr id="10" name="Picture 9">
            <a:extLst>
              <a:ext uri="{FF2B5EF4-FFF2-40B4-BE49-F238E27FC236}">
                <a16:creationId xmlns:a16="http://schemas.microsoft.com/office/drawing/2014/main" id="{291851BF-7989-E811-0FDB-5A9D2A87C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498" y="645168"/>
            <a:ext cx="4719004" cy="2783832"/>
          </a:xfrm>
          <a:prstGeom prst="rect">
            <a:avLst/>
          </a:prstGeom>
        </p:spPr>
      </p:pic>
    </p:spTree>
    <p:extLst>
      <p:ext uri="{BB962C8B-B14F-4D97-AF65-F5344CB8AC3E}">
        <p14:creationId xmlns:p14="http://schemas.microsoft.com/office/powerpoint/2010/main" val="5734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DDAD-88E6-5B8E-8AFC-668B067CD0F8}"/>
              </a:ext>
            </a:extLst>
          </p:cNvPr>
          <p:cNvSpPr>
            <a:spLocks noGrp="1"/>
          </p:cNvSpPr>
          <p:nvPr>
            <p:ph type="title"/>
          </p:nvPr>
        </p:nvSpPr>
        <p:spPr>
          <a:xfrm>
            <a:off x="839788" y="457200"/>
            <a:ext cx="3932237" cy="1600200"/>
          </a:xfrm>
        </p:spPr>
        <p:txBody>
          <a:bodyPr anchor="b"/>
          <a:lstStyle>
            <a:lvl1pPr>
              <a:defRPr sz="32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336453-4F90-B4C0-37CB-B912BCCA4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EAE1536D-3966-C24B-2C5F-EFF255458616}"/>
              </a:ext>
            </a:extLst>
          </p:cNvPr>
          <p:cNvSpPr>
            <a:spLocks noGrp="1"/>
          </p:cNvSpPr>
          <p:nvPr>
            <p:ph type="body" sz="half" idx="2"/>
          </p:nvPr>
        </p:nvSpPr>
        <p:spPr>
          <a:xfrm>
            <a:off x="839788" y="2057400"/>
            <a:ext cx="3932237" cy="3811588"/>
          </a:xfrm>
        </p:spPr>
        <p:txBody>
          <a:bodyPr>
            <a:normAutofit/>
          </a:bodyPr>
          <a:lstStyle>
            <a:lvl1pPr marL="0" indent="0">
              <a:buNone/>
              <a:defRPr sz="1800">
                <a:latin typeface="Gadugi" panose="020B0502040204020203" pitchFamily="34" charset="0"/>
                <a:ea typeface="Gadug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20325AB8-93D1-8C41-40E4-4BFDEF762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285421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CDA0-97CF-B7AC-4347-0B8E28D51662}"/>
              </a:ext>
            </a:extLst>
          </p:cNvPr>
          <p:cNvSpPr>
            <a:spLocks noGrp="1"/>
          </p:cNvSpPr>
          <p:nvPr>
            <p:ph type="title"/>
          </p:nvPr>
        </p:nvSpPr>
        <p:spPr/>
        <p:txBody>
          <a:bodyPr>
            <a:normAutofit/>
          </a:bodyPr>
          <a:lstStyle>
            <a:lvl1pPr>
              <a:defRPr sz="40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53D685-B63A-B899-0542-B6A90DC2EB30}"/>
              </a:ext>
            </a:extLst>
          </p:cNvPr>
          <p:cNvSpPr>
            <a:spLocks noGrp="1"/>
          </p:cNvSpPr>
          <p:nvPr>
            <p:ph type="body" orient="vert" idx="1"/>
          </p:nvPr>
        </p:nvSpPr>
        <p:spPr/>
        <p:txBody>
          <a:bodyPr vert="eaVert"/>
          <a:lstStyle>
            <a:lvl1pPr>
              <a:buClr>
                <a:srgbClr val="001277"/>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defRPr sz="2000">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AB0CAB27-8EF9-DDD7-5DFB-DA9CE9C1E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145056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BE04F6-C34A-FCBC-744A-629837C3BF46}"/>
              </a:ext>
            </a:extLst>
          </p:cNvPr>
          <p:cNvSpPr>
            <a:spLocks noGrp="1"/>
          </p:cNvSpPr>
          <p:nvPr>
            <p:ph type="title" orient="vert"/>
          </p:nvPr>
        </p:nvSpPr>
        <p:spPr>
          <a:xfrm>
            <a:off x="8724900" y="365125"/>
            <a:ext cx="2628900" cy="5811838"/>
          </a:xfrm>
        </p:spPr>
        <p:txBody>
          <a:bodyPr vert="eaVert">
            <a:normAutofit/>
          </a:bodyPr>
          <a:lstStyle>
            <a:lvl1pPr>
              <a:defRPr sz="40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FF2FF4-97A8-3FE5-95D0-179909A70944}"/>
              </a:ext>
            </a:extLst>
          </p:cNvPr>
          <p:cNvSpPr>
            <a:spLocks noGrp="1"/>
          </p:cNvSpPr>
          <p:nvPr>
            <p:ph type="body" orient="vert" idx="1"/>
          </p:nvPr>
        </p:nvSpPr>
        <p:spPr>
          <a:xfrm>
            <a:off x="838200" y="365125"/>
            <a:ext cx="7734300" cy="5811838"/>
          </a:xfrm>
        </p:spPr>
        <p:txBody>
          <a:bodyPr vert="eaVert"/>
          <a:lstStyle>
            <a:lvl1pPr>
              <a:buClr>
                <a:srgbClr val="001277"/>
              </a:buClr>
              <a:defRPr sz="2000">
                <a:latin typeface="Gadugi" panose="020B0502040204020203" pitchFamily="34" charset="0"/>
                <a:ea typeface="Gadugi" panose="020B0502040204020203" pitchFamily="34" charset="0"/>
              </a:defRPr>
            </a:lvl1pPr>
            <a:lvl2pPr>
              <a:buClr>
                <a:srgbClr val="FF0000"/>
              </a:buClr>
              <a:defRPr sz="2000">
                <a:latin typeface="Gadugi" panose="020B0502040204020203" pitchFamily="34" charset="0"/>
                <a:ea typeface="Gadugi" panose="020B0502040204020203" pitchFamily="34" charset="0"/>
              </a:defRPr>
            </a:lvl2pPr>
            <a:lvl3pPr>
              <a:defRPr sz="2000">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9DF3D78A-77E1-99A2-DD25-AE5FC9A3D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3971525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32387-983A-7E0B-E89A-4FA0957BA93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827E73-6C68-6CAD-6CEC-D3CC4EA9AE6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102A8B-A742-A651-E440-771B0443C7D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624F9969-4B42-E071-37B8-B6002EEB9B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5128FF-3FA4-2957-4494-42D05506AD85}"/>
              </a:ext>
            </a:extLst>
          </p:cNvPr>
          <p:cNvSpPr>
            <a:spLocks noGrp="1"/>
          </p:cNvSpPr>
          <p:nvPr>
            <p:ph type="sldNum" sz="quarter" idx="12"/>
          </p:nvPr>
        </p:nvSpPr>
        <p:spPr/>
        <p:txBody>
          <a:bodyPr/>
          <a:lstStyle/>
          <a:p>
            <a:endParaRPr lang="fr-FR"/>
          </a:p>
        </p:txBody>
      </p:sp>
    </p:spTree>
    <p:extLst>
      <p:ext uri="{BB962C8B-B14F-4D97-AF65-F5344CB8AC3E}">
        <p14:creationId xmlns:p14="http://schemas.microsoft.com/office/powerpoint/2010/main" val="1676913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60061561-5D22-EE98-3FD8-B41BFB34B672}"/>
              </a:ext>
            </a:extLst>
          </p:cNvPr>
          <p:cNvSpPr/>
          <p:nvPr userDrawn="1"/>
        </p:nvSpPr>
        <p:spPr>
          <a:xfrm>
            <a:off x="0" y="1"/>
            <a:ext cx="3384000" cy="1000013"/>
          </a:xfrm>
          <a:custGeom>
            <a:avLst/>
            <a:gdLst/>
            <a:ahLst/>
            <a:cxnLst/>
            <a:rect l="l" t="t" r="r" b="b"/>
            <a:pathLst>
              <a:path w="5076000" h="1500020">
                <a:moveTo>
                  <a:pt x="0" y="0"/>
                </a:moveTo>
                <a:lnTo>
                  <a:pt x="5076000" y="0"/>
                </a:lnTo>
                <a:lnTo>
                  <a:pt x="5076000" y="1500020"/>
                </a:lnTo>
                <a:lnTo>
                  <a:pt x="0" y="1500020"/>
                </a:lnTo>
                <a:lnTo>
                  <a:pt x="0" y="0"/>
                </a:lnTo>
                <a:close/>
              </a:path>
            </a:pathLst>
          </a:custGeom>
          <a:blipFill>
            <a:blip r:embed="rId2"/>
            <a:stretch>
              <a:fillRect l="-2" r="-2"/>
            </a:stretch>
          </a:blipFill>
        </p:spPr>
        <p:txBody>
          <a:bodyPr/>
          <a:lstStyle/>
          <a:p>
            <a:endParaRPr lang="fr-FR" sz="1200"/>
          </a:p>
        </p:txBody>
      </p:sp>
      <p:sp>
        <p:nvSpPr>
          <p:cNvPr id="8" name="Freeform 3">
            <a:extLst>
              <a:ext uri="{FF2B5EF4-FFF2-40B4-BE49-F238E27FC236}">
                <a16:creationId xmlns:a16="http://schemas.microsoft.com/office/drawing/2014/main" id="{C4C5F3C9-8073-381B-DF38-B1181036B8CA}"/>
              </a:ext>
            </a:extLst>
          </p:cNvPr>
          <p:cNvSpPr/>
          <p:nvPr userDrawn="1"/>
        </p:nvSpPr>
        <p:spPr>
          <a:xfrm>
            <a:off x="9499200" y="3"/>
            <a:ext cx="2692800" cy="345660"/>
          </a:xfrm>
          <a:custGeom>
            <a:avLst/>
            <a:gdLst/>
            <a:ahLst/>
            <a:cxnLst/>
            <a:rect l="l" t="t" r="r" b="b"/>
            <a:pathLst>
              <a:path w="4039200" h="518490">
                <a:moveTo>
                  <a:pt x="0" y="0"/>
                </a:moveTo>
                <a:lnTo>
                  <a:pt x="4039200" y="0"/>
                </a:lnTo>
                <a:lnTo>
                  <a:pt x="4039200" y="518490"/>
                </a:lnTo>
                <a:lnTo>
                  <a:pt x="0" y="518490"/>
                </a:lnTo>
                <a:lnTo>
                  <a:pt x="0" y="0"/>
                </a:lnTo>
                <a:close/>
              </a:path>
            </a:pathLst>
          </a:custGeom>
          <a:blipFill>
            <a:blip r:embed="rId3"/>
            <a:stretch>
              <a:fillRect t="-231" b="-231"/>
            </a:stretch>
          </a:blipFill>
        </p:spPr>
        <p:txBody>
          <a:bodyPr/>
          <a:lstStyle/>
          <a:p>
            <a:endParaRPr lang="fr-FR" sz="1200"/>
          </a:p>
        </p:txBody>
      </p:sp>
    </p:spTree>
    <p:extLst>
      <p:ext uri="{BB962C8B-B14F-4D97-AF65-F5344CB8AC3E}">
        <p14:creationId xmlns:p14="http://schemas.microsoft.com/office/powerpoint/2010/main" val="483561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0E2AAEC-887B-0E99-4BCB-20E439FE4044}"/>
              </a:ext>
            </a:extLst>
          </p:cNvPr>
          <p:cNvPicPr>
            <a:picLocks noChangeAspect="1"/>
          </p:cNvPicPr>
          <p:nvPr userDrawn="1"/>
        </p:nvPicPr>
        <p:blipFill>
          <a:blip r:embed="rId2"/>
          <a:stretch>
            <a:fillRect/>
          </a:stretch>
        </p:blipFill>
        <p:spPr>
          <a:xfrm>
            <a:off x="0" y="-4989"/>
            <a:ext cx="12192000" cy="6567153"/>
          </a:xfrm>
          <a:prstGeom prst="rect">
            <a:avLst/>
          </a:prstGeom>
        </p:spPr>
      </p:pic>
    </p:spTree>
    <p:extLst>
      <p:ext uri="{BB962C8B-B14F-4D97-AF65-F5344CB8AC3E}">
        <p14:creationId xmlns:p14="http://schemas.microsoft.com/office/powerpoint/2010/main" val="95229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3D20F-6FA3-49FB-9C4D-542C412C433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B1BC95-1F08-49D3-90A0-9DDD689A8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3B40EAE-919F-46A0-AE5C-96E85F11354A}"/>
              </a:ext>
            </a:extLst>
          </p:cNvPr>
          <p:cNvSpPr>
            <a:spLocks noGrp="1"/>
          </p:cNvSpPr>
          <p:nvPr>
            <p:ph type="dt" sz="half" idx="10"/>
          </p:nvPr>
        </p:nvSpPr>
        <p:spPr/>
        <p:txBody>
          <a:bodyPr/>
          <a:lstStyle/>
          <a:p>
            <a:fld id="{D709712A-49AE-463C-ABFF-6A7770D05AD7}" type="datetimeFigureOut">
              <a:rPr lang="fr-FR" smtClean="0"/>
              <a:t>15/07/2025</a:t>
            </a:fld>
            <a:endParaRPr lang="fr-FR"/>
          </a:p>
        </p:txBody>
      </p:sp>
      <p:sp>
        <p:nvSpPr>
          <p:cNvPr id="5" name="Espace réservé du pied de page 4">
            <a:extLst>
              <a:ext uri="{FF2B5EF4-FFF2-40B4-BE49-F238E27FC236}">
                <a16:creationId xmlns:a16="http://schemas.microsoft.com/office/drawing/2014/main" id="{68128C4B-82C5-4F8B-9B82-A0F1EB37AD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BFCDFC-FF86-48D2-9DB0-0C810D787E8A}"/>
              </a:ext>
            </a:extLst>
          </p:cNvPr>
          <p:cNvSpPr>
            <a:spLocks noGrp="1"/>
          </p:cNvSpPr>
          <p:nvPr>
            <p:ph type="sldNum" sz="quarter" idx="12"/>
          </p:nvPr>
        </p:nvSpPr>
        <p:spPr/>
        <p:txBody>
          <a:bodyPr/>
          <a:lstStyle/>
          <a:p>
            <a:fld id="{DC7C79A6-FD9E-41E4-890D-31102592D432}" type="slidenum">
              <a:rPr lang="fr-FR" smtClean="0"/>
              <a:t>‹N°›</a:t>
            </a:fld>
            <a:endParaRPr lang="fr-FR"/>
          </a:p>
        </p:txBody>
      </p:sp>
    </p:spTree>
    <p:extLst>
      <p:ext uri="{BB962C8B-B14F-4D97-AF65-F5344CB8AC3E}">
        <p14:creationId xmlns:p14="http://schemas.microsoft.com/office/powerpoint/2010/main" val="150163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A342A-2295-4949-A293-3DFBCB3AE9B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0961AED-9567-4053-9D49-7C90EEEF6EE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5FF757-1DC0-46DE-97CB-AA3CC06F2830}"/>
              </a:ext>
            </a:extLst>
          </p:cNvPr>
          <p:cNvSpPr>
            <a:spLocks noGrp="1"/>
          </p:cNvSpPr>
          <p:nvPr>
            <p:ph type="dt" sz="half" idx="10"/>
          </p:nvPr>
        </p:nvSpPr>
        <p:spPr/>
        <p:txBody>
          <a:bodyPr/>
          <a:lstStyle/>
          <a:p>
            <a:fld id="{D709712A-49AE-463C-ABFF-6A7770D05AD7}" type="datetimeFigureOut">
              <a:rPr lang="fr-FR" smtClean="0"/>
              <a:t>15/07/2025</a:t>
            </a:fld>
            <a:endParaRPr lang="fr-FR"/>
          </a:p>
        </p:txBody>
      </p:sp>
      <p:sp>
        <p:nvSpPr>
          <p:cNvPr id="5" name="Espace réservé du pied de page 4">
            <a:extLst>
              <a:ext uri="{FF2B5EF4-FFF2-40B4-BE49-F238E27FC236}">
                <a16:creationId xmlns:a16="http://schemas.microsoft.com/office/drawing/2014/main" id="{9E9411AD-4017-426B-AC63-84165C2AC5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C210B6-3250-4F6B-AFDB-039739B50C89}"/>
              </a:ext>
            </a:extLst>
          </p:cNvPr>
          <p:cNvSpPr>
            <a:spLocks noGrp="1"/>
          </p:cNvSpPr>
          <p:nvPr>
            <p:ph type="sldNum" sz="quarter" idx="12"/>
          </p:nvPr>
        </p:nvSpPr>
        <p:spPr/>
        <p:txBody>
          <a:bodyPr/>
          <a:lstStyle/>
          <a:p>
            <a:fld id="{DC7C79A6-FD9E-41E4-890D-31102592D432}" type="slidenum">
              <a:rPr lang="fr-FR" smtClean="0"/>
              <a:t>‹N°›</a:t>
            </a:fld>
            <a:endParaRPr lang="fr-FR"/>
          </a:p>
        </p:txBody>
      </p:sp>
    </p:spTree>
    <p:extLst>
      <p:ext uri="{BB962C8B-B14F-4D97-AF65-F5344CB8AC3E}">
        <p14:creationId xmlns:p14="http://schemas.microsoft.com/office/powerpoint/2010/main" val="1486156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60C76-4033-4A07-BB21-5D39CB61D04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23DF126-6717-4179-84B4-ABB5878D86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6E7C16E-F673-4330-BAFF-54E2BEA013DA}"/>
              </a:ext>
            </a:extLst>
          </p:cNvPr>
          <p:cNvSpPr>
            <a:spLocks noGrp="1"/>
          </p:cNvSpPr>
          <p:nvPr>
            <p:ph type="dt" sz="half" idx="10"/>
          </p:nvPr>
        </p:nvSpPr>
        <p:spPr/>
        <p:txBody>
          <a:bodyPr/>
          <a:lstStyle/>
          <a:p>
            <a:fld id="{D709712A-49AE-463C-ABFF-6A7770D05AD7}" type="datetimeFigureOut">
              <a:rPr lang="fr-FR" smtClean="0"/>
              <a:t>15/07/2025</a:t>
            </a:fld>
            <a:endParaRPr lang="fr-FR"/>
          </a:p>
        </p:txBody>
      </p:sp>
      <p:sp>
        <p:nvSpPr>
          <p:cNvPr id="5" name="Espace réservé du pied de page 4">
            <a:extLst>
              <a:ext uri="{FF2B5EF4-FFF2-40B4-BE49-F238E27FC236}">
                <a16:creationId xmlns:a16="http://schemas.microsoft.com/office/drawing/2014/main" id="{B6AF76CA-E5D6-4AE3-979D-318B0CE2BC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908F62-DC7B-4758-A7D2-DAC23ABA3A15}"/>
              </a:ext>
            </a:extLst>
          </p:cNvPr>
          <p:cNvSpPr>
            <a:spLocks noGrp="1"/>
          </p:cNvSpPr>
          <p:nvPr>
            <p:ph type="sldNum" sz="quarter" idx="12"/>
          </p:nvPr>
        </p:nvSpPr>
        <p:spPr/>
        <p:txBody>
          <a:bodyPr/>
          <a:lstStyle/>
          <a:p>
            <a:fld id="{DC7C79A6-FD9E-41E4-890D-31102592D432}" type="slidenum">
              <a:rPr lang="fr-FR" smtClean="0"/>
              <a:t>‹N°›</a:t>
            </a:fld>
            <a:endParaRPr lang="fr-FR"/>
          </a:p>
        </p:txBody>
      </p:sp>
    </p:spTree>
    <p:extLst>
      <p:ext uri="{BB962C8B-B14F-4D97-AF65-F5344CB8AC3E}">
        <p14:creationId xmlns:p14="http://schemas.microsoft.com/office/powerpoint/2010/main" val="4212949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6E6968-2345-4097-95FD-BB612D5D840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A370AF-416C-44A2-9B64-1D58598CCC5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485B54-A150-4BC9-AE94-150E5C6FBD0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4F3C489-8E11-4274-9C35-B1D1B9228428}"/>
              </a:ext>
            </a:extLst>
          </p:cNvPr>
          <p:cNvSpPr>
            <a:spLocks noGrp="1"/>
          </p:cNvSpPr>
          <p:nvPr>
            <p:ph type="dt" sz="half" idx="10"/>
          </p:nvPr>
        </p:nvSpPr>
        <p:spPr/>
        <p:txBody>
          <a:bodyPr/>
          <a:lstStyle/>
          <a:p>
            <a:fld id="{D709712A-49AE-463C-ABFF-6A7770D05AD7}" type="datetimeFigureOut">
              <a:rPr lang="fr-FR" smtClean="0"/>
              <a:t>15/07/2025</a:t>
            </a:fld>
            <a:endParaRPr lang="fr-FR"/>
          </a:p>
        </p:txBody>
      </p:sp>
      <p:sp>
        <p:nvSpPr>
          <p:cNvPr id="6" name="Espace réservé du pied de page 5">
            <a:extLst>
              <a:ext uri="{FF2B5EF4-FFF2-40B4-BE49-F238E27FC236}">
                <a16:creationId xmlns:a16="http://schemas.microsoft.com/office/drawing/2014/main" id="{2EF26FFF-0663-492F-88E7-8EC8D71C87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E970DB1-BA4C-4807-8537-C04D108E3622}"/>
              </a:ext>
            </a:extLst>
          </p:cNvPr>
          <p:cNvSpPr>
            <a:spLocks noGrp="1"/>
          </p:cNvSpPr>
          <p:nvPr>
            <p:ph type="sldNum" sz="quarter" idx="12"/>
          </p:nvPr>
        </p:nvSpPr>
        <p:spPr/>
        <p:txBody>
          <a:bodyPr/>
          <a:lstStyle/>
          <a:p>
            <a:fld id="{DC7C79A6-FD9E-41E4-890D-31102592D432}" type="slidenum">
              <a:rPr lang="fr-FR" smtClean="0"/>
              <a:t>‹N°›</a:t>
            </a:fld>
            <a:endParaRPr lang="fr-FR"/>
          </a:p>
        </p:txBody>
      </p:sp>
    </p:spTree>
    <p:extLst>
      <p:ext uri="{BB962C8B-B14F-4D97-AF65-F5344CB8AC3E}">
        <p14:creationId xmlns:p14="http://schemas.microsoft.com/office/powerpoint/2010/main" val="360019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FBCE-E62A-8D05-F878-8B070500CC29}"/>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755A4243-A132-D08A-3B5B-565302C8C0F8}"/>
              </a:ext>
            </a:extLst>
          </p:cNvPr>
          <p:cNvSpPr>
            <a:spLocks noGrp="1"/>
          </p:cNvSpPr>
          <p:nvPr>
            <p:ph type="body" sz="quarter" idx="10"/>
          </p:nvPr>
        </p:nvSpPr>
        <p:spPr>
          <a:xfrm>
            <a:off x="838200" y="1855788"/>
            <a:ext cx="10983913" cy="4230687"/>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2C08273F-5954-2184-6D1F-F5F017AC3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898322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13A3C-3785-4F1F-B0F6-5E2697F84FF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BDEBFFA-F75C-4D4A-8B55-E8394BD82A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21F1158-33D2-4B40-907F-419471763BAD}"/>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5C2C904-4A36-45D8-A0CB-924009285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CF57BF9-FB32-4E2C-8412-397E8562669E}"/>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52F9630-1C9A-4B75-BAC2-0C5A2473D1B5}"/>
              </a:ext>
            </a:extLst>
          </p:cNvPr>
          <p:cNvSpPr>
            <a:spLocks noGrp="1"/>
          </p:cNvSpPr>
          <p:nvPr>
            <p:ph type="dt" sz="half" idx="10"/>
          </p:nvPr>
        </p:nvSpPr>
        <p:spPr/>
        <p:txBody>
          <a:bodyPr/>
          <a:lstStyle/>
          <a:p>
            <a:fld id="{D709712A-49AE-463C-ABFF-6A7770D05AD7}" type="datetimeFigureOut">
              <a:rPr lang="fr-FR" smtClean="0"/>
              <a:t>15/07/2025</a:t>
            </a:fld>
            <a:endParaRPr lang="fr-FR"/>
          </a:p>
        </p:txBody>
      </p:sp>
      <p:sp>
        <p:nvSpPr>
          <p:cNvPr id="8" name="Espace réservé du pied de page 7">
            <a:extLst>
              <a:ext uri="{FF2B5EF4-FFF2-40B4-BE49-F238E27FC236}">
                <a16:creationId xmlns:a16="http://schemas.microsoft.com/office/drawing/2014/main" id="{A468ECE2-8212-4C99-B278-D72034CBE99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6546B3D-F5E9-47B0-9A81-5D62CE7DF6E1}"/>
              </a:ext>
            </a:extLst>
          </p:cNvPr>
          <p:cNvSpPr>
            <a:spLocks noGrp="1"/>
          </p:cNvSpPr>
          <p:nvPr>
            <p:ph type="sldNum" sz="quarter" idx="12"/>
          </p:nvPr>
        </p:nvSpPr>
        <p:spPr/>
        <p:txBody>
          <a:bodyPr/>
          <a:lstStyle/>
          <a:p>
            <a:fld id="{DC7C79A6-FD9E-41E4-890D-31102592D432}" type="slidenum">
              <a:rPr lang="fr-FR" smtClean="0"/>
              <a:t>‹N°›</a:t>
            </a:fld>
            <a:endParaRPr lang="fr-FR"/>
          </a:p>
        </p:txBody>
      </p:sp>
    </p:spTree>
    <p:extLst>
      <p:ext uri="{BB962C8B-B14F-4D97-AF65-F5344CB8AC3E}">
        <p14:creationId xmlns:p14="http://schemas.microsoft.com/office/powerpoint/2010/main" val="3057607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F7267B-FF0C-492A-BD13-F7C63E0A5CD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7EEB9F9-BB92-4D52-BD69-AAEB1EFC6AE5}"/>
              </a:ext>
            </a:extLst>
          </p:cNvPr>
          <p:cNvSpPr>
            <a:spLocks noGrp="1"/>
          </p:cNvSpPr>
          <p:nvPr>
            <p:ph type="dt" sz="half" idx="10"/>
          </p:nvPr>
        </p:nvSpPr>
        <p:spPr/>
        <p:txBody>
          <a:bodyPr/>
          <a:lstStyle/>
          <a:p>
            <a:fld id="{D709712A-49AE-463C-ABFF-6A7770D05AD7}" type="datetimeFigureOut">
              <a:rPr lang="fr-FR" smtClean="0"/>
              <a:t>15/07/2025</a:t>
            </a:fld>
            <a:endParaRPr lang="fr-FR"/>
          </a:p>
        </p:txBody>
      </p:sp>
      <p:sp>
        <p:nvSpPr>
          <p:cNvPr id="4" name="Espace réservé du pied de page 3">
            <a:extLst>
              <a:ext uri="{FF2B5EF4-FFF2-40B4-BE49-F238E27FC236}">
                <a16:creationId xmlns:a16="http://schemas.microsoft.com/office/drawing/2014/main" id="{5C8CECEC-6D01-4411-B4A2-8FEE276BCEE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71CF7DD-15C4-4521-AE46-D9358F0441E0}"/>
              </a:ext>
            </a:extLst>
          </p:cNvPr>
          <p:cNvSpPr>
            <a:spLocks noGrp="1"/>
          </p:cNvSpPr>
          <p:nvPr>
            <p:ph type="sldNum" sz="quarter" idx="12"/>
          </p:nvPr>
        </p:nvSpPr>
        <p:spPr/>
        <p:txBody>
          <a:bodyPr/>
          <a:lstStyle/>
          <a:p>
            <a:fld id="{DC7C79A6-FD9E-41E4-890D-31102592D432}" type="slidenum">
              <a:rPr lang="fr-FR" smtClean="0"/>
              <a:t>‹N°›</a:t>
            </a:fld>
            <a:endParaRPr lang="fr-FR"/>
          </a:p>
        </p:txBody>
      </p:sp>
    </p:spTree>
    <p:extLst>
      <p:ext uri="{BB962C8B-B14F-4D97-AF65-F5344CB8AC3E}">
        <p14:creationId xmlns:p14="http://schemas.microsoft.com/office/powerpoint/2010/main" val="2835379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7973FE-9539-4329-83AF-C88787B55A8D}"/>
              </a:ext>
            </a:extLst>
          </p:cNvPr>
          <p:cNvSpPr>
            <a:spLocks noGrp="1"/>
          </p:cNvSpPr>
          <p:nvPr>
            <p:ph type="dt" sz="half" idx="10"/>
          </p:nvPr>
        </p:nvSpPr>
        <p:spPr/>
        <p:txBody>
          <a:bodyPr/>
          <a:lstStyle/>
          <a:p>
            <a:fld id="{D709712A-49AE-463C-ABFF-6A7770D05AD7}" type="datetimeFigureOut">
              <a:rPr lang="fr-FR" smtClean="0"/>
              <a:t>15/07/2025</a:t>
            </a:fld>
            <a:endParaRPr lang="fr-FR"/>
          </a:p>
        </p:txBody>
      </p:sp>
      <p:sp>
        <p:nvSpPr>
          <p:cNvPr id="3" name="Espace réservé du pied de page 2">
            <a:extLst>
              <a:ext uri="{FF2B5EF4-FFF2-40B4-BE49-F238E27FC236}">
                <a16:creationId xmlns:a16="http://schemas.microsoft.com/office/drawing/2014/main" id="{4BB43643-587A-4D18-834B-236879E938F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8DF3DE1-6F3D-4A91-8BA7-34B3552412AE}"/>
              </a:ext>
            </a:extLst>
          </p:cNvPr>
          <p:cNvSpPr>
            <a:spLocks noGrp="1"/>
          </p:cNvSpPr>
          <p:nvPr>
            <p:ph type="sldNum" sz="quarter" idx="12"/>
          </p:nvPr>
        </p:nvSpPr>
        <p:spPr/>
        <p:txBody>
          <a:bodyPr/>
          <a:lstStyle/>
          <a:p>
            <a:fld id="{DC7C79A6-FD9E-41E4-890D-31102592D432}" type="slidenum">
              <a:rPr lang="fr-FR" smtClean="0"/>
              <a:t>‹N°›</a:t>
            </a:fld>
            <a:endParaRPr lang="fr-FR"/>
          </a:p>
        </p:txBody>
      </p:sp>
    </p:spTree>
    <p:extLst>
      <p:ext uri="{BB962C8B-B14F-4D97-AF65-F5344CB8AC3E}">
        <p14:creationId xmlns:p14="http://schemas.microsoft.com/office/powerpoint/2010/main" val="3183257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F2060-7E41-4983-9407-D1E771535A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60DA166-DC7D-4756-87FC-1E648419D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6DDA00A-21EA-4F47-9696-DBC9EF214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30D07DE-2A1C-4126-94DB-528BA525393E}"/>
              </a:ext>
            </a:extLst>
          </p:cNvPr>
          <p:cNvSpPr>
            <a:spLocks noGrp="1"/>
          </p:cNvSpPr>
          <p:nvPr>
            <p:ph type="dt" sz="half" idx="10"/>
          </p:nvPr>
        </p:nvSpPr>
        <p:spPr/>
        <p:txBody>
          <a:bodyPr/>
          <a:lstStyle/>
          <a:p>
            <a:fld id="{D709712A-49AE-463C-ABFF-6A7770D05AD7}" type="datetimeFigureOut">
              <a:rPr lang="fr-FR" smtClean="0"/>
              <a:t>15/07/2025</a:t>
            </a:fld>
            <a:endParaRPr lang="fr-FR"/>
          </a:p>
        </p:txBody>
      </p:sp>
      <p:sp>
        <p:nvSpPr>
          <p:cNvPr id="6" name="Espace réservé du pied de page 5">
            <a:extLst>
              <a:ext uri="{FF2B5EF4-FFF2-40B4-BE49-F238E27FC236}">
                <a16:creationId xmlns:a16="http://schemas.microsoft.com/office/drawing/2014/main" id="{3E110EB7-CFDE-4719-86DD-FD2530090B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569A64-4AD5-4F8C-9636-A185B75E7FA6}"/>
              </a:ext>
            </a:extLst>
          </p:cNvPr>
          <p:cNvSpPr>
            <a:spLocks noGrp="1"/>
          </p:cNvSpPr>
          <p:nvPr>
            <p:ph type="sldNum" sz="quarter" idx="12"/>
          </p:nvPr>
        </p:nvSpPr>
        <p:spPr/>
        <p:txBody>
          <a:bodyPr/>
          <a:lstStyle/>
          <a:p>
            <a:fld id="{DC7C79A6-FD9E-41E4-890D-31102592D432}" type="slidenum">
              <a:rPr lang="fr-FR" smtClean="0"/>
              <a:t>‹N°›</a:t>
            </a:fld>
            <a:endParaRPr lang="fr-FR"/>
          </a:p>
        </p:txBody>
      </p:sp>
    </p:spTree>
    <p:extLst>
      <p:ext uri="{BB962C8B-B14F-4D97-AF65-F5344CB8AC3E}">
        <p14:creationId xmlns:p14="http://schemas.microsoft.com/office/powerpoint/2010/main" val="2284637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5B245-7540-49A8-BD35-F6C3E101C5F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C6DD191-8C5F-4448-8AED-F494915410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4264352-825F-4BB2-A4CF-1D436B6CD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57FC3B5-57B6-4B5E-A43F-26D0BBC7E44A}"/>
              </a:ext>
            </a:extLst>
          </p:cNvPr>
          <p:cNvSpPr>
            <a:spLocks noGrp="1"/>
          </p:cNvSpPr>
          <p:nvPr>
            <p:ph type="dt" sz="half" idx="10"/>
          </p:nvPr>
        </p:nvSpPr>
        <p:spPr/>
        <p:txBody>
          <a:bodyPr/>
          <a:lstStyle/>
          <a:p>
            <a:fld id="{D709712A-49AE-463C-ABFF-6A7770D05AD7}" type="datetimeFigureOut">
              <a:rPr lang="fr-FR" smtClean="0"/>
              <a:t>15/07/2025</a:t>
            </a:fld>
            <a:endParaRPr lang="fr-FR"/>
          </a:p>
        </p:txBody>
      </p:sp>
      <p:sp>
        <p:nvSpPr>
          <p:cNvPr id="6" name="Espace réservé du pied de page 5">
            <a:extLst>
              <a:ext uri="{FF2B5EF4-FFF2-40B4-BE49-F238E27FC236}">
                <a16:creationId xmlns:a16="http://schemas.microsoft.com/office/drawing/2014/main" id="{6DCF69C7-F10A-43CD-9BA5-0C693CB022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3F3BAC7-0330-4F35-8B6C-7903541FDE02}"/>
              </a:ext>
            </a:extLst>
          </p:cNvPr>
          <p:cNvSpPr>
            <a:spLocks noGrp="1"/>
          </p:cNvSpPr>
          <p:nvPr>
            <p:ph type="sldNum" sz="quarter" idx="12"/>
          </p:nvPr>
        </p:nvSpPr>
        <p:spPr/>
        <p:txBody>
          <a:bodyPr/>
          <a:lstStyle/>
          <a:p>
            <a:fld id="{DC7C79A6-FD9E-41E4-890D-31102592D432}" type="slidenum">
              <a:rPr lang="fr-FR" smtClean="0"/>
              <a:t>‹N°›</a:t>
            </a:fld>
            <a:endParaRPr lang="fr-FR"/>
          </a:p>
        </p:txBody>
      </p:sp>
    </p:spTree>
    <p:extLst>
      <p:ext uri="{BB962C8B-B14F-4D97-AF65-F5344CB8AC3E}">
        <p14:creationId xmlns:p14="http://schemas.microsoft.com/office/powerpoint/2010/main" val="1897479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A1E5C2-D51A-477D-9F75-63086B6E960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78304AF-4398-482F-BA0F-C94C28A160A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6254DA-52CC-4288-A32D-007632E137CC}"/>
              </a:ext>
            </a:extLst>
          </p:cNvPr>
          <p:cNvSpPr>
            <a:spLocks noGrp="1"/>
          </p:cNvSpPr>
          <p:nvPr>
            <p:ph type="dt" sz="half" idx="10"/>
          </p:nvPr>
        </p:nvSpPr>
        <p:spPr/>
        <p:txBody>
          <a:bodyPr/>
          <a:lstStyle/>
          <a:p>
            <a:fld id="{D709712A-49AE-463C-ABFF-6A7770D05AD7}" type="datetimeFigureOut">
              <a:rPr lang="fr-FR" smtClean="0"/>
              <a:t>15/07/2025</a:t>
            </a:fld>
            <a:endParaRPr lang="fr-FR"/>
          </a:p>
        </p:txBody>
      </p:sp>
      <p:sp>
        <p:nvSpPr>
          <p:cNvPr id="5" name="Espace réservé du pied de page 4">
            <a:extLst>
              <a:ext uri="{FF2B5EF4-FFF2-40B4-BE49-F238E27FC236}">
                <a16:creationId xmlns:a16="http://schemas.microsoft.com/office/drawing/2014/main" id="{9EDAD10D-F362-4ACA-8217-3104A1480E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D4231A-FA9D-4CF6-B03D-5468D91E3415}"/>
              </a:ext>
            </a:extLst>
          </p:cNvPr>
          <p:cNvSpPr>
            <a:spLocks noGrp="1"/>
          </p:cNvSpPr>
          <p:nvPr>
            <p:ph type="sldNum" sz="quarter" idx="12"/>
          </p:nvPr>
        </p:nvSpPr>
        <p:spPr/>
        <p:txBody>
          <a:bodyPr/>
          <a:lstStyle/>
          <a:p>
            <a:fld id="{DC7C79A6-FD9E-41E4-890D-31102592D432}" type="slidenum">
              <a:rPr lang="fr-FR" smtClean="0"/>
              <a:t>‹N°›</a:t>
            </a:fld>
            <a:endParaRPr lang="fr-FR"/>
          </a:p>
        </p:txBody>
      </p:sp>
    </p:spTree>
    <p:extLst>
      <p:ext uri="{BB962C8B-B14F-4D97-AF65-F5344CB8AC3E}">
        <p14:creationId xmlns:p14="http://schemas.microsoft.com/office/powerpoint/2010/main" val="3495215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FD42465-A27B-4640-B601-28B35DBC4BA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B8BEDD2-B3A9-46DF-B83F-C6BB93A8AE6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BCA44D-2320-4974-862D-73DE9B32BA7E}"/>
              </a:ext>
            </a:extLst>
          </p:cNvPr>
          <p:cNvSpPr>
            <a:spLocks noGrp="1"/>
          </p:cNvSpPr>
          <p:nvPr>
            <p:ph type="dt" sz="half" idx="10"/>
          </p:nvPr>
        </p:nvSpPr>
        <p:spPr/>
        <p:txBody>
          <a:bodyPr/>
          <a:lstStyle/>
          <a:p>
            <a:fld id="{D709712A-49AE-463C-ABFF-6A7770D05AD7}" type="datetimeFigureOut">
              <a:rPr lang="fr-FR" smtClean="0"/>
              <a:t>15/07/2025</a:t>
            </a:fld>
            <a:endParaRPr lang="fr-FR"/>
          </a:p>
        </p:txBody>
      </p:sp>
      <p:sp>
        <p:nvSpPr>
          <p:cNvPr id="5" name="Espace réservé du pied de page 4">
            <a:extLst>
              <a:ext uri="{FF2B5EF4-FFF2-40B4-BE49-F238E27FC236}">
                <a16:creationId xmlns:a16="http://schemas.microsoft.com/office/drawing/2014/main" id="{2833AC94-540F-47A7-BDA3-E473DD6A0B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404527-3C35-4A3F-9189-02A4337C7CAD}"/>
              </a:ext>
            </a:extLst>
          </p:cNvPr>
          <p:cNvSpPr>
            <a:spLocks noGrp="1"/>
          </p:cNvSpPr>
          <p:nvPr>
            <p:ph type="sldNum" sz="quarter" idx="12"/>
          </p:nvPr>
        </p:nvSpPr>
        <p:spPr/>
        <p:txBody>
          <a:bodyPr/>
          <a:lstStyle/>
          <a:p>
            <a:fld id="{DC7C79A6-FD9E-41E4-890D-31102592D432}" type="slidenum">
              <a:rPr lang="fr-FR" smtClean="0"/>
              <a:t>‹N°›</a:t>
            </a:fld>
            <a:endParaRPr lang="fr-FR"/>
          </a:p>
        </p:txBody>
      </p:sp>
    </p:spTree>
    <p:extLst>
      <p:ext uri="{BB962C8B-B14F-4D97-AF65-F5344CB8AC3E}">
        <p14:creationId xmlns:p14="http://schemas.microsoft.com/office/powerpoint/2010/main" val="1946980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0E2AAEC-887B-0E99-4BCB-20E439FE4044}"/>
              </a:ext>
            </a:extLst>
          </p:cNvPr>
          <p:cNvPicPr>
            <a:picLocks noChangeAspect="1"/>
          </p:cNvPicPr>
          <p:nvPr userDrawn="1"/>
        </p:nvPicPr>
        <p:blipFill>
          <a:blip r:embed="rId2"/>
          <a:stretch>
            <a:fillRect/>
          </a:stretch>
        </p:blipFill>
        <p:spPr>
          <a:xfrm>
            <a:off x="0" y="-4989"/>
            <a:ext cx="12192000" cy="6567153"/>
          </a:xfrm>
          <a:prstGeom prst="rect">
            <a:avLst/>
          </a:prstGeom>
        </p:spPr>
      </p:pic>
    </p:spTree>
    <p:extLst>
      <p:ext uri="{BB962C8B-B14F-4D97-AF65-F5344CB8AC3E}">
        <p14:creationId xmlns:p14="http://schemas.microsoft.com/office/powerpoint/2010/main" val="1270827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98FF-7C89-C1CD-B64C-9E2A87649718}"/>
              </a:ext>
            </a:extLst>
          </p:cNvPr>
          <p:cNvSpPr>
            <a:spLocks noGrp="1"/>
          </p:cNvSpPr>
          <p:nvPr>
            <p:ph type="ctrTitle"/>
          </p:nvPr>
        </p:nvSpPr>
        <p:spPr>
          <a:xfrm>
            <a:off x="1524000" y="3066472"/>
            <a:ext cx="9144000" cy="1459481"/>
          </a:xfrm>
        </p:spPr>
        <p:txBody>
          <a:bodyPr anchor="b">
            <a:normAutofit/>
          </a:bodyPr>
          <a:lstStyle>
            <a:lvl1pPr algn="ctr">
              <a:defRPr sz="4800" b="1">
                <a:solidFill>
                  <a:srgbClr val="001277"/>
                </a:solidFill>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A08FCDA-CDD2-D240-60C1-097D8A1945E0}"/>
              </a:ext>
            </a:extLst>
          </p:cNvPr>
          <p:cNvSpPr>
            <a:spLocks noGrp="1"/>
          </p:cNvSpPr>
          <p:nvPr>
            <p:ph type="subTitle" idx="1"/>
          </p:nvPr>
        </p:nvSpPr>
        <p:spPr>
          <a:xfrm>
            <a:off x="1524000" y="4710544"/>
            <a:ext cx="9144000" cy="1332345"/>
          </a:xfrm>
        </p:spPr>
        <p:txBody>
          <a:bodyPr>
            <a:normAutofit/>
          </a:bodyPr>
          <a:lstStyle>
            <a:lvl1pPr marL="0" indent="0" algn="ctr">
              <a:buNone/>
              <a:defRPr sz="2000">
                <a:solidFill>
                  <a:schemeClr val="tx1"/>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Logo&#10;&#10;Description automatically generated">
            <a:extLst>
              <a:ext uri="{FF2B5EF4-FFF2-40B4-BE49-F238E27FC236}">
                <a16:creationId xmlns:a16="http://schemas.microsoft.com/office/drawing/2014/main" id="{B57EDE66-F275-7762-9B67-CC8D3954D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6699" y="357944"/>
            <a:ext cx="1462601" cy="914334"/>
          </a:xfrm>
          <a:prstGeom prst="rect">
            <a:avLst/>
          </a:prstGeom>
        </p:spPr>
      </p:pic>
      <p:pic>
        <p:nvPicPr>
          <p:cNvPr id="8" name="Picture 7" descr="Logo, company name&#10;&#10;Description automatically generated">
            <a:extLst>
              <a:ext uri="{FF2B5EF4-FFF2-40B4-BE49-F238E27FC236}">
                <a16:creationId xmlns:a16="http://schemas.microsoft.com/office/drawing/2014/main" id="{24C8F6D7-5E3D-87A3-08A1-668C73C49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55" y="357944"/>
            <a:ext cx="931806" cy="914335"/>
          </a:xfrm>
          <a:prstGeom prst="rect">
            <a:avLst/>
          </a:prstGeom>
        </p:spPr>
      </p:pic>
      <p:pic>
        <p:nvPicPr>
          <p:cNvPr id="10" name="Picture 9">
            <a:extLst>
              <a:ext uri="{FF2B5EF4-FFF2-40B4-BE49-F238E27FC236}">
                <a16:creationId xmlns:a16="http://schemas.microsoft.com/office/drawing/2014/main" id="{291851BF-7989-E811-0FDB-5A9D2A87C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498" y="645168"/>
            <a:ext cx="4719004" cy="2783832"/>
          </a:xfrm>
          <a:prstGeom prst="rect">
            <a:avLst/>
          </a:prstGeom>
        </p:spPr>
      </p:pic>
    </p:spTree>
    <p:extLst>
      <p:ext uri="{BB962C8B-B14F-4D97-AF65-F5344CB8AC3E}">
        <p14:creationId xmlns:p14="http://schemas.microsoft.com/office/powerpoint/2010/main" val="601742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FBCE-E62A-8D05-F878-8B070500CC29}"/>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755A4243-A132-D08A-3B5B-565302C8C0F8}"/>
              </a:ext>
            </a:extLst>
          </p:cNvPr>
          <p:cNvSpPr>
            <a:spLocks noGrp="1"/>
          </p:cNvSpPr>
          <p:nvPr>
            <p:ph type="body" sz="quarter" idx="10"/>
          </p:nvPr>
        </p:nvSpPr>
        <p:spPr>
          <a:xfrm>
            <a:off x="838200" y="1855788"/>
            <a:ext cx="10983913" cy="4230687"/>
          </a:xfrm>
        </p:spPr>
        <p:txBody>
          <a:bodyPr/>
          <a:lstStyle>
            <a:lvl1pPr>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2C08273F-5954-2184-6D1F-F5F017AC3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247528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0FDB-E888-0C8C-146E-7B1FA9A9733D}"/>
              </a:ext>
            </a:extLst>
          </p:cNvPr>
          <p:cNvSpPr>
            <a:spLocks noGrp="1"/>
          </p:cNvSpPr>
          <p:nvPr>
            <p:ph type="title"/>
          </p:nvPr>
        </p:nvSpPr>
        <p:spPr>
          <a:xfrm>
            <a:off x="831850" y="1709738"/>
            <a:ext cx="10515600" cy="2852737"/>
          </a:xfrm>
        </p:spPr>
        <p:txBody>
          <a:bodyPr anchor="b">
            <a:normAutofit/>
          </a:bodyPr>
          <a:lstStyle>
            <a:lvl1pPr>
              <a:defRPr sz="54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613683-49B6-449D-EFBD-D36A89CE7409}"/>
              </a:ext>
            </a:extLst>
          </p:cNvPr>
          <p:cNvSpPr>
            <a:spLocks noGrp="1"/>
          </p:cNvSpPr>
          <p:nvPr>
            <p:ph type="body" idx="1"/>
          </p:nvPr>
        </p:nvSpPr>
        <p:spPr>
          <a:xfrm>
            <a:off x="831850" y="4589463"/>
            <a:ext cx="10515600" cy="1500187"/>
          </a:xfrm>
        </p:spPr>
        <p:txBody>
          <a:bodyPr/>
          <a:lstStyle>
            <a:lvl1pPr marL="0" indent="0">
              <a:buNone/>
              <a:defRPr sz="2400">
                <a:solidFill>
                  <a:schemeClr val="tx1"/>
                </a:solidFill>
                <a:latin typeface="Gadugi" panose="020B0502040204020203" pitchFamily="34" charset="0"/>
                <a:ea typeface="Gadug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6EBE71F9-48F5-09EA-F426-F4BFA79F0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744023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0FDB-E888-0C8C-146E-7B1FA9A9733D}"/>
              </a:ext>
            </a:extLst>
          </p:cNvPr>
          <p:cNvSpPr>
            <a:spLocks noGrp="1"/>
          </p:cNvSpPr>
          <p:nvPr>
            <p:ph type="title"/>
          </p:nvPr>
        </p:nvSpPr>
        <p:spPr>
          <a:xfrm>
            <a:off x="831850" y="1709738"/>
            <a:ext cx="10515600" cy="2852737"/>
          </a:xfrm>
        </p:spPr>
        <p:txBody>
          <a:bodyPr anchor="b">
            <a:normAutofit/>
          </a:bodyPr>
          <a:lstStyle>
            <a:lvl1pPr>
              <a:defRPr sz="54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613683-49B6-449D-EFBD-D36A89CE7409}"/>
              </a:ext>
            </a:extLst>
          </p:cNvPr>
          <p:cNvSpPr>
            <a:spLocks noGrp="1"/>
          </p:cNvSpPr>
          <p:nvPr>
            <p:ph type="body" idx="1"/>
          </p:nvPr>
        </p:nvSpPr>
        <p:spPr>
          <a:xfrm>
            <a:off x="831850" y="4589463"/>
            <a:ext cx="10515600" cy="1500187"/>
          </a:xfrm>
        </p:spPr>
        <p:txBody>
          <a:bodyPr/>
          <a:lstStyle>
            <a:lvl1pPr marL="0" indent="0">
              <a:buNone/>
              <a:defRPr sz="2400">
                <a:solidFill>
                  <a:schemeClr val="tx1"/>
                </a:solidFill>
                <a:latin typeface="Gadugi" panose="020B0502040204020203" pitchFamily="34" charset="0"/>
                <a:ea typeface="Gadug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6EBE71F9-48F5-09EA-F426-F4BFA79F0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4144883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1D00-A57F-BB8F-9AA5-43E6A3E074CB}"/>
              </a:ext>
            </a:extLst>
          </p:cNvPr>
          <p:cNvSpPr>
            <a:spLocks noGrp="1"/>
          </p:cNvSpPr>
          <p:nvPr>
            <p:ph type="title"/>
          </p:nvPr>
        </p:nvSpPr>
        <p:spPr/>
        <p:txBody>
          <a:bodyPr/>
          <a:lstStyle>
            <a:lvl1pPr>
              <a:defRPr sz="40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E97B1A-2660-09C0-807D-EEF2C16BA9FC}"/>
              </a:ext>
            </a:extLst>
          </p:cNvPr>
          <p:cNvSpPr>
            <a:spLocks noGrp="1"/>
          </p:cNvSpPr>
          <p:nvPr>
            <p:ph sz="half" idx="1"/>
          </p:nvPr>
        </p:nvSpPr>
        <p:spPr>
          <a:xfrm>
            <a:off x="838200" y="1825625"/>
            <a:ext cx="5181600" cy="4351338"/>
          </a:xfrm>
        </p:spPr>
        <p:txBody>
          <a:bodyPr/>
          <a:lstStyle>
            <a:lvl1pPr>
              <a:buClr>
                <a:srgbClr val="001277"/>
              </a:buClr>
              <a:defRPr sz="2000">
                <a:latin typeface="Gadugi" panose="020B0502040204020203" pitchFamily="34" charset="0"/>
                <a:ea typeface="Gadugi" panose="020B0502040204020203" pitchFamily="34" charset="0"/>
              </a:defRPr>
            </a:lvl1pPr>
            <a:lvl2pPr marL="800100" indent="-342900">
              <a:buClr>
                <a:srgbClr val="EE3625"/>
              </a:buClr>
              <a:buFont typeface="Arial" panose="020B0604020202020204" pitchFamily="34" charset="0"/>
              <a:buChar char="•"/>
              <a:defRPr sz="2000">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D2283B-4312-DDBA-D6F9-B1BC8BFEF8B6}"/>
              </a:ext>
            </a:extLst>
          </p:cNvPr>
          <p:cNvSpPr>
            <a:spLocks noGrp="1"/>
          </p:cNvSpPr>
          <p:nvPr>
            <p:ph sz="half" idx="2"/>
          </p:nvPr>
        </p:nvSpPr>
        <p:spPr>
          <a:xfrm>
            <a:off x="6172200" y="1825625"/>
            <a:ext cx="5181600" cy="4351338"/>
          </a:xfrm>
        </p:spPr>
        <p:txBody>
          <a:bodyPr/>
          <a:lstStyle>
            <a:lvl1pPr>
              <a:buClr>
                <a:srgbClr val="001277"/>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2F684339-8E98-1300-BCC4-03C4763D4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959530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152A-0F20-0E14-33A0-788B1BCF09D9}"/>
              </a:ext>
            </a:extLst>
          </p:cNvPr>
          <p:cNvSpPr>
            <a:spLocks noGrp="1"/>
          </p:cNvSpPr>
          <p:nvPr>
            <p:ph type="title"/>
          </p:nvPr>
        </p:nvSpPr>
        <p:spPr>
          <a:xfrm>
            <a:off x="839788" y="365125"/>
            <a:ext cx="10515600" cy="1325563"/>
          </a:xfrm>
        </p:spPr>
        <p:txBody>
          <a:bodyPr>
            <a:normAutofit/>
          </a:bodyPr>
          <a:lstStyle>
            <a:lvl1pPr>
              <a:defRPr sz="40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4973B3-C35C-9CC9-6D1A-66F743F1F3B5}"/>
              </a:ext>
            </a:extLst>
          </p:cNvPr>
          <p:cNvSpPr>
            <a:spLocks noGrp="1"/>
          </p:cNvSpPr>
          <p:nvPr>
            <p:ph type="body" idx="1"/>
          </p:nvPr>
        </p:nvSpPr>
        <p:spPr>
          <a:xfrm>
            <a:off x="839788" y="1681163"/>
            <a:ext cx="5157787" cy="823912"/>
          </a:xfrm>
        </p:spPr>
        <p:txBody>
          <a:bodyPr anchor="b"/>
          <a:lstStyle>
            <a:lvl1pPr marL="0" indent="0" algn="ctr">
              <a:buNone/>
              <a:defRPr sz="2400" b="1">
                <a:solidFill>
                  <a:srgbClr val="001277"/>
                </a:solidFill>
                <a:latin typeface="Gadugi" panose="020B0502040204020203" pitchFamily="34" charset="0"/>
                <a:ea typeface="Gadug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C49222-072A-722F-5880-1BD9536CAEA0}"/>
              </a:ext>
            </a:extLst>
          </p:cNvPr>
          <p:cNvSpPr>
            <a:spLocks noGrp="1"/>
          </p:cNvSpPr>
          <p:nvPr>
            <p:ph sz="half" idx="2"/>
          </p:nvPr>
        </p:nvSpPr>
        <p:spPr>
          <a:xfrm>
            <a:off x="839788" y="2505075"/>
            <a:ext cx="5157787" cy="3684588"/>
          </a:xfrm>
        </p:spPr>
        <p:txBody>
          <a:bodyPr/>
          <a:lstStyle>
            <a:lvl1pPr>
              <a:buClr>
                <a:srgbClr val="EE3625"/>
              </a:buClr>
              <a:defRPr sz="2000">
                <a:solidFill>
                  <a:schemeClr val="tx1"/>
                </a:solidFill>
                <a:latin typeface="Gadugi" panose="020B0502040204020203" pitchFamily="34" charset="0"/>
                <a:ea typeface="Gadugi" panose="020B0502040204020203" pitchFamily="34" charset="0"/>
              </a:defRPr>
            </a:lvl1pPr>
            <a:lvl2pPr>
              <a:buClr>
                <a:srgbClr val="EE3625"/>
              </a:buClr>
              <a:defRPr sz="2000">
                <a:solidFill>
                  <a:schemeClr val="tx1"/>
                </a:solidFill>
                <a:latin typeface="Gadugi" panose="020B0502040204020203" pitchFamily="34" charset="0"/>
                <a:ea typeface="Gadugi" panose="020B0502040204020203" pitchFamily="34" charset="0"/>
              </a:defRPr>
            </a:lvl2pPr>
            <a:lvl3pPr>
              <a:buClr>
                <a:srgbClr val="EE3625"/>
              </a:buClr>
              <a:defRPr sz="2000">
                <a:solidFill>
                  <a:schemeClr val="tx1"/>
                </a:solidFill>
                <a:latin typeface="Gadugi" panose="020B0502040204020203" pitchFamily="34" charset="0"/>
                <a:ea typeface="Gadugi" panose="020B0502040204020203" pitchFamily="34" charset="0"/>
              </a:defRPr>
            </a:lvl3pPr>
            <a:lvl4pPr>
              <a:buClr>
                <a:srgbClr val="EE3625"/>
              </a:buClr>
              <a:defRPr sz="2000">
                <a:solidFill>
                  <a:schemeClr val="tx1"/>
                </a:solidFill>
                <a:latin typeface="Gadugi" panose="020B0502040204020203" pitchFamily="34" charset="0"/>
                <a:ea typeface="Gadugi" panose="020B0502040204020203" pitchFamily="34" charset="0"/>
              </a:defRPr>
            </a:lvl4pPr>
            <a:lvl5pPr>
              <a:buClr>
                <a:srgbClr val="EE3625"/>
              </a:buClr>
              <a:defRPr sz="2000">
                <a:solidFill>
                  <a:schemeClr val="tx1"/>
                </a:solidFill>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2DBD08-77DC-F5F9-AF9F-4AA1DD096E78}"/>
              </a:ext>
            </a:extLst>
          </p:cNvPr>
          <p:cNvSpPr>
            <a:spLocks noGrp="1"/>
          </p:cNvSpPr>
          <p:nvPr>
            <p:ph type="body" sz="quarter" idx="3"/>
          </p:nvPr>
        </p:nvSpPr>
        <p:spPr>
          <a:xfrm>
            <a:off x="6172200" y="1681163"/>
            <a:ext cx="5183188" cy="823912"/>
          </a:xfrm>
        </p:spPr>
        <p:txBody>
          <a:bodyPr anchor="b"/>
          <a:lstStyle>
            <a:lvl1pPr marL="0" indent="0" algn="ctr">
              <a:buNone/>
              <a:defRPr sz="2400" b="1">
                <a:solidFill>
                  <a:srgbClr val="001277"/>
                </a:solidFill>
                <a:latin typeface="Gadugi" panose="020B0502040204020203" pitchFamily="34" charset="0"/>
                <a:ea typeface="Gadug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4C423-A7A9-AD51-9525-01907C71800B}"/>
              </a:ext>
            </a:extLst>
          </p:cNvPr>
          <p:cNvSpPr>
            <a:spLocks noGrp="1"/>
          </p:cNvSpPr>
          <p:nvPr>
            <p:ph sz="quarter" idx="4"/>
          </p:nvPr>
        </p:nvSpPr>
        <p:spPr>
          <a:xfrm>
            <a:off x="6172200" y="2505075"/>
            <a:ext cx="5183188" cy="3684588"/>
          </a:xfrm>
        </p:spPr>
        <p:txBody>
          <a:bodyPr>
            <a:normAutofit/>
          </a:bodyPr>
          <a:lstStyle>
            <a:lvl1pPr>
              <a:buClr>
                <a:srgbClr val="EE3625"/>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buClr>
                <a:srgbClr val="EE3625"/>
              </a:buClr>
              <a:defRPr sz="2000">
                <a:latin typeface="Gadugi" panose="020B0502040204020203" pitchFamily="34" charset="0"/>
                <a:ea typeface="Gadugi" panose="020B0502040204020203" pitchFamily="34" charset="0"/>
              </a:defRPr>
            </a:lvl3pPr>
            <a:lvl4pPr>
              <a:buClr>
                <a:srgbClr val="EE3625"/>
              </a:buClr>
              <a:defRPr sz="2000">
                <a:latin typeface="Gadugi" panose="020B0502040204020203" pitchFamily="34" charset="0"/>
                <a:ea typeface="Gadugi" panose="020B0502040204020203" pitchFamily="34" charset="0"/>
              </a:defRPr>
            </a:lvl4pPr>
            <a:lvl5pPr>
              <a:buClr>
                <a:srgbClr val="EE3625"/>
              </a:buClr>
              <a:defRPr sz="2000">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9588B440-B32A-DAE5-172A-F6B6BC75D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139359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42C3E-05C3-DC4E-2864-D9E5376FB63F}"/>
              </a:ext>
            </a:extLst>
          </p:cNvPr>
          <p:cNvSpPr>
            <a:spLocks noGrp="1"/>
          </p:cNvSpPr>
          <p:nvPr>
            <p:ph type="title"/>
          </p:nvPr>
        </p:nvSpPr>
        <p:spPr/>
        <p:txBody>
          <a:bodyPr>
            <a:normAutofit/>
          </a:bodyPr>
          <a:lstStyle>
            <a:lvl1pPr>
              <a:defRPr sz="4000" b="1">
                <a:latin typeface="Gadugi" panose="020B0502040204020203" pitchFamily="34" charset="0"/>
                <a:ea typeface="Gadugi" panose="020B0502040204020203" pitchFamily="34" charset="0"/>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09C6EE19-3D43-C985-34DF-3FF6C5671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3871073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ge finale">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5784F1B3-6672-3E03-2DEB-1FFCEC6F1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577" y="2234599"/>
            <a:ext cx="769883" cy="755448"/>
          </a:xfrm>
          <a:prstGeom prst="rect">
            <a:avLst/>
          </a:prstGeom>
        </p:spPr>
      </p:pic>
      <p:pic>
        <p:nvPicPr>
          <p:cNvPr id="14" name="Picture 13" descr="Logo, company name&#10;&#10;Description automatically generated">
            <a:extLst>
              <a:ext uri="{FF2B5EF4-FFF2-40B4-BE49-F238E27FC236}">
                <a16:creationId xmlns:a16="http://schemas.microsoft.com/office/drawing/2014/main" id="{369CF2CB-C5AC-0247-3AEA-8EE7B181C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931" y="2234599"/>
            <a:ext cx="1259320" cy="775681"/>
          </a:xfrm>
          <a:prstGeom prst="rect">
            <a:avLst/>
          </a:prstGeom>
        </p:spPr>
      </p:pic>
      <p:pic>
        <p:nvPicPr>
          <p:cNvPr id="16" name="Picture 15">
            <a:extLst>
              <a:ext uri="{FF2B5EF4-FFF2-40B4-BE49-F238E27FC236}">
                <a16:creationId xmlns:a16="http://schemas.microsoft.com/office/drawing/2014/main" id="{562DA5B8-B76F-A034-F0EA-00503334EAE2}"/>
              </a:ext>
            </a:extLst>
          </p:cNvPr>
          <p:cNvPicPr>
            <a:picLocks noChangeAspect="1"/>
          </p:cNvPicPr>
          <p:nvPr/>
        </p:nvPicPr>
        <p:blipFill>
          <a:blip r:embed="rId4"/>
          <a:stretch>
            <a:fillRect/>
          </a:stretch>
        </p:blipFill>
        <p:spPr>
          <a:xfrm>
            <a:off x="3259662" y="3689421"/>
            <a:ext cx="1722538" cy="951458"/>
          </a:xfrm>
          <a:prstGeom prst="rect">
            <a:avLst/>
          </a:prstGeom>
        </p:spPr>
      </p:pic>
      <p:pic>
        <p:nvPicPr>
          <p:cNvPr id="18" name="Picture 17" descr="Logo, company name&#10;&#10;Description automatically generated">
            <a:extLst>
              <a:ext uri="{FF2B5EF4-FFF2-40B4-BE49-F238E27FC236}">
                <a16:creationId xmlns:a16="http://schemas.microsoft.com/office/drawing/2014/main" id="{4DA6826D-DDB7-662A-1912-3CDA666E1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4731" y="3351166"/>
            <a:ext cx="1722538" cy="1526169"/>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BA601E2-6ABD-AB0E-4F4B-358E21467F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5577" y="3569183"/>
            <a:ext cx="2051812" cy="974837"/>
          </a:xfrm>
          <a:prstGeom prst="rect">
            <a:avLst/>
          </a:prstGeom>
        </p:spPr>
      </p:pic>
      <p:sp>
        <p:nvSpPr>
          <p:cNvPr id="25" name="TextBox 24">
            <a:extLst>
              <a:ext uri="{FF2B5EF4-FFF2-40B4-BE49-F238E27FC236}">
                <a16:creationId xmlns:a16="http://schemas.microsoft.com/office/drawing/2014/main" id="{DBCC06E8-7A0C-B6B3-36B9-B42968EBAF12}"/>
              </a:ext>
            </a:extLst>
          </p:cNvPr>
          <p:cNvSpPr txBox="1"/>
          <p:nvPr/>
        </p:nvSpPr>
        <p:spPr>
          <a:xfrm>
            <a:off x="4897120" y="3298868"/>
            <a:ext cx="2397760" cy="307777"/>
          </a:xfrm>
          <a:prstGeom prst="rect">
            <a:avLst/>
          </a:prstGeom>
          <a:noFill/>
        </p:spPr>
        <p:txBody>
          <a:bodyPr wrap="square" rtlCol="0">
            <a:spAutoFit/>
          </a:bodyPr>
          <a:lstStyle/>
          <a:p>
            <a:pPr algn="ctr"/>
            <a:r>
              <a:rPr lang="en-GB" sz="1400" b="1" err="1">
                <a:solidFill>
                  <a:schemeClr val="accent6"/>
                </a:solidFill>
              </a:rPr>
              <a:t>Partenaires</a:t>
            </a:r>
            <a:r>
              <a:rPr lang="en-GB" sz="1400" b="1">
                <a:solidFill>
                  <a:schemeClr val="accent6"/>
                </a:solidFill>
              </a:rPr>
              <a:t> et  </a:t>
            </a:r>
            <a:r>
              <a:rPr lang="en-GB" sz="1400" b="1" err="1">
                <a:solidFill>
                  <a:schemeClr val="accent6"/>
                </a:solidFill>
              </a:rPr>
              <a:t>soutiens</a:t>
            </a:r>
            <a:r>
              <a:rPr lang="en-GB" sz="1400" b="1">
                <a:solidFill>
                  <a:schemeClr val="accent6"/>
                </a:solidFill>
              </a:rPr>
              <a:t> : </a:t>
            </a:r>
          </a:p>
        </p:txBody>
      </p:sp>
    </p:spTree>
    <p:extLst>
      <p:ext uri="{BB962C8B-B14F-4D97-AF65-F5344CB8AC3E}">
        <p14:creationId xmlns:p14="http://schemas.microsoft.com/office/powerpoint/2010/main" val="298914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9D2DD3-995B-9B89-5B08-6EEF95149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3226812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1043-A8B7-032E-0A3F-FE2C65748A25}"/>
              </a:ext>
            </a:extLst>
          </p:cNvPr>
          <p:cNvSpPr>
            <a:spLocks noGrp="1"/>
          </p:cNvSpPr>
          <p:nvPr>
            <p:ph type="title"/>
          </p:nvPr>
        </p:nvSpPr>
        <p:spPr>
          <a:xfrm>
            <a:off x="839788" y="457200"/>
            <a:ext cx="3932237" cy="1600200"/>
          </a:xfrm>
        </p:spPr>
        <p:txBody>
          <a:bodyPr anchor="b"/>
          <a:lstStyle>
            <a:lvl1pPr>
              <a:defRPr sz="32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DB23D0-4BA7-35EC-AA8B-2C1DBCAC5DA3}"/>
              </a:ext>
            </a:extLst>
          </p:cNvPr>
          <p:cNvSpPr>
            <a:spLocks noGrp="1"/>
          </p:cNvSpPr>
          <p:nvPr>
            <p:ph idx="1"/>
          </p:nvPr>
        </p:nvSpPr>
        <p:spPr>
          <a:xfrm>
            <a:off x="5183188" y="987425"/>
            <a:ext cx="6172200" cy="4873625"/>
          </a:xfrm>
        </p:spPr>
        <p:txBody>
          <a:bodyPr/>
          <a:lstStyle>
            <a:lvl1pPr>
              <a:buClr>
                <a:srgbClr val="001277"/>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defRPr sz="2000">
                <a:latin typeface="Gadugi" panose="020B0502040204020203" pitchFamily="34" charset="0"/>
                <a:ea typeface="Gadugi" panose="020B0502040204020203" pitchFamily="34" charset="0"/>
              </a:defRPr>
            </a:lvl3pPr>
            <a:lvl4pPr>
              <a:defRPr sz="2000">
                <a:latin typeface="Gadugi" panose="020B0502040204020203" pitchFamily="34" charset="0"/>
                <a:ea typeface="Gadugi" panose="020B0502040204020203" pitchFamily="34" charset="0"/>
              </a:defRPr>
            </a:lvl4pPr>
            <a:lvl5pPr>
              <a:defRPr sz="2000">
                <a:latin typeface="Gadugi" panose="020B0502040204020203" pitchFamily="34" charset="0"/>
                <a:ea typeface="Gadugi" panose="020B05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925453-AADE-EF5E-CA0A-B6B1FC489491}"/>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1"/>
                </a:solidFill>
                <a:latin typeface="Gadugi" panose="020B0502040204020203" pitchFamily="34" charset="0"/>
                <a:ea typeface="Gadug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BD0301EA-C62F-2252-8028-744ED2067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2830127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DDAD-88E6-5B8E-8AFC-668B067CD0F8}"/>
              </a:ext>
            </a:extLst>
          </p:cNvPr>
          <p:cNvSpPr>
            <a:spLocks noGrp="1"/>
          </p:cNvSpPr>
          <p:nvPr>
            <p:ph type="title"/>
          </p:nvPr>
        </p:nvSpPr>
        <p:spPr>
          <a:xfrm>
            <a:off x="839788" y="457200"/>
            <a:ext cx="3932237" cy="1600200"/>
          </a:xfrm>
        </p:spPr>
        <p:txBody>
          <a:bodyPr anchor="b"/>
          <a:lstStyle>
            <a:lvl1pPr>
              <a:defRPr sz="32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336453-4F90-B4C0-37CB-B912BCCA4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EAE1536D-3966-C24B-2C5F-EFF255458616}"/>
              </a:ext>
            </a:extLst>
          </p:cNvPr>
          <p:cNvSpPr>
            <a:spLocks noGrp="1"/>
          </p:cNvSpPr>
          <p:nvPr>
            <p:ph type="body" sz="half" idx="2"/>
          </p:nvPr>
        </p:nvSpPr>
        <p:spPr>
          <a:xfrm>
            <a:off x="839788" y="2057400"/>
            <a:ext cx="3932237" cy="3811588"/>
          </a:xfrm>
        </p:spPr>
        <p:txBody>
          <a:bodyPr>
            <a:normAutofit/>
          </a:bodyPr>
          <a:lstStyle>
            <a:lvl1pPr marL="0" indent="0">
              <a:buNone/>
              <a:defRPr sz="1800">
                <a:latin typeface="Gadugi" panose="020B0502040204020203" pitchFamily="34" charset="0"/>
                <a:ea typeface="Gadug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20325AB8-93D1-8C41-40E4-4BFDEF762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381934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CDA0-97CF-B7AC-4347-0B8E28D51662}"/>
              </a:ext>
            </a:extLst>
          </p:cNvPr>
          <p:cNvSpPr>
            <a:spLocks noGrp="1"/>
          </p:cNvSpPr>
          <p:nvPr>
            <p:ph type="title"/>
          </p:nvPr>
        </p:nvSpPr>
        <p:spPr/>
        <p:txBody>
          <a:bodyPr>
            <a:normAutofit/>
          </a:bodyPr>
          <a:lstStyle>
            <a:lvl1pPr>
              <a:defRPr sz="40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53D685-B63A-B899-0542-B6A90DC2EB30}"/>
              </a:ext>
            </a:extLst>
          </p:cNvPr>
          <p:cNvSpPr>
            <a:spLocks noGrp="1"/>
          </p:cNvSpPr>
          <p:nvPr>
            <p:ph type="body" orient="vert" idx="1"/>
          </p:nvPr>
        </p:nvSpPr>
        <p:spPr/>
        <p:txBody>
          <a:bodyPr vert="eaVert"/>
          <a:lstStyle>
            <a:lvl1pPr>
              <a:buClr>
                <a:srgbClr val="001277"/>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defRPr sz="2000">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AB0CAB27-8EF9-DDD7-5DFB-DA9CE9C1E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96207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BE04F6-C34A-FCBC-744A-629837C3BF46}"/>
              </a:ext>
            </a:extLst>
          </p:cNvPr>
          <p:cNvSpPr>
            <a:spLocks noGrp="1"/>
          </p:cNvSpPr>
          <p:nvPr>
            <p:ph type="title" orient="vert"/>
          </p:nvPr>
        </p:nvSpPr>
        <p:spPr>
          <a:xfrm>
            <a:off x="8724900" y="365125"/>
            <a:ext cx="2628900" cy="5811838"/>
          </a:xfrm>
        </p:spPr>
        <p:txBody>
          <a:bodyPr vert="eaVert">
            <a:normAutofit/>
          </a:bodyPr>
          <a:lstStyle>
            <a:lvl1pPr>
              <a:defRPr sz="40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FF2FF4-97A8-3FE5-95D0-179909A70944}"/>
              </a:ext>
            </a:extLst>
          </p:cNvPr>
          <p:cNvSpPr>
            <a:spLocks noGrp="1"/>
          </p:cNvSpPr>
          <p:nvPr>
            <p:ph type="body" orient="vert" idx="1"/>
          </p:nvPr>
        </p:nvSpPr>
        <p:spPr>
          <a:xfrm>
            <a:off x="838200" y="365125"/>
            <a:ext cx="7734300" cy="5811838"/>
          </a:xfrm>
        </p:spPr>
        <p:txBody>
          <a:bodyPr vert="eaVert"/>
          <a:lstStyle>
            <a:lvl1pPr>
              <a:buClr>
                <a:srgbClr val="001277"/>
              </a:buClr>
              <a:defRPr sz="2000">
                <a:latin typeface="Gadugi" panose="020B0502040204020203" pitchFamily="34" charset="0"/>
                <a:ea typeface="Gadugi" panose="020B0502040204020203" pitchFamily="34" charset="0"/>
              </a:defRPr>
            </a:lvl1pPr>
            <a:lvl2pPr>
              <a:buClr>
                <a:srgbClr val="FF0000"/>
              </a:buClr>
              <a:defRPr sz="2000">
                <a:latin typeface="Gadugi" panose="020B0502040204020203" pitchFamily="34" charset="0"/>
                <a:ea typeface="Gadugi" panose="020B0502040204020203" pitchFamily="34" charset="0"/>
              </a:defRPr>
            </a:lvl2pPr>
            <a:lvl3pPr>
              <a:defRPr sz="2000">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9DF3D78A-77E1-99A2-DD25-AE5FC9A3D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117394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1D00-A57F-BB8F-9AA5-43E6A3E074CB}"/>
              </a:ext>
            </a:extLst>
          </p:cNvPr>
          <p:cNvSpPr>
            <a:spLocks noGrp="1"/>
          </p:cNvSpPr>
          <p:nvPr>
            <p:ph type="title"/>
          </p:nvPr>
        </p:nvSpPr>
        <p:spPr/>
        <p:txBody>
          <a:bodyPr/>
          <a:lstStyle>
            <a:lvl1pPr>
              <a:defRPr sz="40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E97B1A-2660-09C0-807D-EEF2C16BA9FC}"/>
              </a:ext>
            </a:extLst>
          </p:cNvPr>
          <p:cNvSpPr>
            <a:spLocks noGrp="1"/>
          </p:cNvSpPr>
          <p:nvPr>
            <p:ph sz="half" idx="1"/>
          </p:nvPr>
        </p:nvSpPr>
        <p:spPr>
          <a:xfrm>
            <a:off x="838200" y="1825625"/>
            <a:ext cx="5181600" cy="4351338"/>
          </a:xfrm>
        </p:spPr>
        <p:txBody>
          <a:bodyPr/>
          <a:lstStyle>
            <a:lvl1pPr>
              <a:buClr>
                <a:srgbClr val="001277"/>
              </a:buClr>
              <a:defRPr sz="2000">
                <a:latin typeface="Gadugi" panose="020B0502040204020203" pitchFamily="34" charset="0"/>
                <a:ea typeface="Gadugi" panose="020B0502040204020203" pitchFamily="34" charset="0"/>
              </a:defRPr>
            </a:lvl1pPr>
            <a:lvl2pPr marL="800100" indent="-342900">
              <a:buClr>
                <a:srgbClr val="EE3625"/>
              </a:buClr>
              <a:buFont typeface="Arial" panose="020B0604020202020204" pitchFamily="34" charset="0"/>
              <a:buChar char="•"/>
              <a:defRPr sz="2000">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D2283B-4312-DDBA-D6F9-B1BC8BFEF8B6}"/>
              </a:ext>
            </a:extLst>
          </p:cNvPr>
          <p:cNvSpPr>
            <a:spLocks noGrp="1"/>
          </p:cNvSpPr>
          <p:nvPr>
            <p:ph sz="half" idx="2"/>
          </p:nvPr>
        </p:nvSpPr>
        <p:spPr>
          <a:xfrm>
            <a:off x="6172200" y="1825625"/>
            <a:ext cx="5181600" cy="4351338"/>
          </a:xfrm>
        </p:spPr>
        <p:txBody>
          <a:bodyPr/>
          <a:lstStyle>
            <a:lvl1pPr>
              <a:buClr>
                <a:srgbClr val="001277"/>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2F684339-8E98-1300-BCC4-03C4763D4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371108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152A-0F20-0E14-33A0-788B1BCF09D9}"/>
              </a:ext>
            </a:extLst>
          </p:cNvPr>
          <p:cNvSpPr>
            <a:spLocks noGrp="1"/>
          </p:cNvSpPr>
          <p:nvPr>
            <p:ph type="title"/>
          </p:nvPr>
        </p:nvSpPr>
        <p:spPr>
          <a:xfrm>
            <a:off x="839788" y="365125"/>
            <a:ext cx="10515600" cy="1325563"/>
          </a:xfrm>
        </p:spPr>
        <p:txBody>
          <a:bodyPr>
            <a:normAutofit/>
          </a:bodyPr>
          <a:lstStyle>
            <a:lvl1pPr>
              <a:defRPr sz="40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4973B3-C35C-9CC9-6D1A-66F743F1F3B5}"/>
              </a:ext>
            </a:extLst>
          </p:cNvPr>
          <p:cNvSpPr>
            <a:spLocks noGrp="1"/>
          </p:cNvSpPr>
          <p:nvPr>
            <p:ph type="body" idx="1"/>
          </p:nvPr>
        </p:nvSpPr>
        <p:spPr>
          <a:xfrm>
            <a:off x="839788" y="1681163"/>
            <a:ext cx="5157787" cy="823912"/>
          </a:xfrm>
        </p:spPr>
        <p:txBody>
          <a:bodyPr anchor="b"/>
          <a:lstStyle>
            <a:lvl1pPr marL="0" indent="0" algn="ctr">
              <a:buNone/>
              <a:defRPr sz="2400" b="1">
                <a:solidFill>
                  <a:srgbClr val="001277"/>
                </a:solidFill>
                <a:latin typeface="Gadugi" panose="020B0502040204020203" pitchFamily="34" charset="0"/>
                <a:ea typeface="Gadug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C49222-072A-722F-5880-1BD9536CAEA0}"/>
              </a:ext>
            </a:extLst>
          </p:cNvPr>
          <p:cNvSpPr>
            <a:spLocks noGrp="1"/>
          </p:cNvSpPr>
          <p:nvPr>
            <p:ph sz="half" idx="2"/>
          </p:nvPr>
        </p:nvSpPr>
        <p:spPr>
          <a:xfrm>
            <a:off x="839788" y="2505075"/>
            <a:ext cx="5157787" cy="3684588"/>
          </a:xfrm>
        </p:spPr>
        <p:txBody>
          <a:bodyPr/>
          <a:lstStyle>
            <a:lvl1pPr>
              <a:buClr>
                <a:srgbClr val="EE3625"/>
              </a:buClr>
              <a:defRPr sz="2000">
                <a:solidFill>
                  <a:schemeClr val="tx1"/>
                </a:solidFill>
                <a:latin typeface="Gadugi" panose="020B0502040204020203" pitchFamily="34" charset="0"/>
                <a:ea typeface="Gadugi" panose="020B0502040204020203" pitchFamily="34" charset="0"/>
              </a:defRPr>
            </a:lvl1pPr>
            <a:lvl2pPr>
              <a:buClr>
                <a:srgbClr val="EE3625"/>
              </a:buClr>
              <a:defRPr sz="2000">
                <a:solidFill>
                  <a:schemeClr val="tx1"/>
                </a:solidFill>
                <a:latin typeface="Gadugi" panose="020B0502040204020203" pitchFamily="34" charset="0"/>
                <a:ea typeface="Gadugi" panose="020B0502040204020203" pitchFamily="34" charset="0"/>
              </a:defRPr>
            </a:lvl2pPr>
            <a:lvl3pPr>
              <a:buClr>
                <a:srgbClr val="EE3625"/>
              </a:buClr>
              <a:defRPr sz="2000">
                <a:solidFill>
                  <a:schemeClr val="tx1"/>
                </a:solidFill>
                <a:latin typeface="Gadugi" panose="020B0502040204020203" pitchFamily="34" charset="0"/>
                <a:ea typeface="Gadugi" panose="020B0502040204020203" pitchFamily="34" charset="0"/>
              </a:defRPr>
            </a:lvl3pPr>
            <a:lvl4pPr>
              <a:buClr>
                <a:srgbClr val="EE3625"/>
              </a:buClr>
              <a:defRPr sz="2000">
                <a:solidFill>
                  <a:schemeClr val="tx1"/>
                </a:solidFill>
                <a:latin typeface="Gadugi" panose="020B0502040204020203" pitchFamily="34" charset="0"/>
                <a:ea typeface="Gadugi" panose="020B0502040204020203" pitchFamily="34" charset="0"/>
              </a:defRPr>
            </a:lvl4pPr>
            <a:lvl5pPr>
              <a:buClr>
                <a:srgbClr val="EE3625"/>
              </a:buClr>
              <a:defRPr sz="2000">
                <a:solidFill>
                  <a:schemeClr val="tx1"/>
                </a:solidFill>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2DBD08-77DC-F5F9-AF9F-4AA1DD096E78}"/>
              </a:ext>
            </a:extLst>
          </p:cNvPr>
          <p:cNvSpPr>
            <a:spLocks noGrp="1"/>
          </p:cNvSpPr>
          <p:nvPr>
            <p:ph type="body" sz="quarter" idx="3"/>
          </p:nvPr>
        </p:nvSpPr>
        <p:spPr>
          <a:xfrm>
            <a:off x="6172200" y="1681163"/>
            <a:ext cx="5183188" cy="823912"/>
          </a:xfrm>
        </p:spPr>
        <p:txBody>
          <a:bodyPr anchor="b"/>
          <a:lstStyle>
            <a:lvl1pPr marL="0" indent="0" algn="ctr">
              <a:buNone/>
              <a:defRPr sz="2400" b="1">
                <a:solidFill>
                  <a:srgbClr val="001277"/>
                </a:solidFill>
                <a:latin typeface="Gadugi" panose="020B0502040204020203" pitchFamily="34" charset="0"/>
                <a:ea typeface="Gadug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4C423-A7A9-AD51-9525-01907C71800B}"/>
              </a:ext>
            </a:extLst>
          </p:cNvPr>
          <p:cNvSpPr>
            <a:spLocks noGrp="1"/>
          </p:cNvSpPr>
          <p:nvPr>
            <p:ph sz="quarter" idx="4"/>
          </p:nvPr>
        </p:nvSpPr>
        <p:spPr>
          <a:xfrm>
            <a:off x="6172200" y="2505075"/>
            <a:ext cx="5183188" cy="3684588"/>
          </a:xfrm>
        </p:spPr>
        <p:txBody>
          <a:bodyPr>
            <a:normAutofit/>
          </a:bodyPr>
          <a:lstStyle>
            <a:lvl1pPr>
              <a:buClr>
                <a:srgbClr val="EE3625"/>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buClr>
                <a:srgbClr val="EE3625"/>
              </a:buClr>
              <a:defRPr sz="2000">
                <a:latin typeface="Gadugi" panose="020B0502040204020203" pitchFamily="34" charset="0"/>
                <a:ea typeface="Gadugi" panose="020B0502040204020203" pitchFamily="34" charset="0"/>
              </a:defRPr>
            </a:lvl3pPr>
            <a:lvl4pPr>
              <a:buClr>
                <a:srgbClr val="EE3625"/>
              </a:buClr>
              <a:defRPr sz="2000">
                <a:latin typeface="Gadugi" panose="020B0502040204020203" pitchFamily="34" charset="0"/>
                <a:ea typeface="Gadugi" panose="020B0502040204020203" pitchFamily="34" charset="0"/>
              </a:defRPr>
            </a:lvl4pPr>
            <a:lvl5pPr>
              <a:buClr>
                <a:srgbClr val="EE3625"/>
              </a:buClr>
              <a:defRPr sz="2000">
                <a:latin typeface="Gadugi" panose="020B0502040204020203" pitchFamily="34" charset="0"/>
                <a:ea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9588B440-B32A-DAE5-172A-F6B6BC75D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245893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42C3E-05C3-DC4E-2864-D9E5376FB63F}"/>
              </a:ext>
            </a:extLst>
          </p:cNvPr>
          <p:cNvSpPr>
            <a:spLocks noGrp="1"/>
          </p:cNvSpPr>
          <p:nvPr>
            <p:ph type="title"/>
          </p:nvPr>
        </p:nvSpPr>
        <p:spPr/>
        <p:txBody>
          <a:bodyPr>
            <a:normAutofit/>
          </a:bodyPr>
          <a:lstStyle>
            <a:lvl1pPr>
              <a:defRPr sz="4000" b="1">
                <a:latin typeface="Gadugi" panose="020B0502040204020203" pitchFamily="34" charset="0"/>
                <a:ea typeface="Gadugi" panose="020B0502040204020203" pitchFamily="34" charset="0"/>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09C6EE19-3D43-C985-34DF-3FF6C5671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50161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finale">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5784F1B3-6672-3E03-2DEB-1FFCEC6F1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577" y="2234599"/>
            <a:ext cx="769883" cy="755448"/>
          </a:xfrm>
          <a:prstGeom prst="rect">
            <a:avLst/>
          </a:prstGeom>
        </p:spPr>
      </p:pic>
      <p:pic>
        <p:nvPicPr>
          <p:cNvPr id="14" name="Picture 13" descr="Logo, company name&#10;&#10;Description automatically generated">
            <a:extLst>
              <a:ext uri="{FF2B5EF4-FFF2-40B4-BE49-F238E27FC236}">
                <a16:creationId xmlns:a16="http://schemas.microsoft.com/office/drawing/2014/main" id="{369CF2CB-C5AC-0247-3AEA-8EE7B181C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931" y="2234599"/>
            <a:ext cx="1259320" cy="775681"/>
          </a:xfrm>
          <a:prstGeom prst="rect">
            <a:avLst/>
          </a:prstGeom>
        </p:spPr>
      </p:pic>
      <p:pic>
        <p:nvPicPr>
          <p:cNvPr id="16" name="Picture 15">
            <a:extLst>
              <a:ext uri="{FF2B5EF4-FFF2-40B4-BE49-F238E27FC236}">
                <a16:creationId xmlns:a16="http://schemas.microsoft.com/office/drawing/2014/main" id="{562DA5B8-B76F-A034-F0EA-00503334EAE2}"/>
              </a:ext>
            </a:extLst>
          </p:cNvPr>
          <p:cNvPicPr>
            <a:picLocks noChangeAspect="1"/>
          </p:cNvPicPr>
          <p:nvPr/>
        </p:nvPicPr>
        <p:blipFill>
          <a:blip r:embed="rId4"/>
          <a:stretch>
            <a:fillRect/>
          </a:stretch>
        </p:blipFill>
        <p:spPr>
          <a:xfrm>
            <a:off x="3259662" y="3689421"/>
            <a:ext cx="1722538" cy="951458"/>
          </a:xfrm>
          <a:prstGeom prst="rect">
            <a:avLst/>
          </a:prstGeom>
        </p:spPr>
      </p:pic>
      <p:pic>
        <p:nvPicPr>
          <p:cNvPr id="18" name="Picture 17" descr="Logo, company name&#10;&#10;Description automatically generated">
            <a:extLst>
              <a:ext uri="{FF2B5EF4-FFF2-40B4-BE49-F238E27FC236}">
                <a16:creationId xmlns:a16="http://schemas.microsoft.com/office/drawing/2014/main" id="{4DA6826D-DDB7-662A-1912-3CDA666E1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4731" y="3351166"/>
            <a:ext cx="1722538" cy="1526169"/>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BA601E2-6ABD-AB0E-4F4B-358E21467F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5577" y="3569183"/>
            <a:ext cx="2051812" cy="974837"/>
          </a:xfrm>
          <a:prstGeom prst="rect">
            <a:avLst/>
          </a:prstGeom>
        </p:spPr>
      </p:pic>
      <p:sp>
        <p:nvSpPr>
          <p:cNvPr id="25" name="TextBox 24">
            <a:extLst>
              <a:ext uri="{FF2B5EF4-FFF2-40B4-BE49-F238E27FC236}">
                <a16:creationId xmlns:a16="http://schemas.microsoft.com/office/drawing/2014/main" id="{DBCC06E8-7A0C-B6B3-36B9-B42968EBAF12}"/>
              </a:ext>
            </a:extLst>
          </p:cNvPr>
          <p:cNvSpPr txBox="1"/>
          <p:nvPr/>
        </p:nvSpPr>
        <p:spPr>
          <a:xfrm>
            <a:off x="4897120" y="3298868"/>
            <a:ext cx="2397760" cy="307777"/>
          </a:xfrm>
          <a:prstGeom prst="rect">
            <a:avLst/>
          </a:prstGeom>
          <a:noFill/>
        </p:spPr>
        <p:txBody>
          <a:bodyPr wrap="square" rtlCol="0">
            <a:spAutoFit/>
          </a:bodyPr>
          <a:lstStyle/>
          <a:p>
            <a:pPr algn="ctr"/>
            <a:r>
              <a:rPr lang="en-GB" sz="1400" b="1" err="1">
                <a:solidFill>
                  <a:schemeClr val="accent6"/>
                </a:solidFill>
              </a:rPr>
              <a:t>Partenaires</a:t>
            </a:r>
            <a:r>
              <a:rPr lang="en-GB" sz="1400" b="1">
                <a:solidFill>
                  <a:schemeClr val="accent6"/>
                </a:solidFill>
              </a:rPr>
              <a:t> et  </a:t>
            </a:r>
            <a:r>
              <a:rPr lang="en-GB" sz="1400" b="1" err="1">
                <a:solidFill>
                  <a:schemeClr val="accent6"/>
                </a:solidFill>
              </a:rPr>
              <a:t>soutiens</a:t>
            </a:r>
            <a:r>
              <a:rPr lang="en-GB" sz="1400" b="1">
                <a:solidFill>
                  <a:schemeClr val="accent6"/>
                </a:solidFill>
              </a:rPr>
              <a:t> : </a:t>
            </a:r>
          </a:p>
        </p:txBody>
      </p:sp>
    </p:spTree>
    <p:extLst>
      <p:ext uri="{BB962C8B-B14F-4D97-AF65-F5344CB8AC3E}">
        <p14:creationId xmlns:p14="http://schemas.microsoft.com/office/powerpoint/2010/main" val="415529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9D2DD3-995B-9B89-5B08-6EEF95149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429142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1043-A8B7-032E-0A3F-FE2C65748A25}"/>
              </a:ext>
            </a:extLst>
          </p:cNvPr>
          <p:cNvSpPr>
            <a:spLocks noGrp="1"/>
          </p:cNvSpPr>
          <p:nvPr>
            <p:ph type="title"/>
          </p:nvPr>
        </p:nvSpPr>
        <p:spPr>
          <a:xfrm>
            <a:off x="839788" y="457200"/>
            <a:ext cx="3932237" cy="1600200"/>
          </a:xfrm>
        </p:spPr>
        <p:txBody>
          <a:bodyPr anchor="b"/>
          <a:lstStyle>
            <a:lvl1pPr>
              <a:defRPr sz="3200" b="1">
                <a:latin typeface="Gadugi" panose="020B0502040204020203" pitchFamily="34" charset="0"/>
                <a:ea typeface="Gadugi" panose="020B0502040204020203"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DB23D0-4BA7-35EC-AA8B-2C1DBCAC5DA3}"/>
              </a:ext>
            </a:extLst>
          </p:cNvPr>
          <p:cNvSpPr>
            <a:spLocks noGrp="1"/>
          </p:cNvSpPr>
          <p:nvPr>
            <p:ph idx="1"/>
          </p:nvPr>
        </p:nvSpPr>
        <p:spPr>
          <a:xfrm>
            <a:off x="5183188" y="987425"/>
            <a:ext cx="6172200" cy="4873625"/>
          </a:xfrm>
        </p:spPr>
        <p:txBody>
          <a:bodyPr/>
          <a:lstStyle>
            <a:lvl1pPr>
              <a:buClr>
                <a:srgbClr val="001277"/>
              </a:buClr>
              <a:defRPr sz="2000">
                <a:latin typeface="Gadugi" panose="020B0502040204020203" pitchFamily="34" charset="0"/>
                <a:ea typeface="Gadugi" panose="020B0502040204020203" pitchFamily="34" charset="0"/>
              </a:defRPr>
            </a:lvl1pPr>
            <a:lvl2pPr>
              <a:buClr>
                <a:srgbClr val="EE3625"/>
              </a:buClr>
              <a:defRPr sz="2000">
                <a:latin typeface="Gadugi" panose="020B0502040204020203" pitchFamily="34" charset="0"/>
                <a:ea typeface="Gadugi" panose="020B0502040204020203" pitchFamily="34" charset="0"/>
              </a:defRPr>
            </a:lvl2pPr>
            <a:lvl3pPr>
              <a:defRPr sz="2000">
                <a:latin typeface="Gadugi" panose="020B0502040204020203" pitchFamily="34" charset="0"/>
                <a:ea typeface="Gadugi" panose="020B0502040204020203" pitchFamily="34" charset="0"/>
              </a:defRPr>
            </a:lvl3pPr>
            <a:lvl4pPr>
              <a:defRPr sz="2000">
                <a:latin typeface="Gadugi" panose="020B0502040204020203" pitchFamily="34" charset="0"/>
                <a:ea typeface="Gadugi" panose="020B0502040204020203" pitchFamily="34" charset="0"/>
              </a:defRPr>
            </a:lvl4pPr>
            <a:lvl5pPr>
              <a:defRPr sz="2000">
                <a:latin typeface="Gadugi" panose="020B0502040204020203" pitchFamily="34" charset="0"/>
                <a:ea typeface="Gadugi" panose="020B05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925453-AADE-EF5E-CA0A-B6B1FC489491}"/>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1"/>
                </a:solidFill>
                <a:latin typeface="Gadugi" panose="020B0502040204020203" pitchFamily="34" charset="0"/>
                <a:ea typeface="Gadug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BD0301EA-C62F-2252-8028-744ED2067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59" y="-53644"/>
            <a:ext cx="2065028" cy="1218200"/>
          </a:xfrm>
          <a:prstGeom prst="rect">
            <a:avLst/>
          </a:prstGeom>
        </p:spPr>
      </p:pic>
    </p:spTree>
    <p:extLst>
      <p:ext uri="{BB962C8B-B14F-4D97-AF65-F5344CB8AC3E}">
        <p14:creationId xmlns:p14="http://schemas.microsoft.com/office/powerpoint/2010/main" val="416670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F8678-A21D-62B7-6E39-5AAA36754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FCA7AA-4E5E-B880-B3AB-47486EC11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56208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9" r:id="rId13"/>
    <p:sldLayoutId id="2147483692" r:id="rId14"/>
    <p:sldLayoutId id="2147483693" r:id="rId15"/>
  </p:sldLayoutIdLst>
  <p:txStyles>
    <p:titleStyle>
      <a:lvl1pPr algn="l" defTabSz="914400" rtl="0" eaLnBrk="1" latinLnBrk="0" hangingPunct="1">
        <a:lnSpc>
          <a:spcPct val="90000"/>
        </a:lnSpc>
        <a:spcBef>
          <a:spcPct val="0"/>
        </a:spcBef>
        <a:buNone/>
        <a:defRPr sz="4000" b="1" kern="1200">
          <a:solidFill>
            <a:srgbClr val="001277"/>
          </a:solidFill>
          <a:latin typeface="Gadugi" panose="020B0502040204020203" pitchFamily="34" charset="0"/>
          <a:ea typeface="Gadugi" panose="020B0502040204020203" pitchFamily="34" charset="0"/>
          <a:cs typeface="+mj-cs"/>
        </a:defRPr>
      </a:lvl1pPr>
    </p:titleStyle>
    <p:bodyStyle>
      <a:lvl1pPr marL="228600" indent="-228600" algn="l" defTabSz="914400" rtl="0" eaLnBrk="1" latinLnBrk="0" hangingPunct="1">
        <a:lnSpc>
          <a:spcPct val="90000"/>
        </a:lnSpc>
        <a:spcBef>
          <a:spcPts val="1000"/>
        </a:spcBef>
        <a:buClr>
          <a:srgbClr val="001277"/>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Clr>
          <a:srgbClr val="EE3625"/>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24B9DA5-5AB3-45FA-BC6B-8A580DB72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77390CE-AF36-4A37-B792-FCAC74EBC2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ABCA32-AA49-45F5-B1F3-DC691E7C3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9712A-49AE-463C-ABFF-6A7770D05AD7}" type="datetimeFigureOut">
              <a:rPr lang="fr-FR" smtClean="0"/>
              <a:t>15/07/2025</a:t>
            </a:fld>
            <a:endParaRPr lang="fr-FR"/>
          </a:p>
        </p:txBody>
      </p:sp>
      <p:sp>
        <p:nvSpPr>
          <p:cNvPr id="5" name="Espace réservé du pied de page 4">
            <a:extLst>
              <a:ext uri="{FF2B5EF4-FFF2-40B4-BE49-F238E27FC236}">
                <a16:creationId xmlns:a16="http://schemas.microsoft.com/office/drawing/2014/main" id="{0E44378F-3F3B-4C79-B422-3D3350074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740EC13-4904-4695-BB5E-41ACCA2DF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C79A6-FD9E-41E4-890D-31102592D432}" type="slidenum">
              <a:rPr lang="fr-FR" smtClean="0"/>
              <a:t>‹N°›</a:t>
            </a:fld>
            <a:endParaRPr lang="fr-FR"/>
          </a:p>
        </p:txBody>
      </p:sp>
    </p:spTree>
    <p:extLst>
      <p:ext uri="{BB962C8B-B14F-4D97-AF65-F5344CB8AC3E}">
        <p14:creationId xmlns:p14="http://schemas.microsoft.com/office/powerpoint/2010/main" val="295486557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F8678-A21D-62B7-6E39-5AAA36754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FCA7AA-4E5E-B880-B3AB-47486EC11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BC0DF70A-BC38-CDEA-1E37-94B216E6950B}"/>
              </a:ext>
            </a:extLst>
          </p:cNvPr>
          <p:cNvSpPr/>
          <p:nvPr/>
        </p:nvSpPr>
        <p:spPr>
          <a:xfrm>
            <a:off x="11471568" y="6176963"/>
            <a:ext cx="618836" cy="315912"/>
          </a:xfrm>
          <a:prstGeom prst="rect">
            <a:avLst/>
          </a:prstGeom>
          <a:noFill/>
          <a:ln w="317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BDE477A1-B335-AE1D-E94F-5DBE5F106919}"/>
              </a:ext>
            </a:extLst>
          </p:cNvPr>
          <p:cNvSpPr txBox="1"/>
          <p:nvPr/>
        </p:nvSpPr>
        <p:spPr>
          <a:xfrm>
            <a:off x="11386696" y="6248628"/>
            <a:ext cx="830125" cy="215444"/>
          </a:xfrm>
          <a:prstGeom prst="rect">
            <a:avLst/>
          </a:prstGeom>
          <a:noFill/>
        </p:spPr>
        <p:txBody>
          <a:bodyPr wrap="square" rtlCol="0">
            <a:spAutoFit/>
          </a:bodyPr>
          <a:lstStyle/>
          <a:p>
            <a:pPr algn="ctr"/>
            <a:r>
              <a:rPr lang="en-GB" sz="800" err="1">
                <a:solidFill>
                  <a:schemeClr val="tx1">
                    <a:lumMod val="65000"/>
                    <a:lumOff val="35000"/>
                  </a:schemeClr>
                </a:solidFill>
              </a:rPr>
              <a:t>Votre</a:t>
            </a:r>
            <a:r>
              <a:rPr lang="en-GB" sz="800">
                <a:solidFill>
                  <a:schemeClr val="tx1">
                    <a:lumMod val="65000"/>
                    <a:lumOff val="35000"/>
                  </a:schemeClr>
                </a:solidFill>
              </a:rPr>
              <a:t> logo</a:t>
            </a:r>
          </a:p>
        </p:txBody>
      </p:sp>
    </p:spTree>
    <p:extLst>
      <p:ext uri="{BB962C8B-B14F-4D97-AF65-F5344CB8AC3E}">
        <p14:creationId xmlns:p14="http://schemas.microsoft.com/office/powerpoint/2010/main" val="391544838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4000" b="1" kern="1200">
          <a:solidFill>
            <a:srgbClr val="001277"/>
          </a:solidFill>
          <a:latin typeface="Gadugi" panose="020B0502040204020203" pitchFamily="34" charset="0"/>
          <a:ea typeface="Gadugi" panose="020B0502040204020203" pitchFamily="34" charset="0"/>
          <a:cs typeface="+mj-cs"/>
        </a:defRPr>
      </a:lvl1pPr>
    </p:titleStyle>
    <p:bodyStyle>
      <a:lvl1pPr marL="228600" indent="-228600" algn="l" defTabSz="914400" rtl="0" eaLnBrk="1" latinLnBrk="0" hangingPunct="1">
        <a:lnSpc>
          <a:spcPct val="90000"/>
        </a:lnSpc>
        <a:spcBef>
          <a:spcPts val="1000"/>
        </a:spcBef>
        <a:buClr>
          <a:srgbClr val="001277"/>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Clr>
          <a:srgbClr val="EE3625"/>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agence.erasmusplus.fr/priorites-et-thematiques/erasmus-et-inclusion/" TargetMode="External"/><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s://agence.erasmusplus.fr/publications/recueil-de-projetserasmus-inclusion-diversite/" TargetMode="External"/><Relationship Id="rId11" Type="http://schemas.openxmlformats.org/officeDocument/2006/relationships/image" Target="../media/image28.png"/><Relationship Id="rId5" Type="http://schemas.openxmlformats.org/officeDocument/2006/relationships/hyperlink" Target="https://agence.erasmusplus.fr/priorites-et-thematiques/handicap/" TargetMode="External"/><Relationship Id="rId10" Type="http://schemas.openxmlformats.org/officeDocument/2006/relationships/image" Target="../media/image27.png"/><Relationship Id="rId4" Type="http://schemas.openxmlformats.org/officeDocument/2006/relationships/hyperlink" Target="https://agence.erasmusplus.fr/galerie-de-projets/les-projets-erasmus/" TargetMode="External"/><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s://www.euroguidance-france.org/" TargetMode="External"/><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p6X7lUpolcI"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onisep.fr/ressources/univers-formation/formations/lycees/diplome-d-etat-d-accompagnant-educatif-et-social" TargetMode="Externa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hyperlink" Target="mailto:mona@euroappmobility.eu"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40DD04-01EC-4656-B5E7-2555D05B10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9A40DD04-01EC-4656-B5E7-2555D05B10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CCFBC8C-5557-4367-B732-BDD3FD53BEC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4200" b="1">
              <a:latin typeface="Calibri" panose="020F0502020204030204" pitchFamily="34" charset="0"/>
              <a:ea typeface="+mj-ea"/>
              <a:cs typeface="+mj-cs"/>
              <a:sym typeface="Calibri" panose="020F0502020204030204" pitchFamily="34" charset="0"/>
            </a:endParaRPr>
          </a:p>
        </p:txBody>
      </p:sp>
      <p:sp>
        <p:nvSpPr>
          <p:cNvPr id="3" name="Title 2">
            <a:extLst>
              <a:ext uri="{FF2B5EF4-FFF2-40B4-BE49-F238E27FC236}">
                <a16:creationId xmlns:a16="http://schemas.microsoft.com/office/drawing/2014/main" id="{63C7D5A6-577C-4BE4-A534-E734220150C3}"/>
              </a:ext>
            </a:extLst>
          </p:cNvPr>
          <p:cNvSpPr>
            <a:spLocks noGrp="1"/>
          </p:cNvSpPr>
          <p:nvPr>
            <p:ph type="ctrTitle"/>
          </p:nvPr>
        </p:nvSpPr>
        <p:spPr>
          <a:xfrm>
            <a:off x="114301" y="3324224"/>
            <a:ext cx="11925300" cy="3095625"/>
          </a:xfrm>
        </p:spPr>
        <p:txBody>
          <a:bodyPr>
            <a:normAutofit fontScale="90000"/>
          </a:bodyPr>
          <a:lstStyle/>
          <a:p>
            <a:pPr algn="ctr">
              <a:lnSpc>
                <a:spcPct val="100000"/>
              </a:lnSpc>
              <a:spcBef>
                <a:spcPts val="0"/>
              </a:spcBef>
              <a:spcAft>
                <a:spcPts val="3000"/>
              </a:spcAft>
            </a:pPr>
            <a:r>
              <a:rPr lang="fr-FR" sz="4800" dirty="0"/>
              <a:t>Workshop </a:t>
            </a:r>
            <a:r>
              <a:rPr lang="fr-FR" dirty="0"/>
              <a:t>: les enjeux d’inclusion &amp; de diversité dans les projets de mobilité</a:t>
            </a:r>
            <a:br>
              <a:rPr lang="fr-FR" dirty="0"/>
            </a:br>
            <a:br>
              <a:rPr lang="fr-FR" sz="4400" b="0" i="1" dirty="0"/>
            </a:br>
            <a:r>
              <a:rPr lang="fr-FR" sz="3600" dirty="0"/>
              <a:t>jeudi 10 juillet 2025</a:t>
            </a:r>
            <a:br>
              <a:rPr lang="fr-FR" b="0" dirty="0"/>
            </a:br>
            <a:r>
              <a:rPr lang="fr-FR" sz="3600" dirty="0"/>
              <a:t>Equipe EAM &amp; intervenants</a:t>
            </a:r>
          </a:p>
        </p:txBody>
      </p:sp>
    </p:spTree>
    <p:extLst>
      <p:ext uri="{BB962C8B-B14F-4D97-AF65-F5344CB8AC3E}">
        <p14:creationId xmlns:p14="http://schemas.microsoft.com/office/powerpoint/2010/main" val="417960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F98B531-1311-5B70-BF75-CF7C4D93782F}"/>
              </a:ext>
            </a:extLst>
          </p:cNvPr>
          <p:cNvSpPr txBox="1">
            <a:spLocks/>
          </p:cNvSpPr>
          <p:nvPr/>
        </p:nvSpPr>
        <p:spPr>
          <a:xfrm>
            <a:off x="845574" y="589641"/>
            <a:ext cx="9155862" cy="506897"/>
          </a:xfrm>
          <a:prstGeom prst="rect">
            <a:avLst/>
          </a:prstGeom>
        </p:spPr>
        <p:txBody>
          <a:bodyPr lIns="0" tIns="0" rIns="0" bIns="0" anchor="t">
            <a:normAutofit/>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pPr algn="l"/>
            <a:r>
              <a:rPr lang="fr-FR" sz="3200" b="1" i="1" dirty="0">
                <a:solidFill>
                  <a:srgbClr val="1F497D"/>
                </a:solidFill>
                <a:latin typeface="+mn-lt"/>
                <a:cs typeface="Arial" panose="020B0604020202020204" pitchFamily="34" charset="0"/>
              </a:rPr>
              <a:t>Priorité : l’inclusion et la diversité</a:t>
            </a:r>
          </a:p>
        </p:txBody>
      </p:sp>
      <p:sp>
        <p:nvSpPr>
          <p:cNvPr id="8" name="Cercle">
            <a:extLst>
              <a:ext uri="{FF2B5EF4-FFF2-40B4-BE49-F238E27FC236}">
                <a16:creationId xmlns:a16="http://schemas.microsoft.com/office/drawing/2014/main" id="{F0D36F67-16F7-CF1E-B8D0-530659ABD986}"/>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2" name="Rectangle 11">
            <a:extLst>
              <a:ext uri="{FF2B5EF4-FFF2-40B4-BE49-F238E27FC236}">
                <a16:creationId xmlns:a16="http://schemas.microsoft.com/office/drawing/2014/main" id="{68418DEB-AD02-4BBC-9E96-A994E4F7A434}"/>
              </a:ext>
            </a:extLst>
          </p:cNvPr>
          <p:cNvSpPr/>
          <p:nvPr/>
        </p:nvSpPr>
        <p:spPr>
          <a:xfrm>
            <a:off x="548231" y="1482879"/>
            <a:ext cx="5277598" cy="907941"/>
          </a:xfrm>
          <a:prstGeom prst="rect">
            <a:avLst/>
          </a:prstGeom>
        </p:spPr>
        <p:txBody>
          <a:bodyPr wrap="square">
            <a:spAutoFit/>
          </a:bodyPr>
          <a:lstStyle/>
          <a:p>
            <a:pPr marL="342900" indent="-342900">
              <a:spcAft>
                <a:spcPts val="600"/>
              </a:spcAft>
              <a:buFont typeface="Wingdings" charset="2"/>
              <a:buChar char="²"/>
            </a:pPr>
            <a:endParaRPr lang="en-GB" sz="2400" dirty="0">
              <a:solidFill>
                <a:srgbClr val="1F497D"/>
              </a:solidFill>
              <a:latin typeface="Calibri"/>
              <a:cs typeface="Calibri"/>
            </a:endParaRPr>
          </a:p>
          <a:p>
            <a:pPr marL="342900" indent="-342900">
              <a:spcAft>
                <a:spcPts val="600"/>
              </a:spcAft>
              <a:buFont typeface="Wingdings" charset="2"/>
              <a:buChar char="²"/>
            </a:pPr>
            <a:endParaRPr lang="en-US" sz="2400" dirty="0">
              <a:solidFill>
                <a:srgbClr val="1F497D"/>
              </a:solidFill>
            </a:endParaRPr>
          </a:p>
        </p:txBody>
      </p:sp>
      <p:sp>
        <p:nvSpPr>
          <p:cNvPr id="10" name="Cercle">
            <a:extLst>
              <a:ext uri="{FF2B5EF4-FFF2-40B4-BE49-F238E27FC236}">
                <a16:creationId xmlns:a16="http://schemas.microsoft.com/office/drawing/2014/main" id="{23CEB8B7-63A4-40EF-9776-231179B48AE9}"/>
              </a:ext>
            </a:extLst>
          </p:cNvPr>
          <p:cNvSpPr/>
          <p:nvPr/>
        </p:nvSpPr>
        <p:spPr>
          <a:xfrm>
            <a:off x="-343665" y="494068"/>
            <a:ext cx="698045" cy="698045"/>
          </a:xfrm>
          <a:prstGeom prst="ellipse">
            <a:avLst/>
          </a:prstGeom>
          <a:solidFill>
            <a:srgbClr val="1F497D"/>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dirty="0">
              <a:solidFill>
                <a:srgbClr val="F21D9B"/>
              </a:solidFill>
            </a:endParaRPr>
          </a:p>
        </p:txBody>
      </p:sp>
      <p:sp>
        <p:nvSpPr>
          <p:cNvPr id="3" name="Rectangle : coins arrondis 2">
            <a:extLst>
              <a:ext uri="{FF2B5EF4-FFF2-40B4-BE49-F238E27FC236}">
                <a16:creationId xmlns:a16="http://schemas.microsoft.com/office/drawing/2014/main" id="{A68C73FC-2F94-42C6-B8A1-38DD6DB58E2F}"/>
              </a:ext>
            </a:extLst>
          </p:cNvPr>
          <p:cNvSpPr/>
          <p:nvPr/>
        </p:nvSpPr>
        <p:spPr>
          <a:xfrm>
            <a:off x="3096491" y="1192113"/>
            <a:ext cx="5839691" cy="99015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Une priorité du programme</a:t>
            </a:r>
          </a:p>
          <a:p>
            <a:pPr algn="ctr"/>
            <a:r>
              <a:rPr lang="fr-FR" sz="2400" dirty="0"/>
              <a:t>Toutes actions concernées</a:t>
            </a:r>
          </a:p>
        </p:txBody>
      </p:sp>
      <p:sp>
        <p:nvSpPr>
          <p:cNvPr id="4" name="Rectangle : coins arrondis 3">
            <a:extLst>
              <a:ext uri="{FF2B5EF4-FFF2-40B4-BE49-F238E27FC236}">
                <a16:creationId xmlns:a16="http://schemas.microsoft.com/office/drawing/2014/main" id="{8E07A1D0-5749-437B-BC43-49C82AA7CEC4}"/>
              </a:ext>
            </a:extLst>
          </p:cNvPr>
          <p:cNvSpPr/>
          <p:nvPr/>
        </p:nvSpPr>
        <p:spPr>
          <a:xfrm>
            <a:off x="1111827" y="2777161"/>
            <a:ext cx="4177146" cy="1005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Mobilité AC1</a:t>
            </a:r>
          </a:p>
        </p:txBody>
      </p:sp>
      <p:sp>
        <p:nvSpPr>
          <p:cNvPr id="13" name="Rectangle : coins arrondis 12">
            <a:extLst>
              <a:ext uri="{FF2B5EF4-FFF2-40B4-BE49-F238E27FC236}">
                <a16:creationId xmlns:a16="http://schemas.microsoft.com/office/drawing/2014/main" id="{3CB1348B-1CA4-4A03-A4F0-E334C99281CF}"/>
              </a:ext>
            </a:extLst>
          </p:cNvPr>
          <p:cNvSpPr/>
          <p:nvPr/>
        </p:nvSpPr>
        <p:spPr>
          <a:xfrm>
            <a:off x="6761324" y="2805545"/>
            <a:ext cx="4177146" cy="1005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Projets de coopération AC2</a:t>
            </a:r>
          </a:p>
        </p:txBody>
      </p:sp>
      <p:sp>
        <p:nvSpPr>
          <p:cNvPr id="5" name="Rectangle : coins arrondis 4">
            <a:extLst>
              <a:ext uri="{FF2B5EF4-FFF2-40B4-BE49-F238E27FC236}">
                <a16:creationId xmlns:a16="http://schemas.microsoft.com/office/drawing/2014/main" id="{B1B004C6-F2EC-4247-9ED7-2F431C307727}"/>
              </a:ext>
            </a:extLst>
          </p:cNvPr>
          <p:cNvSpPr/>
          <p:nvPr/>
        </p:nvSpPr>
        <p:spPr>
          <a:xfrm>
            <a:off x="1153391" y="4168632"/>
            <a:ext cx="4094018" cy="16134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F5597"/>
                </a:solidFill>
                <a:sym typeface="Wingdings" panose="05000000000000000000" pitchFamily="2" charset="2"/>
              </a:rPr>
              <a:t> Une offre plus souple (formats de mobilité, durée, hybridation..)</a:t>
            </a:r>
            <a:endParaRPr lang="fr-FR" dirty="0">
              <a:solidFill>
                <a:srgbClr val="2F5597"/>
              </a:solidFill>
            </a:endParaRPr>
          </a:p>
          <a:p>
            <a:pPr algn="ctr"/>
            <a:r>
              <a:rPr lang="fr-FR" dirty="0">
                <a:solidFill>
                  <a:srgbClr val="2F5597"/>
                </a:solidFill>
                <a:sym typeface="Wingdings" panose="05000000000000000000" pitchFamily="2" charset="2"/>
              </a:rPr>
              <a:t></a:t>
            </a:r>
            <a:r>
              <a:rPr lang="fr-FR" dirty="0">
                <a:solidFill>
                  <a:srgbClr val="2F5597"/>
                </a:solidFill>
              </a:rPr>
              <a:t>Des financements complémentaires pour des publics précisés au BOEN</a:t>
            </a:r>
          </a:p>
        </p:txBody>
      </p:sp>
      <p:sp>
        <p:nvSpPr>
          <p:cNvPr id="14" name="Rectangle : coins arrondis 13">
            <a:extLst>
              <a:ext uri="{FF2B5EF4-FFF2-40B4-BE49-F238E27FC236}">
                <a16:creationId xmlns:a16="http://schemas.microsoft.com/office/drawing/2014/main" id="{0D1AF535-02B3-4C0E-9D3F-E16A71FF9363}"/>
              </a:ext>
            </a:extLst>
          </p:cNvPr>
          <p:cNvSpPr/>
          <p:nvPr/>
        </p:nvSpPr>
        <p:spPr>
          <a:xfrm>
            <a:off x="6761324" y="4168632"/>
            <a:ext cx="4094018" cy="16134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4472C4"/>
                </a:solidFill>
                <a:sym typeface="Wingdings" panose="05000000000000000000" pitchFamily="2" charset="2"/>
              </a:rPr>
              <a:t> Une valorisation lors de l’évaluation du projet, avec des points supplémentaires</a:t>
            </a:r>
            <a:endParaRPr lang="fr-FR" dirty="0">
              <a:solidFill>
                <a:srgbClr val="4472C4"/>
              </a:solidFill>
            </a:endParaRPr>
          </a:p>
        </p:txBody>
      </p:sp>
    </p:spTree>
    <p:extLst>
      <p:ext uri="{BB962C8B-B14F-4D97-AF65-F5344CB8AC3E}">
        <p14:creationId xmlns:p14="http://schemas.microsoft.com/office/powerpoint/2010/main" val="400896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12">
            <a:extLst>
              <a:ext uri="{FF2B5EF4-FFF2-40B4-BE49-F238E27FC236}">
                <a16:creationId xmlns:a16="http://schemas.microsoft.com/office/drawing/2014/main" id="{610CCE98-90B0-48F7-87A9-166EED0FF716}"/>
              </a:ext>
            </a:extLst>
          </p:cNvPr>
          <p:cNvGraphicFramePr/>
          <p:nvPr/>
        </p:nvGraphicFramePr>
        <p:xfrm>
          <a:off x="1307380" y="877465"/>
          <a:ext cx="930310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136C57BF-A7E7-4A11-8E21-27F08932DEAB}"/>
              </a:ext>
            </a:extLst>
          </p:cNvPr>
          <p:cNvSpPr/>
          <p:nvPr/>
        </p:nvSpPr>
        <p:spPr>
          <a:xfrm>
            <a:off x="0" y="148152"/>
            <a:ext cx="12191999" cy="480131"/>
          </a:xfrm>
          <a:prstGeom prst="rect">
            <a:avLst/>
          </a:prstGeom>
          <a:solidFill>
            <a:schemeClr val="accent1">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Inclusion : projets de mobilité</a:t>
            </a:r>
          </a:p>
        </p:txBody>
      </p:sp>
      <p:sp>
        <p:nvSpPr>
          <p:cNvPr id="15" name="Rectangle 14">
            <a:extLst>
              <a:ext uri="{FF2B5EF4-FFF2-40B4-BE49-F238E27FC236}">
                <a16:creationId xmlns:a16="http://schemas.microsoft.com/office/drawing/2014/main" id="{AAE89FC9-1CCD-4111-BAD8-263BD1EBA1E5}"/>
              </a:ext>
            </a:extLst>
          </p:cNvPr>
          <p:cNvSpPr/>
          <p:nvPr/>
        </p:nvSpPr>
        <p:spPr>
          <a:xfrm>
            <a:off x="7209766" y="2611215"/>
            <a:ext cx="2844799" cy="1463038"/>
          </a:xfrm>
          <a:prstGeom prst="rect">
            <a:avLst/>
          </a:prstGeom>
          <a:noFill/>
          <a:ln>
            <a:noFill/>
          </a:ln>
          <a:sp3d/>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50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1A49-7D1D-2E62-41AF-5446E7F5EDF9}"/>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3FE5D564-8333-FE77-CEA1-70FB100E08BC}"/>
              </a:ext>
            </a:extLst>
          </p:cNvPr>
          <p:cNvSpPr txBox="1">
            <a:spLocks/>
          </p:cNvSpPr>
          <p:nvPr/>
        </p:nvSpPr>
        <p:spPr>
          <a:xfrm>
            <a:off x="874800" y="605571"/>
            <a:ext cx="9976080" cy="964149"/>
          </a:xfrm>
          <a:prstGeom prst="rect">
            <a:avLst/>
          </a:prstGeom>
        </p:spPr>
        <p:txBody>
          <a:bodyPr lIns="0" tIns="0" rIns="0" bIns="0" anchor="t">
            <a:normAutofit fontScale="85000" lnSpcReduction="10000"/>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pPr algn="l"/>
            <a:r>
              <a:rPr lang="fr-FR" sz="3600" b="1" i="1" dirty="0">
                <a:solidFill>
                  <a:srgbClr val="2F5597"/>
                </a:solidFill>
                <a:latin typeface="+mj-lt"/>
                <a:cs typeface="Arial" panose="020B0604020202020204" pitchFamily="34" charset="0"/>
              </a:rPr>
              <a:t>Critères pour le soutien forfaitaire inclusion AP 2025</a:t>
            </a:r>
          </a:p>
          <a:p>
            <a:r>
              <a:rPr lang="fr-FR" sz="3600" b="1" i="1" dirty="0">
                <a:solidFill>
                  <a:srgbClr val="2F5597"/>
                </a:solidFill>
                <a:latin typeface="+mj-lt"/>
                <a:cs typeface="Arial" panose="020B0604020202020204" pitchFamily="34" charset="0"/>
              </a:rPr>
              <a:t>A retenir</a:t>
            </a:r>
          </a:p>
        </p:txBody>
      </p:sp>
      <p:sp>
        <p:nvSpPr>
          <p:cNvPr id="8" name="Cercle">
            <a:extLst>
              <a:ext uri="{FF2B5EF4-FFF2-40B4-BE49-F238E27FC236}">
                <a16:creationId xmlns:a16="http://schemas.microsoft.com/office/drawing/2014/main" id="{EAB07931-F426-DC95-DDF0-2CF235268D94}"/>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5" name="Cercle">
            <a:extLst>
              <a:ext uri="{FF2B5EF4-FFF2-40B4-BE49-F238E27FC236}">
                <a16:creationId xmlns:a16="http://schemas.microsoft.com/office/drawing/2014/main" id="{273B1839-03F2-1BFE-4F3E-D79AE929AE7D}"/>
              </a:ext>
            </a:extLst>
          </p:cNvPr>
          <p:cNvSpPr/>
          <p:nvPr/>
        </p:nvSpPr>
        <p:spPr>
          <a:xfrm>
            <a:off x="-343665" y="494068"/>
            <a:ext cx="698045" cy="698045"/>
          </a:xfrm>
          <a:prstGeom prst="ellipse">
            <a:avLst/>
          </a:prstGeom>
          <a:solidFill>
            <a:srgbClr val="F21D9B"/>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4" name="Block Arc 3">
            <a:extLst>
              <a:ext uri="{FF2B5EF4-FFF2-40B4-BE49-F238E27FC236}">
                <a16:creationId xmlns:a16="http://schemas.microsoft.com/office/drawing/2014/main" id="{649CACF3-CB0E-B00B-F837-32D72F04E2BD}"/>
              </a:ext>
            </a:extLst>
          </p:cNvPr>
          <p:cNvSpPr/>
          <p:nvPr/>
        </p:nvSpPr>
        <p:spPr>
          <a:xfrm rot="1800000">
            <a:off x="-890806" y="2875841"/>
            <a:ext cx="6569513" cy="3133954"/>
          </a:xfrm>
          <a:custGeom>
            <a:avLst/>
            <a:gdLst/>
            <a:ahLst/>
            <a:cxnLst>
              <a:cxn ang="0">
                <a:pos x="wd2" y="hd2"/>
              </a:cxn>
              <a:cxn ang="5400000">
                <a:pos x="wd2" y="hd2"/>
              </a:cxn>
              <a:cxn ang="10800000">
                <a:pos x="wd2" y="hd2"/>
              </a:cxn>
              <a:cxn ang="16200000">
                <a:pos x="wd2" y="hd2"/>
              </a:cxn>
            </a:cxnLst>
            <a:rect l="0" t="0" r="r" b="b"/>
            <a:pathLst>
              <a:path w="21600" h="17726" extrusionOk="0">
                <a:moveTo>
                  <a:pt x="0" y="3833"/>
                </a:moveTo>
                <a:lnTo>
                  <a:pt x="0" y="3833"/>
                </a:lnTo>
                <a:cubicBezTo>
                  <a:pt x="7417" y="-3874"/>
                  <a:pt x="16998" y="406"/>
                  <a:pt x="21399" y="13392"/>
                </a:cubicBezTo>
                <a:cubicBezTo>
                  <a:pt x="21468" y="13594"/>
                  <a:pt x="21535" y="13797"/>
                  <a:pt x="21600" y="14001"/>
                </a:cubicBezTo>
                <a:lnTo>
                  <a:pt x="17796" y="17726"/>
                </a:lnTo>
                <a:lnTo>
                  <a:pt x="17796" y="17726"/>
                </a:lnTo>
                <a:cubicBezTo>
                  <a:pt x="14782" y="8159"/>
                  <a:pt x="7939" y="4712"/>
                  <a:pt x="2512" y="10025"/>
                </a:cubicBezTo>
                <a:cubicBezTo>
                  <a:pt x="2409" y="10126"/>
                  <a:pt x="2306" y="10231"/>
                  <a:pt x="2205" y="10338"/>
                </a:cubicBezTo>
                <a:close/>
              </a:path>
            </a:pathLst>
          </a:custGeom>
          <a:solidFill>
            <a:schemeClr val="accent2">
              <a:lumMod val="20000"/>
              <a:lumOff val="80000"/>
              <a:alpha val="19908"/>
            </a:schemeClr>
          </a:solidFill>
          <a:ln w="12700">
            <a:miter lim="400000"/>
          </a:ln>
          <a:effectLst>
            <a:reflection stA="50000" endPos="40000" dir="5400000" sy="-100000" algn="bl" rotWithShape="0"/>
          </a:effectLst>
        </p:spPr>
        <p:txBody>
          <a:bodyPr lIns="45719" rIns="45719" anchor="ctr"/>
          <a:lstStyle/>
          <a:p>
            <a:pPr defTabSz="825500">
              <a:defRPr sz="1800">
                <a:solidFill>
                  <a:srgbClr val="FFFFFF"/>
                </a:solidFill>
                <a:latin typeface="Helvetica"/>
                <a:ea typeface="Helvetica"/>
                <a:cs typeface="Helvetica"/>
                <a:sym typeface="Helvetica"/>
              </a:defRPr>
            </a:pPr>
            <a:endParaRPr/>
          </a:p>
        </p:txBody>
      </p:sp>
      <p:sp>
        <p:nvSpPr>
          <p:cNvPr id="10" name="Retentabant advenas cum cum omnium omnium quod bacarum suavitate bacarum ingenuos ut humanitatis esset quod retentabant Homerici humanitatis nobilium plerique.">
            <a:extLst>
              <a:ext uri="{FF2B5EF4-FFF2-40B4-BE49-F238E27FC236}">
                <a16:creationId xmlns:a16="http://schemas.microsoft.com/office/drawing/2014/main" id="{257B9E97-A9CE-64BC-E8DB-4F0A829EDD51}"/>
              </a:ext>
            </a:extLst>
          </p:cNvPr>
          <p:cNvSpPr txBox="1"/>
          <p:nvPr/>
        </p:nvSpPr>
        <p:spPr>
          <a:xfrm>
            <a:off x="612228" y="1449012"/>
            <a:ext cx="11115304" cy="51546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5500">
              <a:lnSpc>
                <a:spcPct val="130000"/>
              </a:lnSpc>
              <a:defRPr spc="48">
                <a:solidFill>
                  <a:srgbClr val="333333"/>
                </a:solidFill>
                <a:latin typeface="Tahoma"/>
                <a:ea typeface="Tahoma"/>
                <a:cs typeface="Tahoma"/>
                <a:sym typeface="Tahoma"/>
              </a:defRPr>
            </a:lvl1pPr>
          </a:lstStyle>
          <a:p>
            <a:pPr marL="285750" indent="-285750">
              <a:buFont typeface="Wingdings" panose="05000000000000000000" pitchFamily="2" charset="2"/>
              <a:buChar char="à"/>
            </a:pPr>
            <a:r>
              <a:rPr lang="fr-FR" sz="2000" dirty="0">
                <a:solidFill>
                  <a:schemeClr val="tx1"/>
                </a:solidFill>
                <a:latin typeface="+mj-lt"/>
                <a:sym typeface="Wingdings" panose="05000000000000000000" pitchFamily="2" charset="2"/>
              </a:rPr>
              <a:t> Les personnes en </a:t>
            </a:r>
            <a:r>
              <a:rPr lang="fr-FR" sz="2000" b="1" dirty="0">
                <a:solidFill>
                  <a:schemeClr val="tx1"/>
                </a:solidFill>
                <a:latin typeface="+mj-lt"/>
                <a:sym typeface="Wingdings" panose="05000000000000000000" pitchFamily="2" charset="2"/>
              </a:rPr>
              <a:t>situation de handicap ou ALD</a:t>
            </a:r>
            <a:r>
              <a:rPr lang="fr-FR" sz="2000" dirty="0">
                <a:solidFill>
                  <a:schemeClr val="tx1"/>
                </a:solidFill>
                <a:latin typeface="+mj-lt"/>
                <a:sym typeface="Wingdings" panose="05000000000000000000" pitchFamily="2" charset="2"/>
              </a:rPr>
              <a:t>*</a:t>
            </a:r>
          </a:p>
          <a:p>
            <a:pPr marL="285750" indent="-285750">
              <a:buFont typeface="Wingdings" panose="05000000000000000000" pitchFamily="2" charset="2"/>
              <a:buChar char="à"/>
            </a:pPr>
            <a:r>
              <a:rPr lang="fr-FR" sz="2000" dirty="0">
                <a:solidFill>
                  <a:schemeClr val="tx1"/>
                </a:solidFill>
                <a:latin typeface="+mj-lt"/>
                <a:sym typeface="Wingdings" panose="05000000000000000000" pitchFamily="2" charset="2"/>
              </a:rPr>
              <a:t>EA : tous les apprenants pour l’éducation des adultes</a:t>
            </a:r>
          </a:p>
          <a:p>
            <a:pPr marL="285750" indent="-285750">
              <a:buFont typeface="Wingdings" panose="05000000000000000000" pitchFamily="2" charset="2"/>
              <a:buChar char="à"/>
            </a:pPr>
            <a:r>
              <a:rPr lang="fr-FR" sz="2000" dirty="0">
                <a:solidFill>
                  <a:schemeClr val="tx1"/>
                </a:solidFill>
                <a:latin typeface="+mj-lt"/>
                <a:sym typeface="Wingdings" panose="05000000000000000000" pitchFamily="2" charset="2"/>
              </a:rPr>
              <a:t>Tous </a:t>
            </a:r>
            <a:r>
              <a:rPr lang="fr-FR" sz="2000" b="1" dirty="0">
                <a:solidFill>
                  <a:schemeClr val="tx1"/>
                </a:solidFill>
                <a:latin typeface="+mj-lt"/>
                <a:sym typeface="Wingdings" panose="05000000000000000000" pitchFamily="2" charset="2"/>
              </a:rPr>
              <a:t>les boursiers </a:t>
            </a:r>
            <a:r>
              <a:rPr lang="fr-FR" sz="2000" dirty="0">
                <a:solidFill>
                  <a:schemeClr val="tx1"/>
                </a:solidFill>
                <a:latin typeface="+mj-lt"/>
                <a:sym typeface="Wingdings" panose="05000000000000000000" pitchFamily="2" charset="2"/>
              </a:rPr>
              <a:t>pour l’enseignement scolaire et l’EFP </a:t>
            </a:r>
          </a:p>
          <a:p>
            <a:r>
              <a:rPr lang="fr-FR" sz="2000" dirty="0">
                <a:solidFill>
                  <a:schemeClr val="tx1"/>
                </a:solidFill>
                <a:latin typeface="+mj-lt"/>
                <a:sym typeface="Wingdings" panose="05000000000000000000" pitchFamily="2" charset="2"/>
              </a:rPr>
              <a:t>      (pour le SUP échelons 6 &amp; 7 seulement) </a:t>
            </a:r>
          </a:p>
          <a:p>
            <a:pPr marL="285750" indent="-285750">
              <a:buFont typeface="Wingdings" panose="05000000000000000000" pitchFamily="2" charset="2"/>
              <a:buChar char="à"/>
            </a:pPr>
            <a:r>
              <a:rPr lang="fr-FR" sz="2000" dirty="0">
                <a:solidFill>
                  <a:schemeClr val="tx1"/>
                </a:solidFill>
                <a:latin typeface="+mj-lt"/>
                <a:sym typeface="Wingdings" panose="05000000000000000000" pitchFamily="2" charset="2"/>
              </a:rPr>
              <a:t>SCO et EFP : Tous les apprenants pour les élèves </a:t>
            </a:r>
            <a:r>
              <a:rPr lang="fr-FR" sz="2000" b="1" dirty="0">
                <a:solidFill>
                  <a:schemeClr val="tx1"/>
                </a:solidFill>
                <a:latin typeface="+mj-lt"/>
                <a:sym typeface="Wingdings" panose="05000000000000000000" pitchFamily="2" charset="2"/>
              </a:rPr>
              <a:t>dont l’établissement est situé en ZFRR </a:t>
            </a:r>
            <a:r>
              <a:rPr lang="fr-FR" sz="2000" dirty="0">
                <a:solidFill>
                  <a:schemeClr val="tx1"/>
                </a:solidFill>
                <a:latin typeface="+mj-lt"/>
                <a:sym typeface="Wingdings" panose="05000000000000000000" pitchFamily="2" charset="2"/>
              </a:rPr>
              <a:t>(zones France ruralité revitalisation) </a:t>
            </a:r>
            <a:r>
              <a:rPr lang="fr-FR" sz="2000" b="1" dirty="0">
                <a:solidFill>
                  <a:schemeClr val="tx1"/>
                </a:solidFill>
                <a:latin typeface="+mj-lt"/>
                <a:sym typeface="Wingdings" panose="05000000000000000000" pitchFamily="2" charset="2"/>
              </a:rPr>
              <a:t>ou QPV </a:t>
            </a:r>
            <a:r>
              <a:rPr lang="fr-FR" sz="2000" dirty="0">
                <a:solidFill>
                  <a:schemeClr val="tx1"/>
                </a:solidFill>
                <a:latin typeface="+mj-lt"/>
                <a:sym typeface="Wingdings" panose="05000000000000000000" pitchFamily="2" charset="2"/>
              </a:rPr>
              <a:t>(Quartier prioritaire de la ville)</a:t>
            </a:r>
          </a:p>
          <a:p>
            <a:pPr marL="285750" indent="-285750">
              <a:buFont typeface="Wingdings" panose="05000000000000000000" pitchFamily="2" charset="2"/>
              <a:buChar char="à"/>
            </a:pPr>
            <a:r>
              <a:rPr lang="fr-FR" sz="2000" dirty="0">
                <a:solidFill>
                  <a:schemeClr val="tx1"/>
                </a:solidFill>
                <a:latin typeface="+mj-lt"/>
                <a:sym typeface="Wingdings" panose="05000000000000000000" pitchFamily="2" charset="2"/>
              </a:rPr>
              <a:t>EFP : </a:t>
            </a:r>
            <a:r>
              <a:rPr lang="fr-FR" sz="2000" b="1" dirty="0">
                <a:solidFill>
                  <a:schemeClr val="tx1"/>
                </a:solidFill>
                <a:latin typeface="+mj-lt"/>
                <a:sym typeface="Wingdings" panose="05000000000000000000" pitchFamily="2" charset="2"/>
              </a:rPr>
              <a:t>demandeurs d’emploi </a:t>
            </a:r>
            <a:r>
              <a:rPr lang="fr-FR" sz="2000" dirty="0">
                <a:solidFill>
                  <a:schemeClr val="tx1"/>
                </a:solidFill>
                <a:latin typeface="+mj-lt"/>
                <a:sym typeface="Wingdings" panose="05000000000000000000" pitchFamily="2" charset="2"/>
              </a:rPr>
              <a:t>de catégorie A inscrit comme stagiaire de la formation professionnelle</a:t>
            </a:r>
          </a:p>
          <a:p>
            <a:pPr marL="285750" indent="-285750">
              <a:buFont typeface="Wingdings" panose="05000000000000000000" pitchFamily="2" charset="2"/>
              <a:buChar char="à"/>
            </a:pPr>
            <a:r>
              <a:rPr lang="fr-FR" sz="2000" dirty="0">
                <a:solidFill>
                  <a:schemeClr val="tx1"/>
                </a:solidFill>
                <a:latin typeface="+mj-lt"/>
                <a:sym typeface="Wingdings" panose="05000000000000000000" pitchFamily="2" charset="2"/>
              </a:rPr>
              <a:t>SUP : critères géographiques et cas individuels pouvant relever de l’inclusion, applicables </a:t>
            </a:r>
            <a:r>
              <a:rPr lang="fr-FR" sz="2000" b="1" dirty="0">
                <a:solidFill>
                  <a:schemeClr val="tx1"/>
                </a:solidFill>
                <a:latin typeface="+mj-lt"/>
                <a:sym typeface="Wingdings" panose="05000000000000000000" pitchFamily="2" charset="2"/>
              </a:rPr>
              <a:t>dans le cadre de la stratégie publiée par l’établissement</a:t>
            </a:r>
          </a:p>
          <a:p>
            <a:pPr marL="285750" indent="-285750">
              <a:buFont typeface="Wingdings" panose="05000000000000000000" pitchFamily="2" charset="2"/>
              <a:buChar char="à"/>
            </a:pPr>
            <a:r>
              <a:rPr lang="fr-FR" sz="2000" b="1" dirty="0">
                <a:solidFill>
                  <a:schemeClr val="tx1"/>
                </a:solidFill>
                <a:latin typeface="+mj-lt"/>
                <a:sym typeface="Wingdings" panose="05000000000000000000" pitchFamily="2" charset="2"/>
              </a:rPr>
              <a:t>Dispositifs de raccrochage ou d’adaptation</a:t>
            </a:r>
          </a:p>
          <a:p>
            <a:endParaRPr lang="fr-FR" sz="2000" b="1" dirty="0">
              <a:solidFill>
                <a:schemeClr val="tx1"/>
              </a:solidFill>
              <a:latin typeface="+mj-lt"/>
              <a:sym typeface="Wingdings" panose="05000000000000000000" pitchFamily="2" charset="2"/>
            </a:endParaRPr>
          </a:p>
          <a:p>
            <a:r>
              <a:rPr lang="fr-FR" sz="1400" i="1" dirty="0">
                <a:solidFill>
                  <a:schemeClr val="tx1"/>
                </a:solidFill>
                <a:latin typeface="+mj-lt"/>
                <a:sym typeface="Wingdings" panose="05000000000000000000" pitchFamily="2" charset="2"/>
              </a:rPr>
              <a:t>* Une demande de prise en charge sur base des frais réels peut être faite auprès de l’Agence nationale</a:t>
            </a:r>
            <a:endParaRPr sz="1400" i="1" dirty="0">
              <a:solidFill>
                <a:schemeClr val="tx1"/>
              </a:solidFill>
              <a:latin typeface="+mj-lt"/>
            </a:endParaRPr>
          </a:p>
        </p:txBody>
      </p:sp>
    </p:spTree>
    <p:extLst>
      <p:ext uri="{BB962C8B-B14F-4D97-AF65-F5344CB8AC3E}">
        <p14:creationId xmlns:p14="http://schemas.microsoft.com/office/powerpoint/2010/main" val="232869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0A69B-8E15-D4DD-D626-9E3B28103BAC}"/>
            </a:ext>
          </a:extLst>
        </p:cNvPr>
        <p:cNvGrpSpPr/>
        <p:nvPr/>
      </p:nvGrpSpPr>
      <p:grpSpPr>
        <a:xfrm>
          <a:off x="0" y="0"/>
          <a:ext cx="0" cy="0"/>
          <a:chOff x="0" y="0"/>
          <a:chExt cx="0" cy="0"/>
        </a:xfrm>
      </p:grpSpPr>
      <p:sp>
        <p:nvSpPr>
          <p:cNvPr id="8" name="Cercle">
            <a:extLst>
              <a:ext uri="{FF2B5EF4-FFF2-40B4-BE49-F238E27FC236}">
                <a16:creationId xmlns:a16="http://schemas.microsoft.com/office/drawing/2014/main" id="{A61889CC-9312-AB6A-E584-2F4231316943}"/>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2" name="Rectangle 11">
            <a:extLst>
              <a:ext uri="{FF2B5EF4-FFF2-40B4-BE49-F238E27FC236}">
                <a16:creationId xmlns:a16="http://schemas.microsoft.com/office/drawing/2014/main" id="{B7818C6F-1D56-1C78-6E27-D50B8E389F04}"/>
              </a:ext>
            </a:extLst>
          </p:cNvPr>
          <p:cNvSpPr/>
          <p:nvPr/>
        </p:nvSpPr>
        <p:spPr>
          <a:xfrm>
            <a:off x="548231" y="1482879"/>
            <a:ext cx="5277598" cy="907941"/>
          </a:xfrm>
          <a:prstGeom prst="rect">
            <a:avLst/>
          </a:prstGeom>
        </p:spPr>
        <p:txBody>
          <a:bodyPr wrap="square">
            <a:spAutoFit/>
          </a:bodyPr>
          <a:lstStyle/>
          <a:p>
            <a:pPr marL="342900" indent="-342900">
              <a:spcAft>
                <a:spcPts val="600"/>
              </a:spcAft>
              <a:buFont typeface="Wingdings" charset="2"/>
              <a:buChar char="²"/>
            </a:pPr>
            <a:endParaRPr lang="en-GB" sz="2400" dirty="0">
              <a:solidFill>
                <a:srgbClr val="1F497D"/>
              </a:solidFill>
              <a:latin typeface="Calibri"/>
              <a:cs typeface="Calibri"/>
            </a:endParaRPr>
          </a:p>
          <a:p>
            <a:pPr marL="342900" indent="-342900">
              <a:spcAft>
                <a:spcPts val="600"/>
              </a:spcAft>
              <a:buFont typeface="Wingdings" charset="2"/>
              <a:buChar char="²"/>
            </a:pPr>
            <a:endParaRPr lang="en-US" sz="2400" dirty="0">
              <a:solidFill>
                <a:srgbClr val="1F497D"/>
              </a:solidFill>
            </a:endParaRPr>
          </a:p>
        </p:txBody>
      </p:sp>
      <p:sp>
        <p:nvSpPr>
          <p:cNvPr id="10" name="Cercle">
            <a:extLst>
              <a:ext uri="{FF2B5EF4-FFF2-40B4-BE49-F238E27FC236}">
                <a16:creationId xmlns:a16="http://schemas.microsoft.com/office/drawing/2014/main" id="{6C6E2187-B848-2BFA-BB19-661AFB530A30}"/>
              </a:ext>
            </a:extLst>
          </p:cNvPr>
          <p:cNvSpPr/>
          <p:nvPr/>
        </p:nvSpPr>
        <p:spPr>
          <a:xfrm>
            <a:off x="-343665" y="494068"/>
            <a:ext cx="698045" cy="698045"/>
          </a:xfrm>
          <a:prstGeom prst="ellipse">
            <a:avLst/>
          </a:prstGeom>
          <a:solidFill>
            <a:srgbClr val="1F497D"/>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dirty="0">
              <a:solidFill>
                <a:srgbClr val="F21D9B"/>
              </a:solidFill>
            </a:endParaRPr>
          </a:p>
        </p:txBody>
      </p:sp>
      <p:pic>
        <p:nvPicPr>
          <p:cNvPr id="6" name="Image 5">
            <a:extLst>
              <a:ext uri="{FF2B5EF4-FFF2-40B4-BE49-F238E27FC236}">
                <a16:creationId xmlns:a16="http://schemas.microsoft.com/office/drawing/2014/main" id="{A7CD682C-4F67-04DB-655C-9EC3C587B29E}"/>
              </a:ext>
            </a:extLst>
          </p:cNvPr>
          <p:cNvPicPr>
            <a:picLocks noChangeAspect="1"/>
          </p:cNvPicPr>
          <p:nvPr/>
        </p:nvPicPr>
        <p:blipFill>
          <a:blip r:embed="rId3"/>
          <a:stretch>
            <a:fillRect/>
          </a:stretch>
        </p:blipFill>
        <p:spPr>
          <a:xfrm>
            <a:off x="2110422" y="179097"/>
            <a:ext cx="7430813" cy="6499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709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4972-63FB-8D8F-514A-93061FD47623}"/>
            </a:ext>
          </a:extLst>
        </p:cNvPr>
        <p:cNvGrpSpPr/>
        <p:nvPr/>
      </p:nvGrpSpPr>
      <p:grpSpPr>
        <a:xfrm>
          <a:off x="0" y="0"/>
          <a:ext cx="0" cy="0"/>
          <a:chOff x="0" y="0"/>
          <a:chExt cx="0" cy="0"/>
        </a:xfrm>
      </p:grpSpPr>
      <p:sp>
        <p:nvSpPr>
          <p:cNvPr id="7" name="Cercle">
            <a:extLst>
              <a:ext uri="{FF2B5EF4-FFF2-40B4-BE49-F238E27FC236}">
                <a16:creationId xmlns:a16="http://schemas.microsoft.com/office/drawing/2014/main" id="{1BDD99A2-4800-E461-440A-E691FCC37EF2}"/>
              </a:ext>
            </a:extLst>
          </p:cNvPr>
          <p:cNvSpPr/>
          <p:nvPr/>
        </p:nvSpPr>
        <p:spPr>
          <a:xfrm>
            <a:off x="11210617" y="143201"/>
            <a:ext cx="199785" cy="199784"/>
          </a:xfrm>
          <a:prstGeom prst="ellipse">
            <a:avLst/>
          </a:prstGeom>
          <a:ln w="25400">
            <a:solidFill>
              <a:schemeClr val="accent4">
                <a:lumMod val="60000"/>
                <a:lumOff val="40000"/>
              </a:schemeClr>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8" name="Cercle">
            <a:extLst>
              <a:ext uri="{FF2B5EF4-FFF2-40B4-BE49-F238E27FC236}">
                <a16:creationId xmlns:a16="http://schemas.microsoft.com/office/drawing/2014/main" id="{8E4B9D81-D76E-FA04-FA95-5E6D5B7E5E02}"/>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5" name="Cercle">
            <a:extLst>
              <a:ext uri="{FF2B5EF4-FFF2-40B4-BE49-F238E27FC236}">
                <a16:creationId xmlns:a16="http://schemas.microsoft.com/office/drawing/2014/main" id="{5CE8D564-EF05-2256-2279-245A36504DF4}"/>
              </a:ext>
            </a:extLst>
          </p:cNvPr>
          <p:cNvSpPr/>
          <p:nvPr/>
        </p:nvSpPr>
        <p:spPr>
          <a:xfrm>
            <a:off x="-343665" y="494068"/>
            <a:ext cx="698045" cy="698045"/>
          </a:xfrm>
          <a:prstGeom prst="ellipse">
            <a:avLst/>
          </a:prstGeom>
          <a:solidFill>
            <a:srgbClr val="F21D9B"/>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4" name="Block Arc 3">
            <a:extLst>
              <a:ext uri="{FF2B5EF4-FFF2-40B4-BE49-F238E27FC236}">
                <a16:creationId xmlns:a16="http://schemas.microsoft.com/office/drawing/2014/main" id="{4CB96ADE-24E4-DD1E-C06A-E45FA0730282}"/>
              </a:ext>
            </a:extLst>
          </p:cNvPr>
          <p:cNvSpPr/>
          <p:nvPr/>
        </p:nvSpPr>
        <p:spPr>
          <a:xfrm rot="1800000">
            <a:off x="-890806" y="2875841"/>
            <a:ext cx="6569513" cy="3133954"/>
          </a:xfrm>
          <a:custGeom>
            <a:avLst/>
            <a:gdLst/>
            <a:ahLst/>
            <a:cxnLst>
              <a:cxn ang="0">
                <a:pos x="wd2" y="hd2"/>
              </a:cxn>
              <a:cxn ang="5400000">
                <a:pos x="wd2" y="hd2"/>
              </a:cxn>
              <a:cxn ang="10800000">
                <a:pos x="wd2" y="hd2"/>
              </a:cxn>
              <a:cxn ang="16200000">
                <a:pos x="wd2" y="hd2"/>
              </a:cxn>
            </a:cxnLst>
            <a:rect l="0" t="0" r="r" b="b"/>
            <a:pathLst>
              <a:path w="21600" h="17726" extrusionOk="0">
                <a:moveTo>
                  <a:pt x="0" y="3833"/>
                </a:moveTo>
                <a:lnTo>
                  <a:pt x="0" y="3833"/>
                </a:lnTo>
                <a:cubicBezTo>
                  <a:pt x="7417" y="-3874"/>
                  <a:pt x="16998" y="406"/>
                  <a:pt x="21399" y="13392"/>
                </a:cubicBezTo>
                <a:cubicBezTo>
                  <a:pt x="21468" y="13594"/>
                  <a:pt x="21535" y="13797"/>
                  <a:pt x="21600" y="14001"/>
                </a:cubicBezTo>
                <a:lnTo>
                  <a:pt x="17796" y="17726"/>
                </a:lnTo>
                <a:lnTo>
                  <a:pt x="17796" y="17726"/>
                </a:lnTo>
                <a:cubicBezTo>
                  <a:pt x="14782" y="8159"/>
                  <a:pt x="7939" y="4712"/>
                  <a:pt x="2512" y="10025"/>
                </a:cubicBezTo>
                <a:cubicBezTo>
                  <a:pt x="2409" y="10126"/>
                  <a:pt x="2306" y="10231"/>
                  <a:pt x="2205" y="10338"/>
                </a:cubicBezTo>
                <a:close/>
              </a:path>
            </a:pathLst>
          </a:custGeom>
          <a:solidFill>
            <a:schemeClr val="accent2">
              <a:lumMod val="20000"/>
              <a:lumOff val="80000"/>
              <a:alpha val="19908"/>
            </a:schemeClr>
          </a:solidFill>
          <a:ln w="12700">
            <a:miter lim="400000"/>
          </a:ln>
          <a:effectLst>
            <a:reflection stA="50000" endPos="40000" dir="5400000" sy="-100000" algn="bl" rotWithShape="0"/>
          </a:effectLst>
        </p:spPr>
        <p:txBody>
          <a:bodyPr lIns="45719" rIns="45719" anchor="ctr"/>
          <a:lstStyle/>
          <a:p>
            <a:pPr defTabSz="825500">
              <a:defRPr sz="1800">
                <a:solidFill>
                  <a:srgbClr val="FFFFFF"/>
                </a:solidFill>
                <a:latin typeface="Helvetica"/>
                <a:ea typeface="Helvetica"/>
                <a:cs typeface="Helvetica"/>
                <a:sym typeface="Helvetica"/>
              </a:defRPr>
            </a:pPr>
            <a:endParaRPr/>
          </a:p>
        </p:txBody>
      </p:sp>
      <p:sp>
        <p:nvSpPr>
          <p:cNvPr id="2" name="ZoneTexte 1">
            <a:extLst>
              <a:ext uri="{FF2B5EF4-FFF2-40B4-BE49-F238E27FC236}">
                <a16:creationId xmlns:a16="http://schemas.microsoft.com/office/drawing/2014/main" id="{2C3A6E8A-308E-7901-F205-A389D8B156F2}"/>
              </a:ext>
            </a:extLst>
          </p:cNvPr>
          <p:cNvSpPr txBox="1"/>
          <p:nvPr/>
        </p:nvSpPr>
        <p:spPr>
          <a:xfrm>
            <a:off x="949570" y="638261"/>
            <a:ext cx="8159261" cy="584775"/>
          </a:xfrm>
          <a:prstGeom prst="rect">
            <a:avLst/>
          </a:prstGeom>
          <a:noFill/>
        </p:spPr>
        <p:txBody>
          <a:bodyPr wrap="square" rtlCol="0">
            <a:spAutoFit/>
          </a:bodyPr>
          <a:lstStyle/>
          <a:p>
            <a:r>
              <a:rPr lang="fr-FR" sz="3200" i="1" dirty="0">
                <a:solidFill>
                  <a:srgbClr val="2F5597"/>
                </a:solidFill>
              </a:rPr>
              <a:t>Quels financements pour l’inclusion ? </a:t>
            </a:r>
          </a:p>
        </p:txBody>
      </p:sp>
      <p:sp>
        <p:nvSpPr>
          <p:cNvPr id="3" name="ZoneTexte 2">
            <a:extLst>
              <a:ext uri="{FF2B5EF4-FFF2-40B4-BE49-F238E27FC236}">
                <a16:creationId xmlns:a16="http://schemas.microsoft.com/office/drawing/2014/main" id="{10879BBD-3B5E-5154-0254-6DEF2C195342}"/>
              </a:ext>
            </a:extLst>
          </p:cNvPr>
          <p:cNvSpPr txBox="1"/>
          <p:nvPr/>
        </p:nvSpPr>
        <p:spPr>
          <a:xfrm>
            <a:off x="822467" y="1647710"/>
            <a:ext cx="8686800" cy="4801314"/>
          </a:xfrm>
          <a:prstGeom prst="rect">
            <a:avLst/>
          </a:prstGeom>
          <a:noFill/>
        </p:spPr>
        <p:txBody>
          <a:bodyPr wrap="square" rtlCol="0">
            <a:spAutoFit/>
          </a:bodyPr>
          <a:lstStyle/>
          <a:p>
            <a:r>
              <a:rPr lang="fr-FR" dirty="0">
                <a:solidFill>
                  <a:srgbClr val="2F5597"/>
                </a:solidFill>
                <a:sym typeface="Wingdings" panose="05000000000000000000" pitchFamily="2" charset="2"/>
              </a:rPr>
              <a:t> </a:t>
            </a:r>
            <a:r>
              <a:rPr lang="fr-FR" sz="2400" dirty="0">
                <a:solidFill>
                  <a:srgbClr val="2F5597"/>
                </a:solidFill>
              </a:rPr>
              <a:t>Pour les secteurs de l’enseignement et la formation professionnel, du scolaire et de l’éducation des adultes : </a:t>
            </a:r>
          </a:p>
          <a:p>
            <a:endParaRPr lang="fr-FR" dirty="0"/>
          </a:p>
          <a:p>
            <a:pPr marL="285750" indent="-285750">
              <a:buFontTx/>
              <a:buChar char="-"/>
            </a:pPr>
            <a:r>
              <a:rPr lang="fr-FR" dirty="0"/>
              <a:t>Soutien forfaitaire inclusion de 125 €/ participant versés à l’organisation. Ce montant peut être versé à l’apprenant. </a:t>
            </a:r>
          </a:p>
          <a:p>
            <a:pPr marL="285750" indent="-285750">
              <a:buFontTx/>
              <a:buChar char="-"/>
            </a:pPr>
            <a:endParaRPr lang="fr-FR" dirty="0"/>
          </a:p>
          <a:p>
            <a:r>
              <a:rPr lang="fr-FR" dirty="0">
                <a:solidFill>
                  <a:srgbClr val="2F5597"/>
                </a:solidFill>
                <a:sym typeface="Wingdings" panose="05000000000000000000" pitchFamily="2" charset="2"/>
              </a:rPr>
              <a:t> </a:t>
            </a:r>
            <a:r>
              <a:rPr lang="fr-FR" sz="2400" dirty="0">
                <a:solidFill>
                  <a:srgbClr val="2F5597"/>
                </a:solidFill>
              </a:rPr>
              <a:t>Pour les participants de l’enseignement supérieur : </a:t>
            </a:r>
          </a:p>
          <a:p>
            <a:endParaRPr lang="fr-FR" dirty="0"/>
          </a:p>
          <a:p>
            <a:pPr marL="285750" indent="-285750">
              <a:buFontTx/>
              <a:buChar char="-"/>
            </a:pPr>
            <a:r>
              <a:rPr lang="fr-FR" dirty="0"/>
              <a:t>250 € pour les mobilités longues (100 € de 5 à 14 jours, 150€ de 15 à 30 jours)</a:t>
            </a:r>
          </a:p>
          <a:p>
            <a:pPr marL="285750" indent="-285750">
              <a:buFontTx/>
              <a:buChar char="-"/>
            </a:pPr>
            <a:endParaRPr lang="fr-FR" dirty="0"/>
          </a:p>
          <a:p>
            <a:pPr marL="285750" indent="-285750">
              <a:buFontTx/>
              <a:buChar char="-"/>
            </a:pPr>
            <a:endParaRPr lang="fr-FR" dirty="0"/>
          </a:p>
          <a:p>
            <a:r>
              <a:rPr lang="fr-FR" dirty="0"/>
              <a:t>Prise en charge possible sur la base des frais réels prioritairement pour la mobilité des personnes en situation de handicap ou affection longue durée</a:t>
            </a:r>
          </a:p>
          <a:p>
            <a:pPr marL="285750" indent="-285750">
              <a:buFontTx/>
              <a:buChar char="-"/>
            </a:pPr>
            <a:r>
              <a:rPr lang="fr-FR" dirty="0"/>
              <a:t>Sur demande à l’Agence Erasmus+ France, dès que possible</a:t>
            </a:r>
          </a:p>
          <a:p>
            <a:pPr marL="285750" indent="-285750">
              <a:buFontTx/>
              <a:buChar char="-"/>
            </a:pPr>
            <a:r>
              <a:rPr lang="fr-FR" dirty="0"/>
              <a:t>Par exemple : surcoût chambre PMR, taxi spécial, accompagnement psychologique avant le départ, soins infirmiers sur place, siège spacieux avion…</a:t>
            </a:r>
          </a:p>
        </p:txBody>
      </p:sp>
      <p:pic>
        <p:nvPicPr>
          <p:cNvPr id="5" name="Image 4">
            <a:extLst>
              <a:ext uri="{FF2B5EF4-FFF2-40B4-BE49-F238E27FC236}">
                <a16:creationId xmlns:a16="http://schemas.microsoft.com/office/drawing/2014/main" id="{76083DEA-7524-2897-5819-2A77AF52821C}"/>
              </a:ext>
            </a:extLst>
          </p:cNvPr>
          <p:cNvPicPr>
            <a:picLocks noChangeAspect="1"/>
          </p:cNvPicPr>
          <p:nvPr/>
        </p:nvPicPr>
        <p:blipFill>
          <a:blip r:embed="rId3"/>
          <a:srcRect b="9667"/>
          <a:stretch>
            <a:fillRect/>
          </a:stretch>
        </p:blipFill>
        <p:spPr>
          <a:xfrm>
            <a:off x="8021877" y="0"/>
            <a:ext cx="4170123" cy="1768642"/>
          </a:xfrm>
          <a:prstGeom prst="rect">
            <a:avLst/>
          </a:prstGeom>
        </p:spPr>
      </p:pic>
    </p:spTree>
    <p:extLst>
      <p:ext uri="{BB962C8B-B14F-4D97-AF65-F5344CB8AC3E}">
        <p14:creationId xmlns:p14="http://schemas.microsoft.com/office/powerpoint/2010/main" val="167347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51CE1-3368-95BB-90C3-B75D0F3E0757}"/>
            </a:ext>
          </a:extLst>
        </p:cNvPr>
        <p:cNvGrpSpPr/>
        <p:nvPr/>
      </p:nvGrpSpPr>
      <p:grpSpPr>
        <a:xfrm>
          <a:off x="0" y="0"/>
          <a:ext cx="0" cy="0"/>
          <a:chOff x="0" y="0"/>
          <a:chExt cx="0" cy="0"/>
        </a:xfrm>
      </p:grpSpPr>
      <p:sp>
        <p:nvSpPr>
          <p:cNvPr id="8" name="Cercle">
            <a:extLst>
              <a:ext uri="{FF2B5EF4-FFF2-40B4-BE49-F238E27FC236}">
                <a16:creationId xmlns:a16="http://schemas.microsoft.com/office/drawing/2014/main" id="{C8BCAF82-D26B-52E3-1245-8121D2FC621E}"/>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2" name="Block Arc 3">
            <a:extLst>
              <a:ext uri="{FF2B5EF4-FFF2-40B4-BE49-F238E27FC236}">
                <a16:creationId xmlns:a16="http://schemas.microsoft.com/office/drawing/2014/main" id="{F3DBB1F1-BB9E-E753-2015-F51FAED045C1}"/>
              </a:ext>
            </a:extLst>
          </p:cNvPr>
          <p:cNvSpPr/>
          <p:nvPr/>
        </p:nvSpPr>
        <p:spPr>
          <a:xfrm rot="1800000">
            <a:off x="-890806" y="2875841"/>
            <a:ext cx="6569513" cy="3133954"/>
          </a:xfrm>
          <a:custGeom>
            <a:avLst/>
            <a:gdLst/>
            <a:ahLst/>
            <a:cxnLst>
              <a:cxn ang="0">
                <a:pos x="wd2" y="hd2"/>
              </a:cxn>
              <a:cxn ang="5400000">
                <a:pos x="wd2" y="hd2"/>
              </a:cxn>
              <a:cxn ang="10800000">
                <a:pos x="wd2" y="hd2"/>
              </a:cxn>
              <a:cxn ang="16200000">
                <a:pos x="wd2" y="hd2"/>
              </a:cxn>
            </a:cxnLst>
            <a:rect l="0" t="0" r="r" b="b"/>
            <a:pathLst>
              <a:path w="21600" h="17726" extrusionOk="0">
                <a:moveTo>
                  <a:pt x="0" y="3833"/>
                </a:moveTo>
                <a:lnTo>
                  <a:pt x="0" y="3833"/>
                </a:lnTo>
                <a:cubicBezTo>
                  <a:pt x="7417" y="-3874"/>
                  <a:pt x="16998" y="406"/>
                  <a:pt x="21399" y="13392"/>
                </a:cubicBezTo>
                <a:cubicBezTo>
                  <a:pt x="21468" y="13594"/>
                  <a:pt x="21535" y="13797"/>
                  <a:pt x="21600" y="14001"/>
                </a:cubicBezTo>
                <a:lnTo>
                  <a:pt x="17796" y="17726"/>
                </a:lnTo>
                <a:lnTo>
                  <a:pt x="17796" y="17726"/>
                </a:lnTo>
                <a:cubicBezTo>
                  <a:pt x="14782" y="8159"/>
                  <a:pt x="7939" y="4712"/>
                  <a:pt x="2512" y="10025"/>
                </a:cubicBezTo>
                <a:cubicBezTo>
                  <a:pt x="2409" y="10126"/>
                  <a:pt x="2306" y="10231"/>
                  <a:pt x="2205" y="10338"/>
                </a:cubicBezTo>
                <a:close/>
              </a:path>
            </a:pathLst>
          </a:custGeom>
          <a:solidFill>
            <a:schemeClr val="accent4">
              <a:lumMod val="40000"/>
              <a:lumOff val="60000"/>
              <a:alpha val="19908"/>
            </a:schemeClr>
          </a:solidFill>
          <a:ln w="12700">
            <a:miter lim="400000"/>
          </a:ln>
          <a:effectLst>
            <a:reflection stA="50000" endPos="40000" dir="5400000" sy="-100000" algn="bl" rotWithShape="0"/>
          </a:effectLst>
        </p:spPr>
        <p:txBody>
          <a:bodyPr lIns="45719" rIns="45719" anchor="ctr"/>
          <a:lstStyle/>
          <a:p>
            <a:pPr defTabSz="825500">
              <a:defRPr sz="1800">
                <a:solidFill>
                  <a:srgbClr val="FFFFFF"/>
                </a:solidFill>
                <a:latin typeface="Helvetica"/>
                <a:ea typeface="Helvetica"/>
                <a:cs typeface="Helvetica"/>
                <a:sym typeface="Helvetica"/>
              </a:defRPr>
            </a:pPr>
            <a:endParaRPr/>
          </a:p>
        </p:txBody>
      </p:sp>
      <p:sp>
        <p:nvSpPr>
          <p:cNvPr id="15" name="Cercle">
            <a:extLst>
              <a:ext uri="{FF2B5EF4-FFF2-40B4-BE49-F238E27FC236}">
                <a16:creationId xmlns:a16="http://schemas.microsoft.com/office/drawing/2014/main" id="{0D2C6F86-73F7-374F-5C82-0234A1AE8ED8}"/>
              </a:ext>
            </a:extLst>
          </p:cNvPr>
          <p:cNvSpPr/>
          <p:nvPr/>
        </p:nvSpPr>
        <p:spPr>
          <a:xfrm>
            <a:off x="-343665" y="494068"/>
            <a:ext cx="698045" cy="698045"/>
          </a:xfrm>
          <a:prstGeom prst="ellipse">
            <a:avLst/>
          </a:prstGeom>
          <a:solidFill>
            <a:srgbClr val="FFC700"/>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10" name="Titre 1">
            <a:extLst>
              <a:ext uri="{FF2B5EF4-FFF2-40B4-BE49-F238E27FC236}">
                <a16:creationId xmlns:a16="http://schemas.microsoft.com/office/drawing/2014/main" id="{5AE5A22B-0F85-8045-61EC-2AEC0FC2500A}"/>
              </a:ext>
            </a:extLst>
          </p:cNvPr>
          <p:cNvSpPr txBox="1">
            <a:spLocks/>
          </p:cNvSpPr>
          <p:nvPr/>
        </p:nvSpPr>
        <p:spPr>
          <a:xfrm>
            <a:off x="561979" y="380570"/>
            <a:ext cx="10242379" cy="698045"/>
          </a:xfrm>
          <a:prstGeom prst="rect">
            <a:avLst/>
          </a:prstGeom>
        </p:spPr>
        <p:txBody>
          <a:bodyPr lIns="0" tIns="0" rIns="0" bIns="0" anchor="t">
            <a:normAutofit fontScale="85000" lnSpcReduction="20000"/>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pPr algn="l"/>
            <a:r>
              <a:rPr lang="fr-FR" sz="3600" b="1" i="1" dirty="0">
                <a:solidFill>
                  <a:srgbClr val="2F5597"/>
                </a:solidFill>
                <a:latin typeface="+mj-lt"/>
                <a:cs typeface="Arial" panose="020B0604020202020204" pitchFamily="34" charset="0"/>
              </a:rPr>
              <a:t>Pourquoi Erasmus+ est-il un levier puissant vers l’inclusion ? </a:t>
            </a:r>
          </a:p>
        </p:txBody>
      </p:sp>
      <p:sp>
        <p:nvSpPr>
          <p:cNvPr id="13" name="ZoneTexte 12">
            <a:extLst>
              <a:ext uri="{FF2B5EF4-FFF2-40B4-BE49-F238E27FC236}">
                <a16:creationId xmlns:a16="http://schemas.microsoft.com/office/drawing/2014/main" id="{FC74B4D8-EA4C-48E5-10D8-3E7C4EB92472}"/>
              </a:ext>
            </a:extLst>
          </p:cNvPr>
          <p:cNvSpPr txBox="1"/>
          <p:nvPr/>
        </p:nvSpPr>
        <p:spPr>
          <a:xfrm>
            <a:off x="693683" y="1303616"/>
            <a:ext cx="10405241" cy="5564600"/>
          </a:xfrm>
          <a:prstGeom prst="rect">
            <a:avLst/>
          </a:prstGeom>
          <a:noFill/>
        </p:spPr>
        <p:txBody>
          <a:bodyPr wrap="square">
            <a:spAutoFit/>
          </a:bodyPr>
          <a:lstStyle/>
          <a:p>
            <a:pPr algn="ctr">
              <a:buNone/>
            </a:pPr>
            <a:r>
              <a:rPr lang="fr-FR" sz="2200" b="1" dirty="0">
                <a:solidFill>
                  <a:srgbClr val="2F5597"/>
                </a:solidFill>
                <a:latin typeface="+mj-lt"/>
              </a:rPr>
              <a:t>La mobilité Erasmus+ : Ouvrir les horizons pour tous, sans exception</a:t>
            </a:r>
          </a:p>
          <a:p>
            <a:pPr algn="ctr">
              <a:buNone/>
            </a:pPr>
            <a:endParaRPr lang="fr-FR" sz="2200" b="1" dirty="0">
              <a:solidFill>
                <a:schemeClr val="accent1"/>
              </a:solidFill>
              <a:latin typeface="+mj-lt"/>
            </a:endParaRPr>
          </a:p>
          <a:p>
            <a:pPr defTabSz="825500">
              <a:lnSpc>
                <a:spcPct val="130000"/>
              </a:lnSpc>
              <a:buFont typeface="Arial" panose="020B0604020202020204" pitchFamily="34" charset="0"/>
              <a:buChar char="•"/>
            </a:pPr>
            <a:r>
              <a:rPr lang="fr-FR" sz="2200" b="1" spc="48" dirty="0">
                <a:latin typeface="+mj-lt"/>
                <a:ea typeface="Tahoma"/>
                <a:cs typeface="Tahoma"/>
                <a:sym typeface="Tahoma"/>
              </a:rPr>
              <a:t>Offrir des chances égales </a:t>
            </a:r>
            <a:r>
              <a:rPr lang="fr-FR" sz="2200" spc="48" dirty="0">
                <a:latin typeface="+mj-lt"/>
                <a:ea typeface="Tahoma"/>
                <a:cs typeface="Tahoma"/>
                <a:sym typeface="Tahoma"/>
              </a:rPr>
              <a:t>: Permettre à chacun de participer à une </a:t>
            </a:r>
          </a:p>
          <a:p>
            <a:pPr defTabSz="825500">
              <a:lnSpc>
                <a:spcPct val="130000"/>
              </a:lnSpc>
            </a:pPr>
            <a:r>
              <a:rPr lang="fr-FR" sz="2200" spc="48" dirty="0">
                <a:latin typeface="+mj-lt"/>
                <a:ea typeface="Tahoma"/>
                <a:cs typeface="Tahoma"/>
                <a:sym typeface="Tahoma"/>
              </a:rPr>
              <a:t>mobilité d’apprentissage en Europe, indépendamment des obstacles financiers, sociaux ou géographiques.</a:t>
            </a:r>
          </a:p>
          <a:p>
            <a:pPr defTabSz="825500">
              <a:lnSpc>
                <a:spcPct val="130000"/>
              </a:lnSpc>
              <a:buFont typeface="Arial" panose="020B0604020202020204" pitchFamily="34" charset="0"/>
              <a:buChar char="•"/>
            </a:pPr>
            <a:r>
              <a:rPr lang="fr-FR" sz="2200" spc="48" dirty="0">
                <a:latin typeface="+mj-lt"/>
                <a:ea typeface="Tahoma"/>
                <a:cs typeface="Tahoma"/>
                <a:sym typeface="Tahoma"/>
              </a:rPr>
              <a:t> </a:t>
            </a:r>
            <a:r>
              <a:rPr lang="fr-FR" sz="2200" b="1" spc="48" dirty="0">
                <a:latin typeface="+mj-lt"/>
                <a:ea typeface="Tahoma"/>
                <a:cs typeface="Tahoma"/>
                <a:sym typeface="Tahoma"/>
              </a:rPr>
              <a:t>Renforcer la confiance et l'autonomie </a:t>
            </a:r>
            <a:r>
              <a:rPr lang="fr-FR" sz="2200" spc="48" dirty="0">
                <a:latin typeface="+mj-lt"/>
                <a:ea typeface="Tahoma"/>
                <a:cs typeface="Tahoma"/>
                <a:sym typeface="Tahoma"/>
              </a:rPr>
              <a:t>: Développer des compétences linguistiques, interculturelles et personnelles pour s'épanouir.</a:t>
            </a:r>
          </a:p>
          <a:p>
            <a:pPr defTabSz="825500">
              <a:lnSpc>
                <a:spcPct val="130000"/>
              </a:lnSpc>
              <a:buFont typeface="Arial" panose="020B0604020202020204" pitchFamily="34" charset="0"/>
              <a:buChar char="•"/>
            </a:pPr>
            <a:r>
              <a:rPr lang="fr-FR" sz="2200" spc="48" dirty="0">
                <a:latin typeface="+mj-lt"/>
                <a:ea typeface="Tahoma"/>
                <a:cs typeface="Tahoma"/>
                <a:sym typeface="Tahoma"/>
              </a:rPr>
              <a:t> </a:t>
            </a:r>
            <a:r>
              <a:rPr lang="fr-FR" sz="2200" b="1" spc="48" dirty="0">
                <a:latin typeface="+mj-lt"/>
                <a:ea typeface="Tahoma"/>
                <a:cs typeface="Tahoma"/>
                <a:sym typeface="Tahoma"/>
              </a:rPr>
              <a:t>Briser les barrières </a:t>
            </a:r>
            <a:r>
              <a:rPr lang="fr-FR" sz="2200" spc="48" dirty="0">
                <a:latin typeface="+mj-lt"/>
                <a:ea typeface="Tahoma"/>
                <a:cs typeface="Tahoma"/>
                <a:sym typeface="Tahoma"/>
              </a:rPr>
              <a:t>: Réduire les inégalités en offrant un soutien adapté pour que chacun puisse profiter d'une expérience à l'étranger.</a:t>
            </a:r>
          </a:p>
          <a:p>
            <a:pPr defTabSz="825500">
              <a:lnSpc>
                <a:spcPct val="130000"/>
              </a:lnSpc>
              <a:buFont typeface="Arial" panose="020B0604020202020204" pitchFamily="34" charset="0"/>
              <a:buChar char="•"/>
            </a:pPr>
            <a:r>
              <a:rPr lang="fr-FR" sz="2200" b="1" spc="48" dirty="0">
                <a:latin typeface="+mj-lt"/>
                <a:ea typeface="Tahoma"/>
                <a:cs typeface="Tahoma"/>
                <a:sym typeface="Tahoma"/>
              </a:rPr>
              <a:t>Acquérir ou améliorer des compétences </a:t>
            </a:r>
            <a:r>
              <a:rPr lang="fr-FR" sz="2200" spc="48" dirty="0">
                <a:latin typeface="+mj-lt"/>
                <a:ea typeface="Tahoma"/>
                <a:cs typeface="Tahoma"/>
                <a:sym typeface="Tahoma"/>
              </a:rPr>
              <a:t>professionnelles et de savoir-être</a:t>
            </a:r>
          </a:p>
          <a:p>
            <a:pPr defTabSz="825500">
              <a:lnSpc>
                <a:spcPct val="130000"/>
              </a:lnSpc>
              <a:buFont typeface="Arial" panose="020B0604020202020204" pitchFamily="34" charset="0"/>
              <a:buChar char="•"/>
            </a:pPr>
            <a:r>
              <a:rPr lang="fr-FR" sz="2200" spc="48" dirty="0">
                <a:latin typeface="+mj-lt"/>
                <a:ea typeface="Tahoma"/>
                <a:cs typeface="Tahoma"/>
                <a:sym typeface="Tahoma"/>
              </a:rPr>
              <a:t> </a:t>
            </a:r>
            <a:r>
              <a:rPr lang="fr-FR" sz="2200" b="1" spc="48" dirty="0">
                <a:latin typeface="+mj-lt"/>
                <a:ea typeface="Tahoma"/>
                <a:cs typeface="Tahoma"/>
                <a:sym typeface="Tahoma"/>
              </a:rPr>
              <a:t>Apprendre à sortir de sa zone de confort et à relever des défis</a:t>
            </a:r>
            <a:r>
              <a:rPr lang="fr-FR" sz="2200" spc="48" dirty="0">
                <a:latin typeface="+mj-lt"/>
                <a:ea typeface="Tahoma"/>
                <a:cs typeface="Tahoma"/>
                <a:sym typeface="Tahoma"/>
              </a:rPr>
              <a:t>: Gagner en autonomie, développer la confiance en soi et tisser des liens avec d’autres européens. </a:t>
            </a:r>
          </a:p>
        </p:txBody>
      </p:sp>
      <p:pic>
        <p:nvPicPr>
          <p:cNvPr id="14" name="Image 13">
            <a:extLst>
              <a:ext uri="{FF2B5EF4-FFF2-40B4-BE49-F238E27FC236}">
                <a16:creationId xmlns:a16="http://schemas.microsoft.com/office/drawing/2014/main" id="{60A29511-A49D-9B3A-CE80-B16FC9379369}"/>
              </a:ext>
            </a:extLst>
          </p:cNvPr>
          <p:cNvPicPr>
            <a:picLocks noChangeAspect="1"/>
          </p:cNvPicPr>
          <p:nvPr/>
        </p:nvPicPr>
        <p:blipFill>
          <a:blip r:embed="rId3"/>
          <a:stretch>
            <a:fillRect/>
          </a:stretch>
        </p:blipFill>
        <p:spPr>
          <a:xfrm>
            <a:off x="10150866" y="1141098"/>
            <a:ext cx="1803569" cy="1182743"/>
          </a:xfrm>
          <a:prstGeom prst="rect">
            <a:avLst/>
          </a:prstGeom>
        </p:spPr>
      </p:pic>
    </p:spTree>
    <p:extLst>
      <p:ext uri="{BB962C8B-B14F-4D97-AF65-F5344CB8AC3E}">
        <p14:creationId xmlns:p14="http://schemas.microsoft.com/office/powerpoint/2010/main" val="224321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6BDDC-6E56-9ADE-2126-E0DEFB460A63}"/>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B52C5A4-8C65-C0F2-B374-B2845F4DEDCA}"/>
              </a:ext>
            </a:extLst>
          </p:cNvPr>
          <p:cNvSpPr txBox="1"/>
          <p:nvPr/>
        </p:nvSpPr>
        <p:spPr>
          <a:xfrm>
            <a:off x="217220" y="3429000"/>
            <a:ext cx="7613091" cy="1569660"/>
          </a:xfrm>
          <a:prstGeom prst="rect">
            <a:avLst/>
          </a:prstGeom>
          <a:noFill/>
        </p:spPr>
        <p:txBody>
          <a:bodyPr wrap="square" rtlCol="0">
            <a:spAutoFit/>
          </a:bodyPr>
          <a:lstStyle/>
          <a:p>
            <a:pPr algn="just"/>
            <a:r>
              <a:rPr lang="fr-FR" sz="3200" b="1" dirty="0">
                <a:solidFill>
                  <a:schemeClr val="bg1"/>
                </a:solidFill>
              </a:rPr>
              <a:t>3- Favoriser la mobilité des apprenants</a:t>
            </a:r>
          </a:p>
          <a:p>
            <a:pPr algn="just"/>
            <a:r>
              <a:rPr lang="fr-FR" sz="3200" b="1" dirty="0">
                <a:solidFill>
                  <a:schemeClr val="bg1"/>
                </a:solidFill>
              </a:rPr>
              <a:t>avec moins d’opportunités : </a:t>
            </a:r>
          </a:p>
          <a:p>
            <a:pPr algn="just"/>
            <a:r>
              <a:rPr lang="fr-FR" sz="3200" b="1" dirty="0">
                <a:solidFill>
                  <a:schemeClr val="bg1"/>
                </a:solidFill>
              </a:rPr>
              <a:t>Quelles questions se poser ?</a:t>
            </a:r>
          </a:p>
        </p:txBody>
      </p:sp>
      <p:sp>
        <p:nvSpPr>
          <p:cNvPr id="4" name="Cercle">
            <a:extLst>
              <a:ext uri="{FF2B5EF4-FFF2-40B4-BE49-F238E27FC236}">
                <a16:creationId xmlns:a16="http://schemas.microsoft.com/office/drawing/2014/main" id="{43BA6A61-5863-D3BD-DCFE-17616B03B18E}"/>
              </a:ext>
            </a:extLst>
          </p:cNvPr>
          <p:cNvSpPr/>
          <p:nvPr/>
        </p:nvSpPr>
        <p:spPr>
          <a:xfrm>
            <a:off x="-343665" y="494068"/>
            <a:ext cx="698045" cy="698045"/>
          </a:xfrm>
          <a:prstGeom prst="ellipse">
            <a:avLst/>
          </a:prstGeom>
          <a:solidFill>
            <a:srgbClr val="1F497D"/>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dirty="0">
              <a:solidFill>
                <a:srgbClr val="F21D9B"/>
              </a:solidFill>
            </a:endParaRPr>
          </a:p>
        </p:txBody>
      </p:sp>
    </p:spTree>
    <p:extLst>
      <p:ext uri="{BB962C8B-B14F-4D97-AF65-F5344CB8AC3E}">
        <p14:creationId xmlns:p14="http://schemas.microsoft.com/office/powerpoint/2010/main" val="22341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lock Arc 3">
            <a:extLst>
              <a:ext uri="{FF2B5EF4-FFF2-40B4-BE49-F238E27FC236}">
                <a16:creationId xmlns:a16="http://schemas.microsoft.com/office/drawing/2014/main" id="{2A61B97F-F885-4CC9-A094-6DD86B9C5C49}"/>
              </a:ext>
            </a:extLst>
          </p:cNvPr>
          <p:cNvSpPr/>
          <p:nvPr/>
        </p:nvSpPr>
        <p:spPr>
          <a:xfrm rot="1800000">
            <a:off x="-890806" y="2875841"/>
            <a:ext cx="6569513" cy="3133954"/>
          </a:xfrm>
          <a:custGeom>
            <a:avLst/>
            <a:gdLst/>
            <a:ahLst/>
            <a:cxnLst>
              <a:cxn ang="0">
                <a:pos x="wd2" y="hd2"/>
              </a:cxn>
              <a:cxn ang="5400000">
                <a:pos x="wd2" y="hd2"/>
              </a:cxn>
              <a:cxn ang="10800000">
                <a:pos x="wd2" y="hd2"/>
              </a:cxn>
              <a:cxn ang="16200000">
                <a:pos x="wd2" y="hd2"/>
              </a:cxn>
            </a:cxnLst>
            <a:rect l="0" t="0" r="r" b="b"/>
            <a:pathLst>
              <a:path w="21600" h="17726" extrusionOk="0">
                <a:moveTo>
                  <a:pt x="0" y="3833"/>
                </a:moveTo>
                <a:lnTo>
                  <a:pt x="0" y="3833"/>
                </a:lnTo>
                <a:cubicBezTo>
                  <a:pt x="7417" y="-3874"/>
                  <a:pt x="16998" y="406"/>
                  <a:pt x="21399" y="13392"/>
                </a:cubicBezTo>
                <a:cubicBezTo>
                  <a:pt x="21468" y="13594"/>
                  <a:pt x="21535" y="13797"/>
                  <a:pt x="21600" y="14001"/>
                </a:cubicBezTo>
                <a:lnTo>
                  <a:pt x="17796" y="17726"/>
                </a:lnTo>
                <a:lnTo>
                  <a:pt x="17796" y="17726"/>
                </a:lnTo>
                <a:cubicBezTo>
                  <a:pt x="14782" y="8159"/>
                  <a:pt x="7939" y="4712"/>
                  <a:pt x="2512" y="10025"/>
                </a:cubicBezTo>
                <a:cubicBezTo>
                  <a:pt x="2409" y="10126"/>
                  <a:pt x="2306" y="10231"/>
                  <a:pt x="2205" y="10338"/>
                </a:cubicBezTo>
                <a:close/>
              </a:path>
            </a:pathLst>
          </a:cu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8900000" scaled="1"/>
            <a:tileRect/>
          </a:gradFill>
          <a:ln w="12700">
            <a:miter lim="400000"/>
          </a:ln>
          <a:effectLst>
            <a:reflection stA="50000" endPos="40000" dir="5400000" sy="-100000" algn="bl" rotWithShape="0"/>
          </a:effectLst>
        </p:spPr>
        <p:txBody>
          <a:bodyPr lIns="45719" rIns="45719" anchor="ctr"/>
          <a:lstStyle/>
          <a:p>
            <a:pPr defTabSz="825500">
              <a:defRPr sz="1800">
                <a:solidFill>
                  <a:srgbClr val="FFFFFF"/>
                </a:solidFill>
                <a:latin typeface="Helvetica"/>
                <a:ea typeface="Helvetica"/>
                <a:cs typeface="Helvetica"/>
                <a:sym typeface="Helvetica"/>
              </a:defRPr>
            </a:pPr>
            <a:endParaRPr dirty="0"/>
          </a:p>
        </p:txBody>
      </p:sp>
      <p:sp>
        <p:nvSpPr>
          <p:cNvPr id="8" name="Cercle">
            <a:extLst>
              <a:ext uri="{FF2B5EF4-FFF2-40B4-BE49-F238E27FC236}">
                <a16:creationId xmlns:a16="http://schemas.microsoft.com/office/drawing/2014/main" id="{F0D36F67-16F7-CF1E-B8D0-530659ABD986}"/>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3" name="Retentabant advenas cum cum omnium omnium quod bacarum suavitate bacarum ingenuos ut humanitatis esset quod retentabant Homerici humanitatis nobilium plerique.">
            <a:extLst>
              <a:ext uri="{FF2B5EF4-FFF2-40B4-BE49-F238E27FC236}">
                <a16:creationId xmlns:a16="http://schemas.microsoft.com/office/drawing/2014/main" id="{6860FAE0-EAC0-9DFE-820B-3E3CF1830305}"/>
              </a:ext>
            </a:extLst>
          </p:cNvPr>
          <p:cNvSpPr txBox="1"/>
          <p:nvPr/>
        </p:nvSpPr>
        <p:spPr>
          <a:xfrm>
            <a:off x="1937829" y="1554900"/>
            <a:ext cx="3790618" cy="37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5500">
              <a:lnSpc>
                <a:spcPct val="130000"/>
              </a:lnSpc>
              <a:defRPr spc="48">
                <a:solidFill>
                  <a:srgbClr val="333333"/>
                </a:solidFill>
                <a:latin typeface="Tahoma"/>
                <a:ea typeface="Tahoma"/>
                <a:cs typeface="Tahoma"/>
                <a:sym typeface="Tahoma"/>
              </a:defRPr>
            </a:lvl1pPr>
          </a:lstStyle>
          <a:p>
            <a:endParaRPr sz="1500" dirty="0">
              <a:latin typeface="+mj-lt"/>
            </a:endParaRPr>
          </a:p>
        </p:txBody>
      </p:sp>
      <p:sp>
        <p:nvSpPr>
          <p:cNvPr id="15" name="Cercle">
            <a:extLst>
              <a:ext uri="{FF2B5EF4-FFF2-40B4-BE49-F238E27FC236}">
                <a16:creationId xmlns:a16="http://schemas.microsoft.com/office/drawing/2014/main" id="{63A74AF9-B72E-157A-AB40-ECBB1BDFC82C}"/>
              </a:ext>
            </a:extLst>
          </p:cNvPr>
          <p:cNvSpPr/>
          <p:nvPr/>
        </p:nvSpPr>
        <p:spPr>
          <a:xfrm>
            <a:off x="-343665" y="494068"/>
            <a:ext cx="698045" cy="698045"/>
          </a:xfrm>
          <a:prstGeom prst="ellipse">
            <a:avLst/>
          </a:prstGeom>
          <a:solidFill>
            <a:srgbClr val="F21D9B"/>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5" name="Rectangle 4">
            <a:extLst>
              <a:ext uri="{FF2B5EF4-FFF2-40B4-BE49-F238E27FC236}">
                <a16:creationId xmlns:a16="http://schemas.microsoft.com/office/drawing/2014/main" id="{C5C5C4E1-2F6F-45FA-9C95-11D93C428E33}"/>
              </a:ext>
            </a:extLst>
          </p:cNvPr>
          <p:cNvSpPr/>
          <p:nvPr/>
        </p:nvSpPr>
        <p:spPr>
          <a:xfrm>
            <a:off x="891102" y="1832396"/>
            <a:ext cx="10436987" cy="4801314"/>
          </a:xfrm>
          <a:prstGeom prst="rect">
            <a:avLst/>
          </a:prstGeom>
        </p:spPr>
        <p:txBody>
          <a:bodyPr wrap="square">
            <a:spAutoFit/>
          </a:bodyPr>
          <a:lstStyle/>
          <a:p>
            <a:pPr marL="285750" indent="-285750">
              <a:buFont typeface="Wingdings" panose="05000000000000000000" pitchFamily="2" charset="2"/>
              <a:buChar char="è"/>
            </a:pPr>
            <a:r>
              <a:rPr lang="fr-FR" sz="2400" b="1" dirty="0">
                <a:solidFill>
                  <a:srgbClr val="2F5597"/>
                </a:solidFill>
                <a:sym typeface="Wingdings" panose="05000000000000000000" pitchFamily="2" charset="2"/>
              </a:rPr>
              <a:t>Avant le projet : identifier les besoins et les freins</a:t>
            </a:r>
          </a:p>
          <a:p>
            <a:pPr marL="285750" indent="-285750">
              <a:buFont typeface="Wingdings" panose="05000000000000000000" pitchFamily="2" charset="2"/>
              <a:buChar char="è"/>
            </a:pPr>
            <a:endParaRPr lang="fr-FR" sz="2400" b="1" dirty="0">
              <a:solidFill>
                <a:srgbClr val="2F5597"/>
              </a:solidFill>
              <a:sym typeface="Wingdings" panose="05000000000000000000" pitchFamily="2" charset="2"/>
            </a:endParaRPr>
          </a:p>
          <a:p>
            <a:pPr marL="285750" indent="-285750">
              <a:buFont typeface="Arial" panose="020B0604020202020204" pitchFamily="34" charset="0"/>
              <a:buChar char="•"/>
            </a:pPr>
            <a:r>
              <a:rPr lang="fr-FR" sz="2400" b="1" dirty="0">
                <a:solidFill>
                  <a:srgbClr val="2F5597"/>
                </a:solidFill>
              </a:rPr>
              <a:t>Qui manque dans nos projets de mobilité ?</a:t>
            </a:r>
            <a:br>
              <a:rPr lang="fr-FR" sz="2400" dirty="0">
                <a:solidFill>
                  <a:srgbClr val="2F5597"/>
                </a:solidFill>
              </a:rPr>
            </a:br>
            <a:r>
              <a:rPr lang="fr-FR" sz="2400" dirty="0">
                <a:solidFill>
                  <a:srgbClr val="2F5597"/>
                </a:solidFill>
              </a:rPr>
              <a:t>(ex. : jeunes en situation de handicap, décrocheurs, jeunes isolés, primo-arrivants…)</a:t>
            </a:r>
          </a:p>
          <a:p>
            <a:pPr marL="285750" indent="-285750">
              <a:buFont typeface="Arial" panose="020B0604020202020204" pitchFamily="34" charset="0"/>
              <a:buChar char="•"/>
            </a:pPr>
            <a:r>
              <a:rPr lang="fr-FR" sz="2400" b="1" dirty="0">
                <a:solidFill>
                  <a:srgbClr val="2F5597"/>
                </a:solidFill>
              </a:rPr>
              <a:t>Ai-je identifié les barrières spécifiques qui empêchent certains jeunes de participer ?</a:t>
            </a:r>
            <a:br>
              <a:rPr lang="fr-FR" sz="2400" dirty="0">
                <a:solidFill>
                  <a:srgbClr val="2F5597"/>
                </a:solidFill>
              </a:rPr>
            </a:br>
            <a:r>
              <a:rPr lang="fr-FR" sz="2400" dirty="0">
                <a:solidFill>
                  <a:srgbClr val="2F5597"/>
                </a:solidFill>
              </a:rPr>
              <a:t>(ex. : financières, culturelles, psychologiques, logistiques…)</a:t>
            </a:r>
          </a:p>
          <a:p>
            <a:pPr marL="285750" indent="-285750">
              <a:buFont typeface="Arial" panose="020B0604020202020204" pitchFamily="34" charset="0"/>
              <a:buChar char="•"/>
            </a:pPr>
            <a:r>
              <a:rPr lang="fr-FR" sz="2400" b="1" dirty="0">
                <a:solidFill>
                  <a:srgbClr val="2F5597"/>
                </a:solidFill>
              </a:rPr>
              <a:t>Est-ce que j’ai impliqué les jeunes concernés dans l’analyse de leurs besoins ?</a:t>
            </a:r>
            <a:endParaRPr lang="fr-FR" sz="2400" dirty="0">
              <a:solidFill>
                <a:srgbClr val="2F5597"/>
              </a:solidFill>
            </a:endParaRPr>
          </a:p>
          <a:p>
            <a:pPr marL="285750" indent="-285750">
              <a:buFont typeface="Arial" panose="020B0604020202020204" pitchFamily="34" charset="0"/>
              <a:buChar char="•"/>
            </a:pPr>
            <a:r>
              <a:rPr lang="fr-FR" sz="2400" b="1" dirty="0">
                <a:solidFill>
                  <a:srgbClr val="2F5597"/>
                </a:solidFill>
              </a:rPr>
              <a:t>Ai-je des partenaires ou ressources (internes ou externes) pour m’aider à comprendre et lever ces freins ?</a:t>
            </a:r>
            <a:endParaRPr lang="fr-FR" sz="2400" dirty="0">
              <a:solidFill>
                <a:srgbClr val="2F5597"/>
              </a:solidFill>
            </a:endParaRPr>
          </a:p>
          <a:p>
            <a:pPr marL="285750" indent="-285750">
              <a:buFont typeface="Wingdings" panose="05000000000000000000" pitchFamily="2" charset="2"/>
              <a:buChar char="è"/>
            </a:pPr>
            <a:endParaRPr lang="fr-FR" b="1" dirty="0">
              <a:solidFill>
                <a:srgbClr val="2F5597"/>
              </a:solidFill>
              <a:sym typeface="Wingdings" panose="05000000000000000000" pitchFamily="2" charset="2"/>
            </a:endParaRPr>
          </a:p>
        </p:txBody>
      </p:sp>
      <p:sp>
        <p:nvSpPr>
          <p:cNvPr id="2" name="Titre 1">
            <a:extLst>
              <a:ext uri="{FF2B5EF4-FFF2-40B4-BE49-F238E27FC236}">
                <a16:creationId xmlns:a16="http://schemas.microsoft.com/office/drawing/2014/main" id="{7CAED84A-CD22-DAFE-0724-41F14CD727D5}"/>
              </a:ext>
            </a:extLst>
          </p:cNvPr>
          <p:cNvSpPr txBox="1">
            <a:spLocks/>
          </p:cNvSpPr>
          <p:nvPr/>
        </p:nvSpPr>
        <p:spPr>
          <a:xfrm>
            <a:off x="658950" y="525579"/>
            <a:ext cx="10901293" cy="914102"/>
          </a:xfrm>
          <a:prstGeom prst="rect">
            <a:avLst/>
          </a:prstGeom>
        </p:spPr>
        <p:txBody>
          <a:bodyPr lIns="0" tIns="0" rIns="0" bIns="0" anchor="t">
            <a:normAutofit/>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pPr algn="l"/>
            <a:r>
              <a:rPr lang="fr-FR" sz="3200" b="1" i="1" dirty="0">
                <a:solidFill>
                  <a:srgbClr val="1F497D"/>
                </a:solidFill>
                <a:latin typeface="+mn-lt"/>
                <a:cs typeface="Arial" panose="020B0604020202020204" pitchFamily="34" charset="0"/>
              </a:rPr>
              <a:t>Favoriser la mobilité des apprenants avec moins d’opportunités : Quelles questions se poser? </a:t>
            </a:r>
          </a:p>
        </p:txBody>
      </p:sp>
    </p:spTree>
    <p:extLst>
      <p:ext uri="{BB962C8B-B14F-4D97-AF65-F5344CB8AC3E}">
        <p14:creationId xmlns:p14="http://schemas.microsoft.com/office/powerpoint/2010/main" val="338237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lock Arc 3">
            <a:extLst>
              <a:ext uri="{FF2B5EF4-FFF2-40B4-BE49-F238E27FC236}">
                <a16:creationId xmlns:a16="http://schemas.microsoft.com/office/drawing/2014/main" id="{2A61B97F-F885-4CC9-A094-6DD86B9C5C49}"/>
              </a:ext>
            </a:extLst>
          </p:cNvPr>
          <p:cNvSpPr/>
          <p:nvPr/>
        </p:nvSpPr>
        <p:spPr>
          <a:xfrm rot="1800000">
            <a:off x="-890806" y="2875841"/>
            <a:ext cx="6569513" cy="3133954"/>
          </a:xfrm>
          <a:custGeom>
            <a:avLst/>
            <a:gdLst/>
            <a:ahLst/>
            <a:cxnLst>
              <a:cxn ang="0">
                <a:pos x="wd2" y="hd2"/>
              </a:cxn>
              <a:cxn ang="5400000">
                <a:pos x="wd2" y="hd2"/>
              </a:cxn>
              <a:cxn ang="10800000">
                <a:pos x="wd2" y="hd2"/>
              </a:cxn>
              <a:cxn ang="16200000">
                <a:pos x="wd2" y="hd2"/>
              </a:cxn>
            </a:cxnLst>
            <a:rect l="0" t="0" r="r" b="b"/>
            <a:pathLst>
              <a:path w="21600" h="17726" extrusionOk="0">
                <a:moveTo>
                  <a:pt x="0" y="3833"/>
                </a:moveTo>
                <a:lnTo>
                  <a:pt x="0" y="3833"/>
                </a:lnTo>
                <a:cubicBezTo>
                  <a:pt x="7417" y="-3874"/>
                  <a:pt x="16998" y="406"/>
                  <a:pt x="21399" y="13392"/>
                </a:cubicBezTo>
                <a:cubicBezTo>
                  <a:pt x="21468" y="13594"/>
                  <a:pt x="21535" y="13797"/>
                  <a:pt x="21600" y="14001"/>
                </a:cubicBezTo>
                <a:lnTo>
                  <a:pt x="17796" y="17726"/>
                </a:lnTo>
                <a:lnTo>
                  <a:pt x="17796" y="17726"/>
                </a:lnTo>
                <a:cubicBezTo>
                  <a:pt x="14782" y="8159"/>
                  <a:pt x="7939" y="4712"/>
                  <a:pt x="2512" y="10025"/>
                </a:cubicBezTo>
                <a:cubicBezTo>
                  <a:pt x="2409" y="10126"/>
                  <a:pt x="2306" y="10231"/>
                  <a:pt x="2205" y="10338"/>
                </a:cubicBezTo>
                <a:close/>
              </a:path>
            </a:pathLst>
          </a:cu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8900000" scaled="1"/>
            <a:tileRect/>
          </a:gradFill>
          <a:ln w="12700">
            <a:miter lim="400000"/>
          </a:ln>
          <a:effectLst>
            <a:reflection stA="50000" endPos="40000" dir="5400000" sy="-100000" algn="bl" rotWithShape="0"/>
          </a:effectLst>
        </p:spPr>
        <p:txBody>
          <a:bodyPr lIns="45719" rIns="45719" anchor="ctr"/>
          <a:lstStyle/>
          <a:p>
            <a:pPr defTabSz="825500">
              <a:defRPr sz="1800">
                <a:solidFill>
                  <a:srgbClr val="FFFFFF"/>
                </a:solidFill>
                <a:latin typeface="Helvetica"/>
                <a:ea typeface="Helvetica"/>
                <a:cs typeface="Helvetica"/>
                <a:sym typeface="Helvetica"/>
              </a:defRPr>
            </a:pPr>
            <a:endParaRPr dirty="0"/>
          </a:p>
        </p:txBody>
      </p:sp>
      <p:sp>
        <p:nvSpPr>
          <p:cNvPr id="6" name="Titre 1">
            <a:extLst>
              <a:ext uri="{FF2B5EF4-FFF2-40B4-BE49-F238E27FC236}">
                <a16:creationId xmlns:a16="http://schemas.microsoft.com/office/drawing/2014/main" id="{7F98B531-1311-5B70-BF75-CF7C4D93782F}"/>
              </a:ext>
            </a:extLst>
          </p:cNvPr>
          <p:cNvSpPr txBox="1">
            <a:spLocks/>
          </p:cNvSpPr>
          <p:nvPr/>
        </p:nvSpPr>
        <p:spPr>
          <a:xfrm>
            <a:off x="743171" y="336105"/>
            <a:ext cx="10901293" cy="608698"/>
          </a:xfrm>
          <a:prstGeom prst="rect">
            <a:avLst/>
          </a:prstGeom>
        </p:spPr>
        <p:txBody>
          <a:bodyPr lIns="0" tIns="0" rIns="0" bIns="0" anchor="t">
            <a:noAutofit/>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pPr algn="l"/>
            <a:r>
              <a:rPr lang="fr-FR" sz="3200" b="1" i="1" dirty="0">
                <a:solidFill>
                  <a:srgbClr val="1F497D"/>
                </a:solidFill>
                <a:latin typeface="+mj-lt"/>
                <a:cs typeface="Arial" panose="020B0604020202020204" pitchFamily="34" charset="0"/>
              </a:rPr>
              <a:t>4. Favoriser la mobilité des apprenants avec moins d’opportunités : Quelles questions se poser?  </a:t>
            </a:r>
          </a:p>
        </p:txBody>
      </p:sp>
      <p:sp>
        <p:nvSpPr>
          <p:cNvPr id="8" name="Cercle">
            <a:extLst>
              <a:ext uri="{FF2B5EF4-FFF2-40B4-BE49-F238E27FC236}">
                <a16:creationId xmlns:a16="http://schemas.microsoft.com/office/drawing/2014/main" id="{F0D36F67-16F7-CF1E-B8D0-530659ABD986}"/>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3" name="Retentabant advenas cum cum omnium omnium quod bacarum suavitate bacarum ingenuos ut humanitatis esset quod retentabant Homerici humanitatis nobilium plerique.">
            <a:extLst>
              <a:ext uri="{FF2B5EF4-FFF2-40B4-BE49-F238E27FC236}">
                <a16:creationId xmlns:a16="http://schemas.microsoft.com/office/drawing/2014/main" id="{6860FAE0-EAC0-9DFE-820B-3E3CF1830305}"/>
              </a:ext>
            </a:extLst>
          </p:cNvPr>
          <p:cNvSpPr txBox="1"/>
          <p:nvPr/>
        </p:nvSpPr>
        <p:spPr>
          <a:xfrm>
            <a:off x="1937829" y="1554900"/>
            <a:ext cx="3790618" cy="37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5500">
              <a:lnSpc>
                <a:spcPct val="130000"/>
              </a:lnSpc>
              <a:defRPr spc="48">
                <a:solidFill>
                  <a:srgbClr val="333333"/>
                </a:solidFill>
                <a:latin typeface="Tahoma"/>
                <a:ea typeface="Tahoma"/>
                <a:cs typeface="Tahoma"/>
                <a:sym typeface="Tahoma"/>
              </a:defRPr>
            </a:lvl1pPr>
          </a:lstStyle>
          <a:p>
            <a:endParaRPr sz="1500" dirty="0">
              <a:latin typeface="+mj-lt"/>
            </a:endParaRPr>
          </a:p>
        </p:txBody>
      </p:sp>
      <p:sp>
        <p:nvSpPr>
          <p:cNvPr id="15" name="Cercle">
            <a:extLst>
              <a:ext uri="{FF2B5EF4-FFF2-40B4-BE49-F238E27FC236}">
                <a16:creationId xmlns:a16="http://schemas.microsoft.com/office/drawing/2014/main" id="{63A74AF9-B72E-157A-AB40-ECBB1BDFC82C}"/>
              </a:ext>
            </a:extLst>
          </p:cNvPr>
          <p:cNvSpPr/>
          <p:nvPr/>
        </p:nvSpPr>
        <p:spPr>
          <a:xfrm>
            <a:off x="-343665" y="494068"/>
            <a:ext cx="698045" cy="698045"/>
          </a:xfrm>
          <a:prstGeom prst="ellipse">
            <a:avLst/>
          </a:prstGeom>
          <a:solidFill>
            <a:srgbClr val="F21D9B"/>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5" name="Rectangle 4">
            <a:extLst>
              <a:ext uri="{FF2B5EF4-FFF2-40B4-BE49-F238E27FC236}">
                <a16:creationId xmlns:a16="http://schemas.microsoft.com/office/drawing/2014/main" id="{C5C5C4E1-2F6F-45FA-9C95-11D93C428E33}"/>
              </a:ext>
            </a:extLst>
          </p:cNvPr>
          <p:cNvSpPr/>
          <p:nvPr/>
        </p:nvSpPr>
        <p:spPr>
          <a:xfrm>
            <a:off x="553453" y="1614665"/>
            <a:ext cx="11502190" cy="4770537"/>
          </a:xfrm>
          <a:prstGeom prst="rect">
            <a:avLst/>
          </a:prstGeom>
        </p:spPr>
        <p:txBody>
          <a:bodyPr wrap="square">
            <a:spAutoFit/>
          </a:bodyPr>
          <a:lstStyle/>
          <a:p>
            <a:pPr marL="285750" indent="-285750">
              <a:buFont typeface="Wingdings" panose="05000000000000000000" pitchFamily="2" charset="2"/>
              <a:buChar char="è"/>
            </a:pPr>
            <a:r>
              <a:rPr lang="fr-FR" sz="2400" b="1" dirty="0">
                <a:solidFill>
                  <a:srgbClr val="2F5597"/>
                </a:solidFill>
                <a:sym typeface="Wingdings" panose="05000000000000000000" pitchFamily="2" charset="2"/>
              </a:rPr>
              <a:t>Communication et accès à l’information</a:t>
            </a:r>
          </a:p>
          <a:p>
            <a:endParaRPr lang="fr-FR" dirty="0">
              <a:solidFill>
                <a:srgbClr val="2F5597"/>
              </a:solidFill>
              <a:sym typeface="Wingdings" panose="05000000000000000000" pitchFamily="2" charset="2"/>
            </a:endParaRPr>
          </a:p>
          <a:p>
            <a:pPr marL="342900" indent="-342900">
              <a:buFont typeface="Arial" panose="020B0604020202020204" pitchFamily="34" charset="0"/>
              <a:buChar char="•"/>
            </a:pPr>
            <a:r>
              <a:rPr lang="fr-FR" sz="2200" b="1" dirty="0">
                <a:solidFill>
                  <a:srgbClr val="2F5597"/>
                </a:solidFill>
                <a:sym typeface="Wingdings" panose="05000000000000000000" pitchFamily="2" charset="2"/>
              </a:rPr>
              <a:t>Mon discours et mes supports sont-ils accessibles et compréhensibles pour tous? </a:t>
            </a:r>
            <a:r>
              <a:rPr lang="fr-FR" sz="2200" dirty="0">
                <a:solidFill>
                  <a:srgbClr val="2F5597"/>
                </a:solidFill>
                <a:sym typeface="Wingdings" panose="05000000000000000000" pitchFamily="2" charset="2"/>
              </a:rPr>
              <a:t>(langage simple, formats alternatifs, traduction, canaux adaptés…)</a:t>
            </a:r>
          </a:p>
          <a:p>
            <a:pPr marL="342900" indent="-342900">
              <a:buFont typeface="Arial" panose="020B0604020202020204" pitchFamily="34" charset="0"/>
              <a:buChar char="•"/>
            </a:pPr>
            <a:r>
              <a:rPr lang="fr-FR" sz="2200" b="1" dirty="0">
                <a:solidFill>
                  <a:srgbClr val="2F5597"/>
                </a:solidFill>
                <a:sym typeface="Wingdings" panose="05000000000000000000" pitchFamily="2" charset="2"/>
              </a:rPr>
              <a:t>Les familles et les tuteurs sont-ils suffisamment informés et rassurés ?</a:t>
            </a:r>
          </a:p>
          <a:p>
            <a:pPr marL="342900" indent="-342900">
              <a:buFont typeface="Arial" panose="020B0604020202020204" pitchFamily="34" charset="0"/>
              <a:buChar char="•"/>
            </a:pPr>
            <a:r>
              <a:rPr lang="fr-FR" sz="2200" b="1" dirty="0">
                <a:solidFill>
                  <a:srgbClr val="2F5597"/>
                </a:solidFill>
                <a:sym typeface="Wingdings" panose="05000000000000000000" pitchFamily="2" charset="2"/>
              </a:rPr>
              <a:t>Comment puis-je rendre l’offre de mobilité plus visible et attirante pour ceux qui n’y pensent même pas ?</a:t>
            </a:r>
          </a:p>
          <a:p>
            <a:endParaRPr lang="fr-FR" dirty="0">
              <a:solidFill>
                <a:srgbClr val="2F5597"/>
              </a:solidFill>
              <a:sym typeface="Wingdings" panose="05000000000000000000" pitchFamily="2" charset="2"/>
            </a:endParaRPr>
          </a:p>
          <a:p>
            <a:pPr marL="285750" indent="-285750">
              <a:buFont typeface="Wingdings" panose="05000000000000000000" pitchFamily="2" charset="2"/>
              <a:buChar char="è"/>
            </a:pPr>
            <a:r>
              <a:rPr lang="fr-FR" sz="2400" b="1" dirty="0">
                <a:solidFill>
                  <a:srgbClr val="2F5597"/>
                </a:solidFill>
                <a:sym typeface="Wingdings" panose="05000000000000000000" pitchFamily="2" charset="2"/>
              </a:rPr>
              <a:t>Conception et accompagnement du projet</a:t>
            </a:r>
          </a:p>
          <a:p>
            <a:pPr marL="285750" indent="-285750">
              <a:buFont typeface="Arial" panose="020B0604020202020204" pitchFamily="34" charset="0"/>
              <a:buChar char="•"/>
            </a:pPr>
            <a:r>
              <a:rPr lang="fr-FR" sz="2200" b="1" dirty="0">
                <a:solidFill>
                  <a:srgbClr val="2F5597"/>
                </a:solidFill>
                <a:sym typeface="Wingdings" panose="05000000000000000000" pitchFamily="2" charset="2"/>
              </a:rPr>
              <a:t>Le projet prévoit-il des formats adaptés </a:t>
            </a:r>
            <a:r>
              <a:rPr lang="fr-FR" sz="2200" dirty="0">
                <a:solidFill>
                  <a:srgbClr val="2F5597"/>
                </a:solidFill>
                <a:sym typeface="Wingdings" panose="05000000000000000000" pitchFamily="2" charset="2"/>
              </a:rPr>
              <a:t>(mobilité courte, de groupe, accompagnée...) ?</a:t>
            </a:r>
          </a:p>
          <a:p>
            <a:pPr marL="285750" indent="-285750">
              <a:buFont typeface="Arial" panose="020B0604020202020204" pitchFamily="34" charset="0"/>
              <a:buChar char="•"/>
            </a:pPr>
            <a:r>
              <a:rPr lang="fr-FR" sz="2200" b="1" dirty="0">
                <a:solidFill>
                  <a:srgbClr val="2F5597"/>
                </a:solidFill>
                <a:sym typeface="Wingdings" panose="05000000000000000000" pitchFamily="2" charset="2"/>
              </a:rPr>
              <a:t>Ai-je besoin de prévoir des mesures de soutien avant, pendant et après la mobilité ? (</a:t>
            </a:r>
            <a:r>
              <a:rPr lang="fr-FR" sz="2200" dirty="0">
                <a:solidFill>
                  <a:srgbClr val="2F5597"/>
                </a:solidFill>
                <a:sym typeface="Wingdings" panose="05000000000000000000" pitchFamily="2" charset="2"/>
              </a:rPr>
              <a:t>accompagnateurs, soutien psychologique, préparation linguistique ou interculturelle…)</a:t>
            </a:r>
          </a:p>
          <a:p>
            <a:pPr marL="285750" indent="-285750">
              <a:buFont typeface="Arial" panose="020B0604020202020204" pitchFamily="34" charset="0"/>
              <a:buChar char="•"/>
            </a:pPr>
            <a:r>
              <a:rPr lang="fr-FR" sz="2200" b="1" dirty="0">
                <a:solidFill>
                  <a:srgbClr val="2F5597"/>
                </a:solidFill>
                <a:sym typeface="Wingdings" panose="05000000000000000000" pitchFamily="2" charset="2"/>
              </a:rPr>
              <a:t>Ai-je inclus les jeunes dans la co-construction du projet, y compris dans les décisions ?</a:t>
            </a:r>
          </a:p>
        </p:txBody>
      </p:sp>
    </p:spTree>
    <p:extLst>
      <p:ext uri="{BB962C8B-B14F-4D97-AF65-F5344CB8AC3E}">
        <p14:creationId xmlns:p14="http://schemas.microsoft.com/office/powerpoint/2010/main" val="4127239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lock Arc 3">
            <a:extLst>
              <a:ext uri="{FF2B5EF4-FFF2-40B4-BE49-F238E27FC236}">
                <a16:creationId xmlns:a16="http://schemas.microsoft.com/office/drawing/2014/main" id="{2A61B97F-F885-4CC9-A094-6DD86B9C5C49}"/>
              </a:ext>
            </a:extLst>
          </p:cNvPr>
          <p:cNvSpPr/>
          <p:nvPr/>
        </p:nvSpPr>
        <p:spPr>
          <a:xfrm rot="1800000">
            <a:off x="-890806" y="2875841"/>
            <a:ext cx="6569513" cy="3133954"/>
          </a:xfrm>
          <a:custGeom>
            <a:avLst/>
            <a:gdLst/>
            <a:ahLst/>
            <a:cxnLst>
              <a:cxn ang="0">
                <a:pos x="wd2" y="hd2"/>
              </a:cxn>
              <a:cxn ang="5400000">
                <a:pos x="wd2" y="hd2"/>
              </a:cxn>
              <a:cxn ang="10800000">
                <a:pos x="wd2" y="hd2"/>
              </a:cxn>
              <a:cxn ang="16200000">
                <a:pos x="wd2" y="hd2"/>
              </a:cxn>
            </a:cxnLst>
            <a:rect l="0" t="0" r="r" b="b"/>
            <a:pathLst>
              <a:path w="21600" h="17726" extrusionOk="0">
                <a:moveTo>
                  <a:pt x="0" y="3833"/>
                </a:moveTo>
                <a:lnTo>
                  <a:pt x="0" y="3833"/>
                </a:lnTo>
                <a:cubicBezTo>
                  <a:pt x="7417" y="-3874"/>
                  <a:pt x="16998" y="406"/>
                  <a:pt x="21399" y="13392"/>
                </a:cubicBezTo>
                <a:cubicBezTo>
                  <a:pt x="21468" y="13594"/>
                  <a:pt x="21535" y="13797"/>
                  <a:pt x="21600" y="14001"/>
                </a:cubicBezTo>
                <a:lnTo>
                  <a:pt x="17796" y="17726"/>
                </a:lnTo>
                <a:lnTo>
                  <a:pt x="17796" y="17726"/>
                </a:lnTo>
                <a:cubicBezTo>
                  <a:pt x="14782" y="8159"/>
                  <a:pt x="7939" y="4712"/>
                  <a:pt x="2512" y="10025"/>
                </a:cubicBezTo>
                <a:cubicBezTo>
                  <a:pt x="2409" y="10126"/>
                  <a:pt x="2306" y="10231"/>
                  <a:pt x="2205" y="10338"/>
                </a:cubicBezTo>
                <a:close/>
              </a:path>
            </a:pathLst>
          </a:cu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8900000" scaled="1"/>
            <a:tileRect/>
          </a:gradFill>
          <a:ln w="12700">
            <a:miter lim="400000"/>
          </a:ln>
          <a:effectLst>
            <a:reflection stA="50000" endPos="40000" dir="5400000" sy="-100000" algn="bl" rotWithShape="0"/>
          </a:effectLst>
        </p:spPr>
        <p:txBody>
          <a:bodyPr lIns="45719" rIns="45719" anchor="ctr"/>
          <a:lstStyle/>
          <a:p>
            <a:pPr defTabSz="825500">
              <a:defRPr sz="1800">
                <a:solidFill>
                  <a:srgbClr val="FFFFFF"/>
                </a:solidFill>
                <a:latin typeface="Helvetica"/>
                <a:ea typeface="Helvetica"/>
                <a:cs typeface="Helvetica"/>
                <a:sym typeface="Helvetica"/>
              </a:defRPr>
            </a:pPr>
            <a:endParaRPr dirty="0"/>
          </a:p>
        </p:txBody>
      </p:sp>
      <p:sp>
        <p:nvSpPr>
          <p:cNvPr id="8" name="Cercle">
            <a:extLst>
              <a:ext uri="{FF2B5EF4-FFF2-40B4-BE49-F238E27FC236}">
                <a16:creationId xmlns:a16="http://schemas.microsoft.com/office/drawing/2014/main" id="{F0D36F67-16F7-CF1E-B8D0-530659ABD986}"/>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3" name="Retentabant advenas cum cum omnium omnium quod bacarum suavitate bacarum ingenuos ut humanitatis esset quod retentabant Homerici humanitatis nobilium plerique.">
            <a:extLst>
              <a:ext uri="{FF2B5EF4-FFF2-40B4-BE49-F238E27FC236}">
                <a16:creationId xmlns:a16="http://schemas.microsoft.com/office/drawing/2014/main" id="{6860FAE0-EAC0-9DFE-820B-3E3CF1830305}"/>
              </a:ext>
            </a:extLst>
          </p:cNvPr>
          <p:cNvSpPr txBox="1"/>
          <p:nvPr/>
        </p:nvSpPr>
        <p:spPr>
          <a:xfrm>
            <a:off x="1937829" y="1554900"/>
            <a:ext cx="3790618" cy="37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5500">
              <a:lnSpc>
                <a:spcPct val="130000"/>
              </a:lnSpc>
              <a:defRPr spc="48">
                <a:solidFill>
                  <a:srgbClr val="333333"/>
                </a:solidFill>
                <a:latin typeface="Tahoma"/>
                <a:ea typeface="Tahoma"/>
                <a:cs typeface="Tahoma"/>
                <a:sym typeface="Tahoma"/>
              </a:defRPr>
            </a:lvl1pPr>
          </a:lstStyle>
          <a:p>
            <a:endParaRPr sz="1500" dirty="0">
              <a:latin typeface="+mj-lt"/>
            </a:endParaRPr>
          </a:p>
        </p:txBody>
      </p:sp>
      <p:sp>
        <p:nvSpPr>
          <p:cNvPr id="15" name="Cercle">
            <a:extLst>
              <a:ext uri="{FF2B5EF4-FFF2-40B4-BE49-F238E27FC236}">
                <a16:creationId xmlns:a16="http://schemas.microsoft.com/office/drawing/2014/main" id="{63A74AF9-B72E-157A-AB40-ECBB1BDFC82C}"/>
              </a:ext>
            </a:extLst>
          </p:cNvPr>
          <p:cNvSpPr/>
          <p:nvPr/>
        </p:nvSpPr>
        <p:spPr>
          <a:xfrm>
            <a:off x="-343665" y="494068"/>
            <a:ext cx="698045" cy="698045"/>
          </a:xfrm>
          <a:prstGeom prst="ellipse">
            <a:avLst/>
          </a:prstGeom>
          <a:solidFill>
            <a:srgbClr val="F21D9B"/>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16" name="Titre 1">
            <a:extLst>
              <a:ext uri="{FF2B5EF4-FFF2-40B4-BE49-F238E27FC236}">
                <a16:creationId xmlns:a16="http://schemas.microsoft.com/office/drawing/2014/main" id="{4FD79BE0-E225-4E89-AAEA-1006D209374F}"/>
              </a:ext>
            </a:extLst>
          </p:cNvPr>
          <p:cNvSpPr txBox="1">
            <a:spLocks/>
          </p:cNvSpPr>
          <p:nvPr/>
        </p:nvSpPr>
        <p:spPr>
          <a:xfrm>
            <a:off x="658950" y="525579"/>
            <a:ext cx="10901293" cy="608698"/>
          </a:xfrm>
          <a:prstGeom prst="rect">
            <a:avLst/>
          </a:prstGeom>
        </p:spPr>
        <p:txBody>
          <a:bodyPr lIns="0" tIns="0" rIns="0" bIns="0" anchor="t">
            <a:noAutofit/>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pPr algn="l"/>
            <a:r>
              <a:rPr lang="fr-FR" sz="3200" b="1" i="1" dirty="0">
                <a:solidFill>
                  <a:srgbClr val="1F497D"/>
                </a:solidFill>
                <a:latin typeface="+mn-lt"/>
                <a:cs typeface="Arial" panose="020B0604020202020204" pitchFamily="34" charset="0"/>
              </a:rPr>
              <a:t>Favoriser la mobilité des apprenants avec moins d’opportunités : Quelles questions se poser? </a:t>
            </a:r>
          </a:p>
        </p:txBody>
      </p:sp>
      <p:sp>
        <p:nvSpPr>
          <p:cNvPr id="2" name="ZoneTexte 1">
            <a:extLst>
              <a:ext uri="{FF2B5EF4-FFF2-40B4-BE49-F238E27FC236}">
                <a16:creationId xmlns:a16="http://schemas.microsoft.com/office/drawing/2014/main" id="{5BC306C4-8D2D-0B0E-7776-B834C876B6FF}"/>
              </a:ext>
            </a:extLst>
          </p:cNvPr>
          <p:cNvSpPr txBox="1"/>
          <p:nvPr/>
        </p:nvSpPr>
        <p:spPr>
          <a:xfrm>
            <a:off x="719233" y="1933337"/>
            <a:ext cx="10901293" cy="3816429"/>
          </a:xfrm>
          <a:prstGeom prst="rect">
            <a:avLst/>
          </a:prstGeom>
          <a:noFill/>
        </p:spPr>
        <p:txBody>
          <a:bodyPr wrap="square" rtlCol="0">
            <a:spAutoFit/>
          </a:bodyPr>
          <a:lstStyle/>
          <a:p>
            <a:pPr marL="285750" indent="-285750">
              <a:buFont typeface="Wingdings" panose="05000000000000000000" pitchFamily="2" charset="2"/>
              <a:buChar char="è"/>
            </a:pPr>
            <a:r>
              <a:rPr lang="fr-FR" sz="2200" b="1" dirty="0">
                <a:solidFill>
                  <a:srgbClr val="2F5597"/>
                </a:solidFill>
                <a:sym typeface="Wingdings" panose="05000000000000000000" pitchFamily="2" charset="2"/>
              </a:rPr>
              <a:t> Pendant le projet : veiller à l’inclusion au quotidien</a:t>
            </a:r>
          </a:p>
          <a:p>
            <a:pPr marL="342900" indent="-342900">
              <a:buFont typeface="Arial" panose="020B0604020202020204" pitchFamily="34" charset="0"/>
              <a:buChar char="•"/>
            </a:pPr>
            <a:r>
              <a:rPr lang="fr-FR" sz="2200" dirty="0">
                <a:solidFill>
                  <a:srgbClr val="2F5597"/>
                </a:solidFill>
                <a:sym typeface="Wingdings" panose="05000000000000000000" pitchFamily="2" charset="2"/>
              </a:rPr>
              <a:t>L’environnement de mobilité est-il réellement inclusif, accueillant et sécurisant ?</a:t>
            </a:r>
          </a:p>
          <a:p>
            <a:pPr marL="342900" indent="-342900">
              <a:buFont typeface="Arial" panose="020B0604020202020204" pitchFamily="34" charset="0"/>
              <a:buChar char="•"/>
            </a:pPr>
            <a:r>
              <a:rPr lang="fr-FR" sz="2200" dirty="0">
                <a:solidFill>
                  <a:srgbClr val="2F5597"/>
                </a:solidFill>
                <a:sym typeface="Wingdings" panose="05000000000000000000" pitchFamily="2" charset="2"/>
              </a:rPr>
              <a:t>Ai-je prévu des moments d’écoute pour ajuster le projet en fonction des retours des jeunes ?</a:t>
            </a:r>
          </a:p>
          <a:p>
            <a:pPr marL="342900" indent="-342900">
              <a:buFont typeface="Arial" panose="020B0604020202020204" pitchFamily="34" charset="0"/>
              <a:buChar char="•"/>
            </a:pPr>
            <a:r>
              <a:rPr lang="fr-FR" sz="2200" dirty="0">
                <a:solidFill>
                  <a:srgbClr val="2F5597"/>
                </a:solidFill>
                <a:sym typeface="Wingdings" panose="05000000000000000000" pitchFamily="2" charset="2"/>
              </a:rPr>
              <a:t>Est-ce que les jeunes peuvent s’exprimer librement, y compris sur les difficultés ?</a:t>
            </a:r>
          </a:p>
          <a:p>
            <a:endParaRPr lang="fr-FR" sz="2200" dirty="0">
              <a:solidFill>
                <a:srgbClr val="2F5597"/>
              </a:solidFill>
              <a:sym typeface="Wingdings" panose="05000000000000000000" pitchFamily="2" charset="2"/>
            </a:endParaRPr>
          </a:p>
          <a:p>
            <a:r>
              <a:rPr lang="fr-FR" sz="2200" dirty="0">
                <a:solidFill>
                  <a:srgbClr val="2F5597"/>
                </a:solidFill>
                <a:sym typeface="Wingdings" panose="05000000000000000000" pitchFamily="2" charset="2"/>
              </a:rPr>
              <a:t> </a:t>
            </a:r>
            <a:r>
              <a:rPr lang="fr-FR" sz="2200" b="1" dirty="0">
                <a:solidFill>
                  <a:srgbClr val="2F5597"/>
                </a:solidFill>
                <a:sym typeface="Wingdings" panose="05000000000000000000" pitchFamily="2" charset="2"/>
              </a:rPr>
              <a:t>Après le projet : valorisation et suivi</a:t>
            </a:r>
          </a:p>
          <a:p>
            <a:pPr marL="342900" indent="-342900">
              <a:buFont typeface="Arial" panose="020B0604020202020204" pitchFamily="34" charset="0"/>
              <a:buChar char="•"/>
            </a:pPr>
            <a:r>
              <a:rPr lang="fr-FR" sz="2200" dirty="0">
                <a:solidFill>
                  <a:srgbClr val="2F5597"/>
                </a:solidFill>
                <a:sym typeface="Wingdings" panose="05000000000000000000" pitchFamily="2" charset="2"/>
              </a:rPr>
              <a:t>Comment les jeunes participants valorisent-ils leur expérience après la mobilité ?</a:t>
            </a:r>
          </a:p>
          <a:p>
            <a:pPr marL="342900" indent="-342900">
              <a:buFont typeface="Arial" panose="020B0604020202020204" pitchFamily="34" charset="0"/>
              <a:buChar char="•"/>
            </a:pPr>
            <a:r>
              <a:rPr lang="fr-FR" sz="2200" dirty="0">
                <a:solidFill>
                  <a:srgbClr val="2F5597"/>
                </a:solidFill>
                <a:sym typeface="Wingdings" panose="05000000000000000000" pitchFamily="2" charset="2"/>
              </a:rPr>
              <a:t>Ai-je pensé à la continuité : comment maintenir le lien, accompagner leur retour, et les engager dans de nouveaux projets ?</a:t>
            </a:r>
          </a:p>
          <a:p>
            <a:pPr marL="342900" indent="-342900">
              <a:buFont typeface="Arial" panose="020B0604020202020204" pitchFamily="34" charset="0"/>
              <a:buChar char="•"/>
            </a:pPr>
            <a:r>
              <a:rPr lang="fr-FR" sz="2200" dirty="0">
                <a:solidFill>
                  <a:srgbClr val="2F5597"/>
                </a:solidFill>
                <a:sym typeface="Wingdings" panose="05000000000000000000" pitchFamily="2" charset="2"/>
              </a:rPr>
              <a:t>Comment puis-je capitaliser sur l’expérience pour améliorer les futures mobilités ?</a:t>
            </a:r>
          </a:p>
        </p:txBody>
      </p:sp>
    </p:spTree>
    <p:extLst>
      <p:ext uri="{BB962C8B-B14F-4D97-AF65-F5344CB8AC3E}">
        <p14:creationId xmlns:p14="http://schemas.microsoft.com/office/powerpoint/2010/main" val="279964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65128-5AA8-65A5-F8DE-AEB03150631B}"/>
              </a:ext>
            </a:extLst>
          </p:cNvPr>
          <p:cNvSpPr>
            <a:spLocks noGrp="1"/>
          </p:cNvSpPr>
          <p:nvPr>
            <p:ph type="title"/>
          </p:nvPr>
        </p:nvSpPr>
        <p:spPr/>
        <p:txBody>
          <a:bodyPr/>
          <a:lstStyle/>
          <a:p>
            <a:r>
              <a:rPr lang="fr-FR"/>
              <a:t>Sommaire de la matinée</a:t>
            </a:r>
          </a:p>
        </p:txBody>
      </p:sp>
      <p:graphicFrame>
        <p:nvGraphicFramePr>
          <p:cNvPr id="4" name="Tableau 3">
            <a:extLst>
              <a:ext uri="{FF2B5EF4-FFF2-40B4-BE49-F238E27FC236}">
                <a16:creationId xmlns:a16="http://schemas.microsoft.com/office/drawing/2014/main" id="{7ECC6213-13D1-9911-25E2-E15B4B96AAD6}"/>
              </a:ext>
            </a:extLst>
          </p:cNvPr>
          <p:cNvGraphicFramePr>
            <a:graphicFrameLocks noGrp="1"/>
          </p:cNvGraphicFramePr>
          <p:nvPr>
            <p:extLst>
              <p:ext uri="{D42A27DB-BD31-4B8C-83A1-F6EECF244321}">
                <p14:modId xmlns:p14="http://schemas.microsoft.com/office/powerpoint/2010/main" val="868059637"/>
              </p:ext>
            </p:extLst>
          </p:nvPr>
        </p:nvGraphicFramePr>
        <p:xfrm>
          <a:off x="838200" y="2225231"/>
          <a:ext cx="10937240" cy="3442843"/>
        </p:xfrm>
        <a:graphic>
          <a:graphicData uri="http://schemas.openxmlformats.org/drawingml/2006/table">
            <a:tbl>
              <a:tblPr firstRow="1" bandRow="1">
                <a:tableStyleId>{5C22544A-7EE6-4342-B048-85BDC9FD1C3A}</a:tableStyleId>
              </a:tblPr>
              <a:tblGrid>
                <a:gridCol w="2523599">
                  <a:extLst>
                    <a:ext uri="{9D8B030D-6E8A-4147-A177-3AD203B41FA5}">
                      <a16:colId xmlns:a16="http://schemas.microsoft.com/office/drawing/2014/main" val="601573407"/>
                    </a:ext>
                  </a:extLst>
                </a:gridCol>
                <a:gridCol w="8413641">
                  <a:extLst>
                    <a:ext uri="{9D8B030D-6E8A-4147-A177-3AD203B41FA5}">
                      <a16:colId xmlns:a16="http://schemas.microsoft.com/office/drawing/2014/main" val="1642271245"/>
                    </a:ext>
                  </a:extLst>
                </a:gridCol>
              </a:tblGrid>
              <a:tr h="481012">
                <a:tc>
                  <a:txBody>
                    <a:bodyPr/>
                    <a:lstStyle/>
                    <a:p>
                      <a:pPr>
                        <a:lnSpc>
                          <a:spcPct val="100000"/>
                        </a:lnSpc>
                        <a:spcBef>
                          <a:spcPts val="1800"/>
                        </a:spcBef>
                        <a:spcAft>
                          <a:spcPts val="1800"/>
                        </a:spcAft>
                      </a:pPr>
                      <a:r>
                        <a:rPr lang="fr-FR" sz="2400" b="0">
                          <a:solidFill>
                            <a:srgbClr val="001277"/>
                          </a:solidFill>
                        </a:rPr>
                        <a:t>09h00 - 09h05</a:t>
                      </a:r>
                    </a:p>
                  </a:txBody>
                  <a:tcPr>
                    <a:noFill/>
                  </a:tcPr>
                </a:tc>
                <a:tc>
                  <a:txBody>
                    <a:bodyPr/>
                    <a:lstStyle/>
                    <a:p>
                      <a:pPr marL="285750" indent="-285750">
                        <a:lnSpc>
                          <a:spcPct val="100000"/>
                        </a:lnSpc>
                        <a:spcBef>
                          <a:spcPts val="1800"/>
                        </a:spcBef>
                        <a:spcAft>
                          <a:spcPts val="1800"/>
                        </a:spcAft>
                        <a:buFont typeface="Arial" panose="020B0604020202020204" pitchFamily="34" charset="0"/>
                        <a:buChar char="•"/>
                      </a:pPr>
                      <a:r>
                        <a:rPr lang="fr-FR" sz="2400" b="0">
                          <a:solidFill>
                            <a:srgbClr val="001277"/>
                          </a:solidFill>
                        </a:rPr>
                        <a:t>Présentation de la matinée</a:t>
                      </a:r>
                    </a:p>
                  </a:txBody>
                  <a:tcPr>
                    <a:noFill/>
                  </a:tcPr>
                </a:tc>
                <a:extLst>
                  <a:ext uri="{0D108BD9-81ED-4DB2-BD59-A6C34878D82A}">
                    <a16:rowId xmlns:a16="http://schemas.microsoft.com/office/drawing/2014/main" val="2750752294"/>
                  </a:ext>
                </a:extLst>
              </a:tr>
              <a:tr h="370840">
                <a:tc>
                  <a:txBody>
                    <a:bodyPr/>
                    <a:lstStyle/>
                    <a:p>
                      <a:pPr>
                        <a:lnSpc>
                          <a:spcPct val="100000"/>
                        </a:lnSpc>
                        <a:spcBef>
                          <a:spcPts val="1800"/>
                        </a:spcBef>
                        <a:spcAft>
                          <a:spcPts val="1800"/>
                        </a:spcAft>
                      </a:pPr>
                      <a:r>
                        <a:rPr lang="fr-FR" sz="2400" b="0" kern="1200" dirty="0">
                          <a:solidFill>
                            <a:srgbClr val="001277"/>
                          </a:solidFill>
                          <a:latin typeface="+mn-lt"/>
                          <a:ea typeface="+mn-ea"/>
                          <a:cs typeface="+mn-cs"/>
                        </a:rPr>
                        <a:t>09h05 </a:t>
                      </a:r>
                      <a:r>
                        <a:rPr lang="fr-FR" sz="2400" b="0" dirty="0">
                          <a:solidFill>
                            <a:srgbClr val="001277"/>
                          </a:solidFill>
                        </a:rPr>
                        <a:t>-</a:t>
                      </a:r>
                      <a:r>
                        <a:rPr lang="fr-FR" sz="2400" b="0" kern="1200" dirty="0">
                          <a:solidFill>
                            <a:srgbClr val="001277"/>
                          </a:solidFill>
                          <a:latin typeface="+mn-lt"/>
                          <a:ea typeface="+mn-ea"/>
                          <a:cs typeface="+mn-cs"/>
                        </a:rPr>
                        <a:t> 09h35</a:t>
                      </a:r>
                    </a:p>
                  </a:txBody>
                  <a:tcPr>
                    <a:noFill/>
                  </a:tcPr>
                </a:tc>
                <a:tc>
                  <a:txBody>
                    <a:bodyPr/>
                    <a:lstStyle/>
                    <a:p>
                      <a:pPr marL="285750" lvl="0" indent="-285750" algn="just">
                        <a:lnSpc>
                          <a:spcPct val="100000"/>
                        </a:lnSpc>
                        <a:spcBef>
                          <a:spcPts val="1800"/>
                        </a:spcBef>
                        <a:spcAft>
                          <a:spcPts val="1800"/>
                        </a:spcAft>
                        <a:buFont typeface="Arial" panose="020B0604020202020204" pitchFamily="34" charset="0"/>
                        <a:buChar char="•"/>
                      </a:pPr>
                      <a:r>
                        <a:rPr lang="fr-FR" sz="2400" b="0" kern="1200" dirty="0">
                          <a:solidFill>
                            <a:srgbClr val="001277"/>
                          </a:solidFill>
                          <a:latin typeface="+mn-lt"/>
                          <a:ea typeface="+mn-ea"/>
                          <a:cs typeface="+mn-cs"/>
                        </a:rPr>
                        <a:t>L’inclusion dans les projets Erasmus+</a:t>
                      </a:r>
                    </a:p>
                  </a:txBody>
                  <a:tcPr>
                    <a:noFill/>
                  </a:tcPr>
                </a:tc>
                <a:extLst>
                  <a:ext uri="{0D108BD9-81ED-4DB2-BD59-A6C34878D82A}">
                    <a16:rowId xmlns:a16="http://schemas.microsoft.com/office/drawing/2014/main" val="1209937924"/>
                  </a:ext>
                </a:extLst>
              </a:tr>
              <a:tr h="443166">
                <a:tc>
                  <a:txBody>
                    <a:bodyPr/>
                    <a:lstStyle/>
                    <a:p>
                      <a:pPr>
                        <a:lnSpc>
                          <a:spcPct val="100000"/>
                        </a:lnSpc>
                        <a:spcBef>
                          <a:spcPts val="1800"/>
                        </a:spcBef>
                        <a:spcAft>
                          <a:spcPts val="1800"/>
                        </a:spcAft>
                      </a:pPr>
                      <a:r>
                        <a:rPr lang="fr-FR" sz="2400" b="0" dirty="0">
                          <a:solidFill>
                            <a:srgbClr val="001277"/>
                          </a:solidFill>
                        </a:rPr>
                        <a:t>09h35 - 10h35</a:t>
                      </a:r>
                    </a:p>
                  </a:txBody>
                  <a:tcPr>
                    <a:noFill/>
                  </a:tcPr>
                </a:tc>
                <a:tc>
                  <a:txBody>
                    <a:bodyPr/>
                    <a:lstStyle/>
                    <a:p>
                      <a:pPr marL="285750" marR="0" lvl="0" indent="-285750" algn="l" defTabSz="914400" rtl="0" eaLnBrk="1" fontAlgn="auto" latinLnBrk="0" hangingPunct="1">
                        <a:lnSpc>
                          <a:spcPct val="100000"/>
                        </a:lnSpc>
                        <a:spcBef>
                          <a:spcPts val="1800"/>
                        </a:spcBef>
                        <a:spcAft>
                          <a:spcPts val="1800"/>
                        </a:spcAft>
                        <a:buClrTx/>
                        <a:buSzTx/>
                        <a:buFont typeface="Arial" panose="020B0604020202020204" pitchFamily="34" charset="0"/>
                        <a:buChar char="•"/>
                        <a:tabLst/>
                        <a:defRPr/>
                      </a:pPr>
                      <a:r>
                        <a:rPr lang="fr-FR" sz="2400" b="0" dirty="0">
                          <a:solidFill>
                            <a:srgbClr val="001277"/>
                          </a:solidFill>
                        </a:rPr>
                        <a:t>Partages d’expériences – échanges de pratiques</a:t>
                      </a:r>
                    </a:p>
                  </a:txBody>
                  <a:tcPr>
                    <a:noFill/>
                  </a:tcPr>
                </a:tc>
                <a:extLst>
                  <a:ext uri="{0D108BD9-81ED-4DB2-BD59-A6C34878D82A}">
                    <a16:rowId xmlns:a16="http://schemas.microsoft.com/office/drawing/2014/main" val="1856984220"/>
                  </a:ext>
                </a:extLst>
              </a:tr>
              <a:tr h="370840">
                <a:tc>
                  <a:txBody>
                    <a:bodyPr/>
                    <a:lstStyle/>
                    <a:p>
                      <a:pPr marL="0" marR="0" lvl="0" indent="0" algn="l" defTabSz="914400" rtl="0" eaLnBrk="1" fontAlgn="auto" latinLnBrk="0" hangingPunct="1">
                        <a:lnSpc>
                          <a:spcPct val="100000"/>
                        </a:lnSpc>
                        <a:spcBef>
                          <a:spcPts val="1800"/>
                        </a:spcBef>
                        <a:spcAft>
                          <a:spcPts val="1800"/>
                        </a:spcAft>
                        <a:buClrTx/>
                        <a:buSzTx/>
                        <a:buFontTx/>
                        <a:buNone/>
                        <a:tabLst/>
                        <a:defRPr/>
                      </a:pPr>
                      <a:r>
                        <a:rPr lang="fr-FR" sz="2400" b="0" dirty="0">
                          <a:solidFill>
                            <a:srgbClr val="001277"/>
                          </a:solidFill>
                        </a:rPr>
                        <a:t>10h35 – 10h50</a:t>
                      </a:r>
                    </a:p>
                  </a:txBody>
                  <a:tcPr>
                    <a:noFill/>
                  </a:tcPr>
                </a:tc>
                <a:tc>
                  <a:txBody>
                    <a:bodyPr/>
                    <a:lstStyle/>
                    <a:p>
                      <a:pPr marL="285750" indent="-285750">
                        <a:lnSpc>
                          <a:spcPct val="100000"/>
                        </a:lnSpc>
                        <a:spcBef>
                          <a:spcPts val="1800"/>
                        </a:spcBef>
                        <a:spcAft>
                          <a:spcPts val="1800"/>
                        </a:spcAft>
                        <a:buFont typeface="Arial" panose="020B0604020202020204" pitchFamily="34" charset="0"/>
                        <a:buChar char="•"/>
                      </a:pPr>
                      <a:r>
                        <a:rPr lang="fr-FR" sz="2400" b="0" dirty="0">
                          <a:solidFill>
                            <a:srgbClr val="001277"/>
                          </a:solidFill>
                        </a:rPr>
                        <a:t>Pause</a:t>
                      </a:r>
                    </a:p>
                  </a:txBody>
                  <a:tcPr>
                    <a:noFill/>
                  </a:tcPr>
                </a:tc>
                <a:extLst>
                  <a:ext uri="{0D108BD9-81ED-4DB2-BD59-A6C34878D82A}">
                    <a16:rowId xmlns:a16="http://schemas.microsoft.com/office/drawing/2014/main" val="439427942"/>
                  </a:ext>
                </a:extLst>
              </a:tr>
              <a:tr h="370840">
                <a:tc>
                  <a:txBody>
                    <a:bodyPr/>
                    <a:lstStyle/>
                    <a:p>
                      <a:pPr marL="0" marR="0" lvl="0" indent="0" algn="l" defTabSz="914400" rtl="0" eaLnBrk="1" fontAlgn="auto" latinLnBrk="0" hangingPunct="1">
                        <a:lnSpc>
                          <a:spcPct val="100000"/>
                        </a:lnSpc>
                        <a:spcBef>
                          <a:spcPts val="1800"/>
                        </a:spcBef>
                        <a:spcAft>
                          <a:spcPts val="1800"/>
                        </a:spcAft>
                        <a:buClrTx/>
                        <a:buSzTx/>
                        <a:buFontTx/>
                        <a:buNone/>
                        <a:tabLst/>
                        <a:defRPr/>
                      </a:pPr>
                      <a:r>
                        <a:rPr lang="fr-FR" sz="2400" b="0" dirty="0">
                          <a:solidFill>
                            <a:srgbClr val="001277"/>
                          </a:solidFill>
                        </a:rPr>
                        <a:t>10h50 - 11h50</a:t>
                      </a:r>
                    </a:p>
                  </a:txBody>
                  <a:tcPr>
                    <a:noFill/>
                  </a:tcPr>
                </a:tc>
                <a:tc>
                  <a:txBody>
                    <a:bodyPr/>
                    <a:lstStyle/>
                    <a:p>
                      <a:pPr marL="285750" indent="-285750">
                        <a:lnSpc>
                          <a:spcPct val="100000"/>
                        </a:lnSpc>
                        <a:spcBef>
                          <a:spcPts val="1800"/>
                        </a:spcBef>
                        <a:spcAft>
                          <a:spcPts val="1800"/>
                        </a:spcAft>
                        <a:buFont typeface="Arial" panose="020B0604020202020204" pitchFamily="34" charset="0"/>
                        <a:buChar char="•"/>
                      </a:pPr>
                      <a:r>
                        <a:rPr lang="fr-FR" sz="2400" b="0" dirty="0">
                          <a:solidFill>
                            <a:srgbClr val="001277"/>
                          </a:solidFill>
                        </a:rPr>
                        <a:t>Travaux collaboratifs / sous-groupes</a:t>
                      </a:r>
                    </a:p>
                  </a:txBody>
                  <a:tcPr>
                    <a:noFill/>
                  </a:tcPr>
                </a:tc>
                <a:extLst>
                  <a:ext uri="{0D108BD9-81ED-4DB2-BD59-A6C34878D82A}">
                    <a16:rowId xmlns:a16="http://schemas.microsoft.com/office/drawing/2014/main" val="159212598"/>
                  </a:ext>
                </a:extLst>
              </a:tr>
              <a:tr h="1133031">
                <a:tc>
                  <a:txBody>
                    <a:bodyPr/>
                    <a:lstStyle/>
                    <a:p>
                      <a:pPr>
                        <a:lnSpc>
                          <a:spcPct val="100000"/>
                        </a:lnSpc>
                        <a:spcBef>
                          <a:spcPts val="1800"/>
                        </a:spcBef>
                        <a:spcAft>
                          <a:spcPts val="1800"/>
                        </a:spcAft>
                      </a:pPr>
                      <a:r>
                        <a:rPr lang="fr-FR" sz="2400" b="0" dirty="0">
                          <a:solidFill>
                            <a:srgbClr val="001277"/>
                          </a:solidFill>
                        </a:rPr>
                        <a:t>11h50 - 12h00</a:t>
                      </a:r>
                    </a:p>
                  </a:txBody>
                  <a:tcPr>
                    <a:noFill/>
                  </a:tcPr>
                </a:tc>
                <a:tc>
                  <a:txBody>
                    <a:bodyPr/>
                    <a:lstStyle/>
                    <a:p>
                      <a:pPr marL="285750" indent="-285750">
                        <a:lnSpc>
                          <a:spcPct val="100000"/>
                        </a:lnSpc>
                        <a:spcBef>
                          <a:spcPts val="1800"/>
                        </a:spcBef>
                        <a:spcAft>
                          <a:spcPts val="1800"/>
                        </a:spcAft>
                        <a:buFont typeface="Arial" panose="020B0604020202020204" pitchFamily="34" charset="0"/>
                        <a:buChar char="•"/>
                      </a:pPr>
                      <a:r>
                        <a:rPr lang="fr-FR" sz="2400" b="0" dirty="0">
                          <a:solidFill>
                            <a:srgbClr val="001277"/>
                          </a:solidFill>
                        </a:rPr>
                        <a:t>Questions diverses des participants &amp; actualités EAM</a:t>
                      </a:r>
                    </a:p>
                  </a:txBody>
                  <a:tcPr>
                    <a:noFill/>
                  </a:tcPr>
                </a:tc>
                <a:extLst>
                  <a:ext uri="{0D108BD9-81ED-4DB2-BD59-A6C34878D82A}">
                    <a16:rowId xmlns:a16="http://schemas.microsoft.com/office/drawing/2014/main" val="3948760854"/>
                  </a:ext>
                </a:extLst>
              </a:tr>
            </a:tbl>
          </a:graphicData>
        </a:graphic>
      </p:graphicFrame>
    </p:spTree>
    <p:extLst>
      <p:ext uri="{BB962C8B-B14F-4D97-AF65-F5344CB8AC3E}">
        <p14:creationId xmlns:p14="http://schemas.microsoft.com/office/powerpoint/2010/main" val="344108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F98B531-1311-5B70-BF75-CF7C4D93782F}"/>
              </a:ext>
            </a:extLst>
          </p:cNvPr>
          <p:cNvSpPr txBox="1">
            <a:spLocks/>
          </p:cNvSpPr>
          <p:nvPr/>
        </p:nvSpPr>
        <p:spPr>
          <a:xfrm>
            <a:off x="621323" y="342985"/>
            <a:ext cx="7018543" cy="870495"/>
          </a:xfrm>
          <a:prstGeom prst="rect">
            <a:avLst/>
          </a:prstGeom>
          <a:solidFill>
            <a:srgbClr val="2F5597"/>
          </a:solidFill>
        </p:spPr>
        <p:txBody>
          <a:bodyPr lIns="0" tIns="0" rIns="0" bIns="0" anchor="t">
            <a:normAutofit/>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pPr algn="l"/>
            <a:r>
              <a:rPr lang="fr-FR" sz="3000" b="1" i="1" dirty="0">
                <a:solidFill>
                  <a:schemeClr val="bg1"/>
                </a:solidFill>
                <a:latin typeface="+mn-lt"/>
                <a:cs typeface="Arial" panose="020B0604020202020204" pitchFamily="34" charset="0"/>
              </a:rPr>
              <a:t>4- Chiffres clé 2025 : Projets de mobilité</a:t>
            </a:r>
          </a:p>
        </p:txBody>
      </p:sp>
      <p:sp>
        <p:nvSpPr>
          <p:cNvPr id="8" name="Cercle">
            <a:extLst>
              <a:ext uri="{FF2B5EF4-FFF2-40B4-BE49-F238E27FC236}">
                <a16:creationId xmlns:a16="http://schemas.microsoft.com/office/drawing/2014/main" id="{F0D36F67-16F7-CF1E-B8D0-530659ABD986}"/>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3" name="Retentabant advenas cum cum omnium omnium quod bacarum suavitate bacarum ingenuos ut humanitatis esset quod retentabant Homerici humanitatis nobilium plerique.">
            <a:extLst>
              <a:ext uri="{FF2B5EF4-FFF2-40B4-BE49-F238E27FC236}">
                <a16:creationId xmlns:a16="http://schemas.microsoft.com/office/drawing/2014/main" id="{6860FAE0-EAC0-9DFE-820B-3E3CF1830305}"/>
              </a:ext>
            </a:extLst>
          </p:cNvPr>
          <p:cNvSpPr txBox="1"/>
          <p:nvPr/>
        </p:nvSpPr>
        <p:spPr>
          <a:xfrm>
            <a:off x="466827" y="2479107"/>
            <a:ext cx="7256343" cy="1978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825500">
              <a:lnSpc>
                <a:spcPct val="130000"/>
              </a:lnSpc>
              <a:defRPr spc="48">
                <a:solidFill>
                  <a:srgbClr val="333333"/>
                </a:solidFill>
                <a:latin typeface="Tahoma"/>
                <a:ea typeface="Tahoma"/>
                <a:cs typeface="Tahoma"/>
                <a:sym typeface="Tahoma"/>
              </a:defRPr>
            </a:lvl1pPr>
          </a:lstStyle>
          <a:p>
            <a:pPr marL="342900" indent="-342900" algn="just">
              <a:buFont typeface="Arial" panose="020B0604020202020204" pitchFamily="34" charset="0"/>
              <a:buChar char="•"/>
            </a:pPr>
            <a:r>
              <a:rPr lang="fr-FR" sz="2000" dirty="0">
                <a:solidFill>
                  <a:srgbClr val="2F5597"/>
                </a:solidFill>
                <a:latin typeface="+mn-lt"/>
              </a:rPr>
              <a:t>Enseignement et formation professionnelle </a:t>
            </a:r>
          </a:p>
          <a:p>
            <a:pPr marL="800100" lvl="1" indent="-342900" algn="just">
              <a:buFont typeface="Arial" panose="020B0604020202020204" pitchFamily="34" charset="0"/>
              <a:buChar char="•"/>
            </a:pPr>
            <a:r>
              <a:rPr lang="fr-FR" sz="2000" dirty="0">
                <a:solidFill>
                  <a:srgbClr val="2F5597"/>
                </a:solidFill>
              </a:rPr>
              <a:t>48 945 mobilités financées sur 94 133 sollicitées</a:t>
            </a:r>
          </a:p>
          <a:p>
            <a:pPr marL="342900" indent="-342900" algn="just">
              <a:buFont typeface="Arial" panose="020B0604020202020204" pitchFamily="34" charset="0"/>
              <a:buChar char="•"/>
            </a:pPr>
            <a:endParaRPr lang="fr-FR" sz="2000" dirty="0">
              <a:solidFill>
                <a:srgbClr val="2F5597"/>
              </a:solidFill>
              <a:latin typeface="+mn-lt"/>
            </a:endParaRPr>
          </a:p>
          <a:p>
            <a:pPr marL="342900" indent="-342900" algn="just">
              <a:buFont typeface="Arial" panose="020B0604020202020204" pitchFamily="34" charset="0"/>
              <a:buChar char="•"/>
            </a:pPr>
            <a:r>
              <a:rPr lang="fr-FR" sz="2000" dirty="0">
                <a:solidFill>
                  <a:srgbClr val="2F5597"/>
                </a:solidFill>
                <a:latin typeface="+mn-lt"/>
              </a:rPr>
              <a:t>Enseignement supérieur </a:t>
            </a:r>
          </a:p>
          <a:p>
            <a:pPr marL="800100" lvl="1" indent="-342900" algn="just">
              <a:buFont typeface="Arial" panose="020B0604020202020204" pitchFamily="34" charset="0"/>
              <a:buChar char="•"/>
            </a:pPr>
            <a:r>
              <a:rPr lang="fr-FR" sz="2000" dirty="0">
                <a:solidFill>
                  <a:srgbClr val="2F5597"/>
                </a:solidFill>
              </a:rPr>
              <a:t>72 186 mobilités financées sur 136 519</a:t>
            </a:r>
            <a:endParaRPr lang="fr-FR" sz="2000" dirty="0">
              <a:solidFill>
                <a:srgbClr val="2F5597"/>
              </a:solidFill>
              <a:latin typeface="+mn-lt"/>
            </a:endParaRPr>
          </a:p>
        </p:txBody>
      </p:sp>
      <p:sp>
        <p:nvSpPr>
          <p:cNvPr id="11" name="Cercle">
            <a:extLst>
              <a:ext uri="{FF2B5EF4-FFF2-40B4-BE49-F238E27FC236}">
                <a16:creationId xmlns:a16="http://schemas.microsoft.com/office/drawing/2014/main" id="{A48627D2-F901-49BD-990B-E36D066B8157}"/>
              </a:ext>
            </a:extLst>
          </p:cNvPr>
          <p:cNvSpPr/>
          <p:nvPr/>
        </p:nvSpPr>
        <p:spPr>
          <a:xfrm>
            <a:off x="-343665" y="494068"/>
            <a:ext cx="698045" cy="698045"/>
          </a:xfrm>
          <a:prstGeom prst="ellipse">
            <a:avLst/>
          </a:prstGeom>
          <a:solidFill>
            <a:srgbClr val="00C07C"/>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pic>
        <p:nvPicPr>
          <p:cNvPr id="3074" name="Picture 2" descr="https://agence.erasmusplus.fr/wp-content/uploads/2019/12/projet-artisans-florentins-300x200.jpg">
            <a:extLst>
              <a:ext uri="{FF2B5EF4-FFF2-40B4-BE49-F238E27FC236}">
                <a16:creationId xmlns:a16="http://schemas.microsoft.com/office/drawing/2014/main" id="{7C271BBF-F2B3-4364-978B-662B50EB0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708" y="489611"/>
            <a:ext cx="2764298" cy="18428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agence.erasmusplus.fr/wp-content/uploads/2021/09/projet-erasmus-discriminations-lycee-professionnel-300x200.jpg">
            <a:extLst>
              <a:ext uri="{FF2B5EF4-FFF2-40B4-BE49-F238E27FC236}">
                <a16:creationId xmlns:a16="http://schemas.microsoft.com/office/drawing/2014/main" id="{87681B72-0902-41B6-B436-1BAA744EDE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2744" y="2148972"/>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agence.erasmusplus.fr/wp-content/uploads/2019/12/projet-education-informelle-300x225.jpg">
            <a:extLst>
              <a:ext uri="{FF2B5EF4-FFF2-40B4-BE49-F238E27FC236}">
                <a16:creationId xmlns:a16="http://schemas.microsoft.com/office/drawing/2014/main" id="{0F6DCE41-E5CD-4EB9-B175-977A5AEBB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1732" y="3870042"/>
            <a:ext cx="2429762" cy="1822322"/>
          </a:xfrm>
          <a:prstGeom prst="rect">
            <a:avLst/>
          </a:prstGeom>
          <a:noFill/>
          <a:extLst>
            <a:ext uri="{909E8E84-426E-40DD-AFC4-6F175D3DCCD1}">
              <a14:hiddenFill xmlns:a14="http://schemas.microsoft.com/office/drawing/2010/main">
                <a:solidFill>
                  <a:srgbClr val="FFFFFF"/>
                </a:solidFill>
              </a14:hiddenFill>
            </a:ext>
          </a:extLst>
        </p:spPr>
      </p:pic>
      <p:sp>
        <p:nvSpPr>
          <p:cNvPr id="2" name="Retentabant advenas cum cum omnium omnium quod bacarum suavitate bacarum ingenuos ut humanitatis esset quod retentabant Homerici humanitatis nobilium plerique.">
            <a:extLst>
              <a:ext uri="{FF2B5EF4-FFF2-40B4-BE49-F238E27FC236}">
                <a16:creationId xmlns:a16="http://schemas.microsoft.com/office/drawing/2014/main" id="{8301BAC8-8EDA-E6C2-4DA8-74F72CF4CBF7}"/>
              </a:ext>
            </a:extLst>
          </p:cNvPr>
          <p:cNvSpPr txBox="1"/>
          <p:nvPr/>
        </p:nvSpPr>
        <p:spPr>
          <a:xfrm>
            <a:off x="466827" y="1351237"/>
            <a:ext cx="7256343" cy="870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825500">
              <a:lnSpc>
                <a:spcPct val="130000"/>
              </a:lnSpc>
              <a:defRPr spc="48">
                <a:solidFill>
                  <a:srgbClr val="333333"/>
                </a:solidFill>
                <a:latin typeface="Tahoma"/>
                <a:ea typeface="Tahoma"/>
                <a:cs typeface="Tahoma"/>
                <a:sym typeface="Tahoma"/>
              </a:defRPr>
            </a:lvl1pPr>
          </a:lstStyle>
          <a:p>
            <a:pPr algn="just"/>
            <a:r>
              <a:rPr lang="fr-FR" sz="2000" dirty="0">
                <a:solidFill>
                  <a:srgbClr val="2F5597"/>
                </a:solidFill>
                <a:latin typeface="+mn-lt"/>
              </a:rPr>
              <a:t>Pour la mobilité, une enveloppe de 399 millions d’euros</a:t>
            </a:r>
          </a:p>
          <a:p>
            <a:pPr algn="just"/>
            <a:r>
              <a:rPr lang="fr-FR" sz="2000" dirty="0">
                <a:solidFill>
                  <a:srgbClr val="2F5597"/>
                </a:solidFill>
                <a:latin typeface="+mn-lt"/>
              </a:rPr>
              <a:t>…pour une demande de 756 millions</a:t>
            </a:r>
          </a:p>
        </p:txBody>
      </p:sp>
      <p:sp>
        <p:nvSpPr>
          <p:cNvPr id="3" name="Organigramme : Alternative 2">
            <a:extLst>
              <a:ext uri="{FF2B5EF4-FFF2-40B4-BE49-F238E27FC236}">
                <a16:creationId xmlns:a16="http://schemas.microsoft.com/office/drawing/2014/main" id="{67031971-2CB3-D2F6-E19E-2F26B87A1004}"/>
              </a:ext>
            </a:extLst>
          </p:cNvPr>
          <p:cNvSpPr/>
          <p:nvPr/>
        </p:nvSpPr>
        <p:spPr>
          <a:xfrm>
            <a:off x="1672389" y="4781203"/>
            <a:ext cx="5146431" cy="1626492"/>
          </a:xfrm>
          <a:prstGeom prst="flowChartAlternateProcess">
            <a:avLst/>
          </a:prstGeom>
          <a:ln>
            <a:solidFill>
              <a:srgbClr val="2F5597"/>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solidFill>
                  <a:srgbClr val="2F5597"/>
                </a:solidFill>
              </a:rPr>
              <a:t>Un complément inclusion utilisé par 17% des apprenants en mobilité pour l’année 2023-2024</a:t>
            </a:r>
          </a:p>
        </p:txBody>
      </p:sp>
    </p:spTree>
    <p:extLst>
      <p:ext uri="{BB962C8B-B14F-4D97-AF65-F5344CB8AC3E}">
        <p14:creationId xmlns:p14="http://schemas.microsoft.com/office/powerpoint/2010/main" val="2773446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A76C1-2779-DE20-250B-3781508BF662}"/>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C2476D39-33BB-FFFB-A1DD-6E87580FFCD6}"/>
              </a:ext>
            </a:extLst>
          </p:cNvPr>
          <p:cNvSpPr txBox="1"/>
          <p:nvPr/>
        </p:nvSpPr>
        <p:spPr>
          <a:xfrm>
            <a:off x="2027436" y="3136612"/>
            <a:ext cx="6922168" cy="584775"/>
          </a:xfrm>
          <a:prstGeom prst="rect">
            <a:avLst/>
          </a:prstGeom>
          <a:noFill/>
        </p:spPr>
        <p:txBody>
          <a:bodyPr wrap="square" rtlCol="0">
            <a:spAutoFit/>
          </a:bodyPr>
          <a:lstStyle/>
          <a:p>
            <a:pPr algn="just"/>
            <a:r>
              <a:rPr lang="fr-FR" sz="3200" b="1" dirty="0">
                <a:solidFill>
                  <a:schemeClr val="bg1"/>
                </a:solidFill>
              </a:rPr>
              <a:t>5- Quelques ressources</a:t>
            </a:r>
          </a:p>
        </p:txBody>
      </p:sp>
      <p:sp>
        <p:nvSpPr>
          <p:cNvPr id="4" name="Cercle">
            <a:extLst>
              <a:ext uri="{FF2B5EF4-FFF2-40B4-BE49-F238E27FC236}">
                <a16:creationId xmlns:a16="http://schemas.microsoft.com/office/drawing/2014/main" id="{F3344680-0420-E9EE-89A1-46CD11CB34DD}"/>
              </a:ext>
            </a:extLst>
          </p:cNvPr>
          <p:cNvSpPr/>
          <p:nvPr/>
        </p:nvSpPr>
        <p:spPr>
          <a:xfrm>
            <a:off x="-343665" y="494068"/>
            <a:ext cx="698045" cy="698045"/>
          </a:xfrm>
          <a:prstGeom prst="ellipse">
            <a:avLst/>
          </a:prstGeom>
          <a:solidFill>
            <a:srgbClr val="1F497D"/>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dirty="0">
              <a:solidFill>
                <a:srgbClr val="F21D9B"/>
              </a:solidFill>
            </a:endParaRPr>
          </a:p>
        </p:txBody>
      </p:sp>
    </p:spTree>
    <p:extLst>
      <p:ext uri="{BB962C8B-B14F-4D97-AF65-F5344CB8AC3E}">
        <p14:creationId xmlns:p14="http://schemas.microsoft.com/office/powerpoint/2010/main" val="351394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E0A82-7C12-B694-C78A-4711F84F3522}"/>
            </a:ext>
          </a:extLst>
        </p:cNvPr>
        <p:cNvGrpSpPr/>
        <p:nvPr/>
      </p:nvGrpSpPr>
      <p:grpSpPr>
        <a:xfrm>
          <a:off x="0" y="0"/>
          <a:ext cx="0" cy="0"/>
          <a:chOff x="0" y="0"/>
          <a:chExt cx="0" cy="0"/>
        </a:xfrm>
      </p:grpSpPr>
      <p:sp>
        <p:nvSpPr>
          <p:cNvPr id="15" name="Cercle">
            <a:extLst>
              <a:ext uri="{FF2B5EF4-FFF2-40B4-BE49-F238E27FC236}">
                <a16:creationId xmlns:a16="http://schemas.microsoft.com/office/drawing/2014/main" id="{A7982953-B63E-A99E-EE16-8F45C8D23B78}"/>
              </a:ext>
            </a:extLst>
          </p:cNvPr>
          <p:cNvSpPr/>
          <p:nvPr/>
        </p:nvSpPr>
        <p:spPr>
          <a:xfrm>
            <a:off x="-343665" y="494068"/>
            <a:ext cx="698045" cy="698045"/>
          </a:xfrm>
          <a:prstGeom prst="ellipse">
            <a:avLst/>
          </a:prstGeom>
          <a:solidFill>
            <a:srgbClr val="F21D9B"/>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4" name="Block Arc 3">
            <a:extLst>
              <a:ext uri="{FF2B5EF4-FFF2-40B4-BE49-F238E27FC236}">
                <a16:creationId xmlns:a16="http://schemas.microsoft.com/office/drawing/2014/main" id="{45AB4309-A6E4-7F6C-3D01-963DBE2F7966}"/>
              </a:ext>
            </a:extLst>
          </p:cNvPr>
          <p:cNvSpPr/>
          <p:nvPr/>
        </p:nvSpPr>
        <p:spPr>
          <a:xfrm rot="1800000">
            <a:off x="-816928" y="2875841"/>
            <a:ext cx="6569513" cy="3133954"/>
          </a:xfrm>
          <a:custGeom>
            <a:avLst/>
            <a:gdLst/>
            <a:ahLst/>
            <a:cxnLst>
              <a:cxn ang="0">
                <a:pos x="wd2" y="hd2"/>
              </a:cxn>
              <a:cxn ang="5400000">
                <a:pos x="wd2" y="hd2"/>
              </a:cxn>
              <a:cxn ang="10800000">
                <a:pos x="wd2" y="hd2"/>
              </a:cxn>
              <a:cxn ang="16200000">
                <a:pos x="wd2" y="hd2"/>
              </a:cxn>
            </a:cxnLst>
            <a:rect l="0" t="0" r="r" b="b"/>
            <a:pathLst>
              <a:path w="21600" h="17726" extrusionOk="0">
                <a:moveTo>
                  <a:pt x="0" y="3833"/>
                </a:moveTo>
                <a:lnTo>
                  <a:pt x="0" y="3833"/>
                </a:lnTo>
                <a:cubicBezTo>
                  <a:pt x="7417" y="-3874"/>
                  <a:pt x="16998" y="406"/>
                  <a:pt x="21399" y="13392"/>
                </a:cubicBezTo>
                <a:cubicBezTo>
                  <a:pt x="21468" y="13594"/>
                  <a:pt x="21535" y="13797"/>
                  <a:pt x="21600" y="14001"/>
                </a:cubicBezTo>
                <a:lnTo>
                  <a:pt x="17796" y="17726"/>
                </a:lnTo>
                <a:lnTo>
                  <a:pt x="17796" y="17726"/>
                </a:lnTo>
                <a:cubicBezTo>
                  <a:pt x="14782" y="8159"/>
                  <a:pt x="7939" y="4712"/>
                  <a:pt x="2512" y="10025"/>
                </a:cubicBezTo>
                <a:cubicBezTo>
                  <a:pt x="2409" y="10126"/>
                  <a:pt x="2306" y="10231"/>
                  <a:pt x="2205" y="10338"/>
                </a:cubicBezTo>
                <a:close/>
              </a:path>
            </a:pathLst>
          </a:custGeom>
          <a:solidFill>
            <a:schemeClr val="accent2">
              <a:lumMod val="20000"/>
              <a:lumOff val="80000"/>
              <a:alpha val="19908"/>
            </a:schemeClr>
          </a:solidFill>
          <a:ln w="12700">
            <a:miter lim="400000"/>
          </a:ln>
          <a:effectLst>
            <a:reflection stA="50000" endPos="40000" dir="5400000" sy="-100000" algn="bl" rotWithShape="0"/>
          </a:effectLst>
        </p:spPr>
        <p:txBody>
          <a:bodyPr lIns="45719" rIns="45719" anchor="ctr"/>
          <a:lstStyle/>
          <a:p>
            <a:pPr defTabSz="825500">
              <a:defRPr sz="1800">
                <a:solidFill>
                  <a:srgbClr val="FFFFFF"/>
                </a:solidFill>
                <a:latin typeface="Helvetica"/>
                <a:ea typeface="Helvetica"/>
                <a:cs typeface="Helvetica"/>
                <a:sym typeface="Helvetica"/>
              </a:defRPr>
            </a:pPr>
            <a:endParaRPr/>
          </a:p>
        </p:txBody>
      </p:sp>
      <p:sp>
        <p:nvSpPr>
          <p:cNvPr id="10" name="Titre 1">
            <a:extLst>
              <a:ext uri="{FF2B5EF4-FFF2-40B4-BE49-F238E27FC236}">
                <a16:creationId xmlns:a16="http://schemas.microsoft.com/office/drawing/2014/main" id="{D6B7F3FB-AE45-E64F-8A27-2D153533296B}"/>
              </a:ext>
            </a:extLst>
          </p:cNvPr>
          <p:cNvSpPr txBox="1">
            <a:spLocks/>
          </p:cNvSpPr>
          <p:nvPr/>
        </p:nvSpPr>
        <p:spPr>
          <a:xfrm>
            <a:off x="2250831" y="246570"/>
            <a:ext cx="7757327" cy="462722"/>
          </a:xfrm>
          <a:prstGeom prst="rect">
            <a:avLst/>
          </a:prstGeom>
        </p:spPr>
        <p:txBody>
          <a:bodyPr lIns="0" tIns="0" rIns="0" bIns="0" anchor="t">
            <a:normAutofit lnSpcReduction="10000"/>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r>
              <a:rPr lang="fr-FR" sz="3600" b="1" i="1" dirty="0">
                <a:solidFill>
                  <a:srgbClr val="2F5597"/>
                </a:solidFill>
                <a:latin typeface="+mj-lt"/>
                <a:cs typeface="Arial" panose="020B0604020202020204" pitchFamily="34" charset="0"/>
              </a:rPr>
              <a:t>Quelques ressources</a:t>
            </a:r>
          </a:p>
        </p:txBody>
      </p:sp>
      <p:sp>
        <p:nvSpPr>
          <p:cNvPr id="12" name="Espace réservé du contenu 3">
            <a:extLst>
              <a:ext uri="{FF2B5EF4-FFF2-40B4-BE49-F238E27FC236}">
                <a16:creationId xmlns:a16="http://schemas.microsoft.com/office/drawing/2014/main" id="{27603983-5213-693C-DE80-A3FF7CBFC225}"/>
              </a:ext>
            </a:extLst>
          </p:cNvPr>
          <p:cNvSpPr txBox="1">
            <a:spLocks/>
          </p:cNvSpPr>
          <p:nvPr/>
        </p:nvSpPr>
        <p:spPr>
          <a:xfrm>
            <a:off x="354380" y="800533"/>
            <a:ext cx="11761419" cy="5563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Clr>
                <a:schemeClr val="accent1">
                  <a:lumMod val="50000"/>
                </a:schemeClr>
              </a:buClr>
              <a:buFont typeface="Wingdings" panose="05000000000000000000" pitchFamily="2" charset="2"/>
              <a:buChar char=""/>
              <a:tabLst>
                <a:tab pos="1168400" algn="l"/>
              </a:tabLst>
            </a:pPr>
            <a:r>
              <a:rPr lang="fr-FR" sz="1600" b="1" dirty="0"/>
              <a:t>Une page web dédiée à la Priorité Inclusion et diversité : </a:t>
            </a:r>
            <a:r>
              <a:rPr lang="fr-FR" sz="1600" dirty="0">
                <a:hlinkClick r:id="rId3"/>
              </a:rPr>
              <a:t>https://agence.erasmusplus.fr/priorites-et-thematiques/erasmus-et-inclusion/</a:t>
            </a:r>
            <a:endParaRPr lang="fr-FR" sz="1600"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r>
              <a:rPr lang="fr-FR" sz="1600" dirty="0"/>
              <a:t>De nombreux </a:t>
            </a:r>
            <a:r>
              <a:rPr lang="fr-FR" sz="1600" b="1" dirty="0">
                <a:solidFill>
                  <a:srgbClr val="0070C0"/>
                </a:solidFill>
              </a:rPr>
              <a:t>exemples de projets</a:t>
            </a:r>
            <a:r>
              <a:rPr lang="fr-FR" sz="1600" dirty="0"/>
              <a:t>, également disponibles dans la </a:t>
            </a:r>
            <a:r>
              <a:rPr lang="fr-FR" sz="1600" dirty="0">
                <a:hlinkClick r:id="rId4"/>
              </a:rPr>
              <a:t>Galerie de projets</a:t>
            </a:r>
            <a:r>
              <a:rPr lang="fr-FR" sz="1600" dirty="0"/>
              <a:t> :</a:t>
            </a:r>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endParaRPr lang="fr-FR" sz="1600"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endParaRPr lang="fr-FR" sz="1600"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endParaRPr lang="fr-FR" sz="1600"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endParaRPr lang="fr-FR" sz="1600"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endParaRPr lang="fr-FR" sz="1600"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endParaRPr lang="fr-FR" sz="1600"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endParaRPr lang="fr-FR" sz="1600"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endParaRPr lang="fr-FR" sz="1600"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endParaRPr lang="fr-FR" sz="1600"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endParaRPr lang="fr-FR" sz="1600"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r>
              <a:rPr lang="fr-FR" sz="1600" dirty="0"/>
              <a:t>Un renvoi vers la page </a:t>
            </a:r>
            <a:r>
              <a:rPr lang="fr-FR" sz="1600" b="1" dirty="0">
                <a:hlinkClick r:id="rId5"/>
              </a:rPr>
              <a:t>Handicap</a:t>
            </a:r>
            <a:r>
              <a:rPr lang="fr-FR" sz="1600" b="1" dirty="0"/>
              <a:t> </a:t>
            </a:r>
            <a:r>
              <a:rPr lang="fr-FR" sz="1600" dirty="0"/>
              <a:t>(3 articles-témoignages) </a:t>
            </a:r>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r>
              <a:rPr lang="fr-FR" sz="1600" dirty="0"/>
              <a:t>Le guide </a:t>
            </a:r>
            <a:r>
              <a:rPr lang="fr-FR" sz="1600" b="1" dirty="0"/>
              <a:t>« Inclusion et diversité dans le programme Erasmus+ »</a:t>
            </a:r>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r>
              <a:rPr lang="fr-FR" sz="1600" b="1" dirty="0"/>
              <a:t>Un recueil de projets </a:t>
            </a:r>
            <a:r>
              <a:rPr lang="fr-FR" sz="1600" b="1" dirty="0">
                <a:hlinkClick r:id="rId6"/>
              </a:rPr>
              <a:t>Inclusion et diversité</a:t>
            </a:r>
            <a:endParaRPr lang="fr-FR" sz="1600" b="1" dirty="0"/>
          </a:p>
          <a:p>
            <a:pPr lvl="1">
              <a:lnSpc>
                <a:spcPct val="100000"/>
              </a:lnSpc>
              <a:spcBef>
                <a:spcPts val="0"/>
              </a:spcBef>
              <a:spcAft>
                <a:spcPts val="600"/>
              </a:spcAft>
              <a:buClr>
                <a:schemeClr val="accent1">
                  <a:lumMod val="50000"/>
                </a:schemeClr>
              </a:buClr>
              <a:buFont typeface="Wingdings" panose="05000000000000000000" pitchFamily="2" charset="2"/>
              <a:buChar char="ü"/>
              <a:tabLst>
                <a:tab pos="1168400" algn="l"/>
              </a:tabLst>
            </a:pPr>
            <a:endParaRPr lang="fr-FR" sz="1600" dirty="0"/>
          </a:p>
          <a:p>
            <a:pPr marL="285750" indent="-285750">
              <a:lnSpc>
                <a:spcPct val="100000"/>
              </a:lnSpc>
              <a:spcBef>
                <a:spcPts val="0"/>
              </a:spcBef>
              <a:spcAft>
                <a:spcPts val="600"/>
              </a:spcAft>
              <a:buClr>
                <a:schemeClr val="accent1">
                  <a:lumMod val="50000"/>
                </a:schemeClr>
              </a:buClr>
              <a:buFont typeface="Wingdings" panose="05000000000000000000" pitchFamily="2" charset="2"/>
              <a:buChar char=""/>
              <a:tabLst>
                <a:tab pos="1168400" algn="l"/>
              </a:tabLst>
            </a:pPr>
            <a:endParaRPr lang="fr-FR" sz="1600" dirty="0">
              <a:latin typeface="+mj-lt"/>
            </a:endParaRPr>
          </a:p>
          <a:p>
            <a:pPr marL="0" indent="0">
              <a:spcBef>
                <a:spcPts val="0"/>
              </a:spcBef>
              <a:spcAft>
                <a:spcPts val="600"/>
              </a:spcAft>
              <a:buClr>
                <a:schemeClr val="accent1">
                  <a:lumMod val="50000"/>
                </a:schemeClr>
              </a:buClr>
              <a:buNone/>
            </a:pPr>
            <a:endParaRPr lang="fr-FR" sz="1600" dirty="0"/>
          </a:p>
          <a:p>
            <a:pPr marL="285750" indent="-285750">
              <a:spcBef>
                <a:spcPts val="0"/>
              </a:spcBef>
              <a:spcAft>
                <a:spcPts val="600"/>
              </a:spcAft>
              <a:buClr>
                <a:schemeClr val="accent1">
                  <a:lumMod val="50000"/>
                </a:schemeClr>
              </a:buClr>
              <a:buFont typeface="Wingdings" panose="05000000000000000000" pitchFamily="2" charset="2"/>
              <a:buChar char=""/>
            </a:pPr>
            <a:endParaRPr lang="fr-FR" sz="1600" dirty="0"/>
          </a:p>
          <a:p>
            <a:pPr marL="550862" indent="-285750">
              <a:spcBef>
                <a:spcPts val="0"/>
              </a:spcBef>
              <a:spcAft>
                <a:spcPts val="600"/>
              </a:spcAft>
              <a:buClr>
                <a:schemeClr val="accent1">
                  <a:lumMod val="50000"/>
                </a:schemeClr>
              </a:buClr>
            </a:pPr>
            <a:endParaRPr lang="fr-FR" sz="1600" dirty="0">
              <a:solidFill>
                <a:srgbClr val="F21D9B"/>
              </a:solidFill>
              <a:latin typeface="Calibri Light" panose="020F0302020204030204" pitchFamily="34" charset="0"/>
              <a:cs typeface="Calibri Light" panose="020F0302020204030204" pitchFamily="34" charset="0"/>
            </a:endParaRPr>
          </a:p>
        </p:txBody>
      </p:sp>
      <p:pic>
        <p:nvPicPr>
          <p:cNvPr id="40" name="Image 39">
            <a:extLst>
              <a:ext uri="{FF2B5EF4-FFF2-40B4-BE49-F238E27FC236}">
                <a16:creationId xmlns:a16="http://schemas.microsoft.com/office/drawing/2014/main" id="{F2E3BDB8-6CA6-22CE-7B4B-88E434AA0D37}"/>
              </a:ext>
            </a:extLst>
          </p:cNvPr>
          <p:cNvPicPr>
            <a:picLocks noChangeAspect="1"/>
          </p:cNvPicPr>
          <p:nvPr/>
        </p:nvPicPr>
        <p:blipFill>
          <a:blip r:embed="rId7"/>
          <a:stretch>
            <a:fillRect/>
          </a:stretch>
        </p:blipFill>
        <p:spPr>
          <a:xfrm>
            <a:off x="786725" y="1955917"/>
            <a:ext cx="1598479" cy="2802619"/>
          </a:xfrm>
          <a:prstGeom prst="rect">
            <a:avLst/>
          </a:prstGeom>
        </p:spPr>
      </p:pic>
      <p:pic>
        <p:nvPicPr>
          <p:cNvPr id="42" name="Image 41">
            <a:extLst>
              <a:ext uri="{FF2B5EF4-FFF2-40B4-BE49-F238E27FC236}">
                <a16:creationId xmlns:a16="http://schemas.microsoft.com/office/drawing/2014/main" id="{68AB1834-F3EA-ECF6-90E3-CAC356D6354A}"/>
              </a:ext>
            </a:extLst>
          </p:cNvPr>
          <p:cNvPicPr>
            <a:picLocks noChangeAspect="1"/>
          </p:cNvPicPr>
          <p:nvPr/>
        </p:nvPicPr>
        <p:blipFill>
          <a:blip r:embed="rId8"/>
          <a:stretch>
            <a:fillRect/>
          </a:stretch>
        </p:blipFill>
        <p:spPr>
          <a:xfrm>
            <a:off x="2415039" y="2160288"/>
            <a:ext cx="1714649" cy="2110923"/>
          </a:xfrm>
          <a:prstGeom prst="rect">
            <a:avLst/>
          </a:prstGeom>
        </p:spPr>
      </p:pic>
      <p:pic>
        <p:nvPicPr>
          <p:cNvPr id="44" name="Image 43">
            <a:extLst>
              <a:ext uri="{FF2B5EF4-FFF2-40B4-BE49-F238E27FC236}">
                <a16:creationId xmlns:a16="http://schemas.microsoft.com/office/drawing/2014/main" id="{E06A802D-3675-B196-1B34-B0B6E6B95CD2}"/>
              </a:ext>
            </a:extLst>
          </p:cNvPr>
          <p:cNvPicPr>
            <a:picLocks noChangeAspect="1"/>
          </p:cNvPicPr>
          <p:nvPr/>
        </p:nvPicPr>
        <p:blipFill>
          <a:blip r:embed="rId9"/>
          <a:stretch>
            <a:fillRect/>
          </a:stretch>
        </p:blipFill>
        <p:spPr>
          <a:xfrm>
            <a:off x="4196998" y="1955917"/>
            <a:ext cx="1722269" cy="2575783"/>
          </a:xfrm>
          <a:prstGeom prst="rect">
            <a:avLst/>
          </a:prstGeom>
        </p:spPr>
      </p:pic>
      <p:pic>
        <p:nvPicPr>
          <p:cNvPr id="3" name="Image 2">
            <a:extLst>
              <a:ext uri="{FF2B5EF4-FFF2-40B4-BE49-F238E27FC236}">
                <a16:creationId xmlns:a16="http://schemas.microsoft.com/office/drawing/2014/main" id="{967E4176-43BE-A0D7-95E8-D239632B6581}"/>
              </a:ext>
            </a:extLst>
          </p:cNvPr>
          <p:cNvPicPr>
            <a:picLocks noChangeAspect="1"/>
          </p:cNvPicPr>
          <p:nvPr/>
        </p:nvPicPr>
        <p:blipFill>
          <a:blip r:embed="rId10"/>
          <a:stretch>
            <a:fillRect/>
          </a:stretch>
        </p:blipFill>
        <p:spPr>
          <a:xfrm>
            <a:off x="7112291" y="2257195"/>
            <a:ext cx="2292468" cy="3206915"/>
          </a:xfrm>
          <a:prstGeom prst="rect">
            <a:avLst/>
          </a:prstGeom>
        </p:spPr>
      </p:pic>
      <p:pic>
        <p:nvPicPr>
          <p:cNvPr id="5" name="Image 4">
            <a:extLst>
              <a:ext uri="{FF2B5EF4-FFF2-40B4-BE49-F238E27FC236}">
                <a16:creationId xmlns:a16="http://schemas.microsoft.com/office/drawing/2014/main" id="{407D5899-11E9-4B17-6A30-7C7C2B462232}"/>
              </a:ext>
            </a:extLst>
          </p:cNvPr>
          <p:cNvPicPr>
            <a:picLocks noChangeAspect="1"/>
          </p:cNvPicPr>
          <p:nvPr/>
        </p:nvPicPr>
        <p:blipFill>
          <a:blip r:embed="rId11"/>
          <a:stretch>
            <a:fillRect/>
          </a:stretch>
        </p:blipFill>
        <p:spPr>
          <a:xfrm>
            <a:off x="9584969" y="3429000"/>
            <a:ext cx="1975275" cy="2487384"/>
          </a:xfrm>
          <a:prstGeom prst="rect">
            <a:avLst/>
          </a:prstGeom>
        </p:spPr>
      </p:pic>
    </p:spTree>
    <p:extLst>
      <p:ext uri="{BB962C8B-B14F-4D97-AF65-F5344CB8AC3E}">
        <p14:creationId xmlns:p14="http://schemas.microsoft.com/office/powerpoint/2010/main" val="157696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ercle">
            <a:extLst>
              <a:ext uri="{FF2B5EF4-FFF2-40B4-BE49-F238E27FC236}">
                <a16:creationId xmlns:a16="http://schemas.microsoft.com/office/drawing/2014/main" id="{F0D36F67-16F7-CF1E-B8D0-530659ABD986}"/>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5" name="Cercle">
            <a:extLst>
              <a:ext uri="{FF2B5EF4-FFF2-40B4-BE49-F238E27FC236}">
                <a16:creationId xmlns:a16="http://schemas.microsoft.com/office/drawing/2014/main" id="{63A74AF9-B72E-157A-AB40-ECBB1BDFC82C}"/>
              </a:ext>
            </a:extLst>
          </p:cNvPr>
          <p:cNvSpPr/>
          <p:nvPr/>
        </p:nvSpPr>
        <p:spPr>
          <a:xfrm>
            <a:off x="-343665" y="494068"/>
            <a:ext cx="698045" cy="698045"/>
          </a:xfrm>
          <a:prstGeom prst="ellipse">
            <a:avLst/>
          </a:prstGeom>
          <a:solidFill>
            <a:srgbClr val="00B0F0"/>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13" name="Rectangle 12">
            <a:extLst>
              <a:ext uri="{FF2B5EF4-FFF2-40B4-BE49-F238E27FC236}">
                <a16:creationId xmlns:a16="http://schemas.microsoft.com/office/drawing/2014/main" id="{ABCE3794-029C-4674-BA10-4D1BE83F63F6}"/>
              </a:ext>
            </a:extLst>
          </p:cNvPr>
          <p:cNvSpPr/>
          <p:nvPr/>
        </p:nvSpPr>
        <p:spPr>
          <a:xfrm>
            <a:off x="452350" y="2682146"/>
            <a:ext cx="11069385" cy="707886"/>
          </a:xfrm>
          <a:prstGeom prst="rect">
            <a:avLst/>
          </a:prstGeom>
        </p:spPr>
        <p:txBody>
          <a:bodyPr wrap="square">
            <a:spAutoFit/>
          </a:bodyPr>
          <a:lstStyle/>
          <a:p>
            <a:pPr marL="360363" indent="-360363"/>
            <a:r>
              <a:rPr lang="fr-FR" sz="2000" dirty="0">
                <a:latin typeface="+mj-lt"/>
              </a:rPr>
              <a:t>- 	Un site  </a:t>
            </a:r>
            <a:r>
              <a:rPr lang="fr-FR" sz="2000" dirty="0">
                <a:latin typeface="+mj-lt"/>
                <a:hlinkClick r:id="rId3"/>
              </a:rPr>
              <a:t>www.euroguidance-france.org </a:t>
            </a:r>
            <a:r>
              <a:rPr lang="fr-FR" sz="2000" dirty="0">
                <a:latin typeface="+mj-lt"/>
              </a:rPr>
              <a:t>: des informations et des conseils avec de nombreuses ressources documentaires</a:t>
            </a:r>
          </a:p>
        </p:txBody>
      </p:sp>
      <p:pic>
        <p:nvPicPr>
          <p:cNvPr id="30" name="Espace réservé du contenu 3">
            <a:extLst>
              <a:ext uri="{FF2B5EF4-FFF2-40B4-BE49-F238E27FC236}">
                <a16:creationId xmlns:a16="http://schemas.microsoft.com/office/drawing/2014/main" id="{06EA5A3A-78A6-42C5-B9B0-2CFDC775F214}"/>
              </a:ext>
            </a:extLst>
          </p:cNvPr>
          <p:cNvPicPr>
            <a:picLocks noChangeAspect="1"/>
          </p:cNvPicPr>
          <p:nvPr/>
        </p:nvPicPr>
        <p:blipFill>
          <a:blip r:embed="rId4"/>
          <a:stretch>
            <a:fillRect/>
          </a:stretch>
        </p:blipFill>
        <p:spPr>
          <a:xfrm>
            <a:off x="569235" y="3523607"/>
            <a:ext cx="1827197" cy="2661792"/>
          </a:xfrm>
          <a:prstGeom prst="rect">
            <a:avLst/>
          </a:prstGeom>
        </p:spPr>
      </p:pic>
      <p:pic>
        <p:nvPicPr>
          <p:cNvPr id="31" name="Image 30">
            <a:extLst>
              <a:ext uri="{FF2B5EF4-FFF2-40B4-BE49-F238E27FC236}">
                <a16:creationId xmlns:a16="http://schemas.microsoft.com/office/drawing/2014/main" id="{F85052A6-9B07-472A-9C63-CF67F9300D1E}"/>
              </a:ext>
            </a:extLst>
          </p:cNvPr>
          <p:cNvPicPr>
            <a:picLocks noChangeAspect="1"/>
          </p:cNvPicPr>
          <p:nvPr/>
        </p:nvPicPr>
        <p:blipFill>
          <a:blip r:embed="rId5"/>
          <a:stretch>
            <a:fillRect/>
          </a:stretch>
        </p:blipFill>
        <p:spPr>
          <a:xfrm>
            <a:off x="2935719" y="3644481"/>
            <a:ext cx="1902170" cy="2786219"/>
          </a:xfrm>
          <a:prstGeom prst="rect">
            <a:avLst/>
          </a:prstGeom>
        </p:spPr>
      </p:pic>
      <p:pic>
        <p:nvPicPr>
          <p:cNvPr id="32" name="Image 31">
            <a:extLst>
              <a:ext uri="{FF2B5EF4-FFF2-40B4-BE49-F238E27FC236}">
                <a16:creationId xmlns:a16="http://schemas.microsoft.com/office/drawing/2014/main" id="{5AEBE96D-75AE-4C84-A4AA-99A8B2073480}"/>
              </a:ext>
            </a:extLst>
          </p:cNvPr>
          <p:cNvPicPr>
            <a:picLocks noChangeAspect="1"/>
          </p:cNvPicPr>
          <p:nvPr/>
        </p:nvPicPr>
        <p:blipFill>
          <a:blip r:embed="rId6"/>
          <a:stretch>
            <a:fillRect/>
          </a:stretch>
        </p:blipFill>
        <p:spPr>
          <a:xfrm>
            <a:off x="5377176" y="3604763"/>
            <a:ext cx="3505741" cy="2684495"/>
          </a:xfrm>
          <a:prstGeom prst="rect">
            <a:avLst/>
          </a:prstGeom>
        </p:spPr>
      </p:pic>
      <p:pic>
        <p:nvPicPr>
          <p:cNvPr id="33" name="Image 32">
            <a:extLst>
              <a:ext uri="{FF2B5EF4-FFF2-40B4-BE49-F238E27FC236}">
                <a16:creationId xmlns:a16="http://schemas.microsoft.com/office/drawing/2014/main" id="{DAE20241-9C7C-4CEA-985B-699CEEBD2AE4}"/>
              </a:ext>
            </a:extLst>
          </p:cNvPr>
          <p:cNvPicPr>
            <a:picLocks noChangeAspect="1"/>
          </p:cNvPicPr>
          <p:nvPr/>
        </p:nvPicPr>
        <p:blipFill>
          <a:blip r:embed="rId7"/>
          <a:stretch>
            <a:fillRect/>
          </a:stretch>
        </p:blipFill>
        <p:spPr>
          <a:xfrm>
            <a:off x="9528187" y="3159023"/>
            <a:ext cx="2233541" cy="3251043"/>
          </a:xfrm>
          <a:prstGeom prst="rect">
            <a:avLst/>
          </a:prstGeom>
        </p:spPr>
      </p:pic>
      <p:sp>
        <p:nvSpPr>
          <p:cNvPr id="16" name="Titre 1">
            <a:extLst>
              <a:ext uri="{FF2B5EF4-FFF2-40B4-BE49-F238E27FC236}">
                <a16:creationId xmlns:a16="http://schemas.microsoft.com/office/drawing/2014/main" id="{0A064EB7-A79C-4BC8-BC96-5E559DE9966D}"/>
              </a:ext>
            </a:extLst>
          </p:cNvPr>
          <p:cNvSpPr txBox="1">
            <a:spLocks/>
          </p:cNvSpPr>
          <p:nvPr/>
        </p:nvSpPr>
        <p:spPr>
          <a:xfrm>
            <a:off x="620229" y="261545"/>
            <a:ext cx="11141499" cy="14487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pPr>
            <a:r>
              <a:rPr lang="fr-FR" sz="3200" b="1" i="1" dirty="0">
                <a:solidFill>
                  <a:srgbClr val="2F5597"/>
                </a:solidFill>
                <a:cs typeface="Arial" panose="020B0604020202020204" pitchFamily="34" charset="0"/>
              </a:rPr>
              <a:t>Quelques ressources</a:t>
            </a:r>
          </a:p>
          <a:p>
            <a:pPr fontAlgn="base">
              <a:lnSpc>
                <a:spcPct val="100000"/>
              </a:lnSpc>
              <a:spcAft>
                <a:spcPct val="0"/>
              </a:spcAft>
            </a:pPr>
            <a:r>
              <a:rPr lang="fr-FR" sz="3200" b="1" i="1" dirty="0">
                <a:solidFill>
                  <a:schemeClr val="accent5">
                    <a:lumMod val="75000"/>
                  </a:schemeClr>
                </a:solidFill>
                <a:cs typeface="Arial" panose="020B0604020202020204" pitchFamily="34" charset="0"/>
              </a:rPr>
              <a:t> </a:t>
            </a:r>
            <a:r>
              <a:rPr lang="fr-FR" sz="3200" b="1" i="1" dirty="0">
                <a:solidFill>
                  <a:srgbClr val="000000"/>
                </a:solidFill>
                <a:latin typeface="Calibri Light" panose="020F0302020204030204" pitchFamily="34" charset="0"/>
              </a:rPr>
              <a:t>La sensibilisation et l’accompagnement des jeunes en difficulté                 </a:t>
            </a:r>
          </a:p>
          <a:p>
            <a:pPr fontAlgn="base">
              <a:lnSpc>
                <a:spcPct val="100000"/>
              </a:lnSpc>
              <a:spcAft>
                <a:spcPct val="0"/>
              </a:spcAft>
            </a:pPr>
            <a:r>
              <a:rPr lang="fr-FR" sz="3200" b="1" i="1" dirty="0">
                <a:solidFill>
                  <a:srgbClr val="000000"/>
                </a:solidFill>
                <a:latin typeface="Calibri Light" panose="020F0302020204030204" pitchFamily="34" charset="0"/>
              </a:rPr>
              <a:t>avec </a:t>
            </a:r>
            <a:r>
              <a:rPr lang="fr-FR" sz="3200" b="1" i="1" dirty="0" err="1">
                <a:solidFill>
                  <a:srgbClr val="000000"/>
                </a:solidFill>
                <a:latin typeface="Calibri Light" panose="020F0302020204030204" pitchFamily="34" charset="0"/>
              </a:rPr>
              <a:t>Euroguidance</a:t>
            </a:r>
            <a:br>
              <a:rPr lang="fr-FR" sz="4000" b="1" dirty="0">
                <a:solidFill>
                  <a:srgbClr val="FFD624"/>
                </a:solidFill>
                <a:latin typeface="Verdana" pitchFamily="34" charset="0"/>
                <a:ea typeface="+mn-ea"/>
                <a:cs typeface="+mn-cs"/>
              </a:rPr>
            </a:br>
            <a:endParaRPr lang="fr-FR" sz="4000" b="1" dirty="0">
              <a:solidFill>
                <a:srgbClr val="004B80"/>
              </a:solidFill>
            </a:endParaRPr>
          </a:p>
        </p:txBody>
      </p:sp>
      <p:sp>
        <p:nvSpPr>
          <p:cNvPr id="18" name="Rectangle 17">
            <a:extLst>
              <a:ext uri="{FF2B5EF4-FFF2-40B4-BE49-F238E27FC236}">
                <a16:creationId xmlns:a16="http://schemas.microsoft.com/office/drawing/2014/main" id="{AF84DAD8-7259-47D5-A693-AD1562B00D46}"/>
              </a:ext>
            </a:extLst>
          </p:cNvPr>
          <p:cNvSpPr/>
          <p:nvPr/>
        </p:nvSpPr>
        <p:spPr>
          <a:xfrm>
            <a:off x="452350" y="1961558"/>
            <a:ext cx="10996148" cy="707886"/>
          </a:xfrm>
          <a:prstGeom prst="rect">
            <a:avLst/>
          </a:prstGeom>
        </p:spPr>
        <p:txBody>
          <a:bodyPr wrap="square">
            <a:spAutoFit/>
          </a:bodyPr>
          <a:lstStyle/>
          <a:p>
            <a:pPr marL="342900" indent="-342900">
              <a:buFontTx/>
              <a:buChar char="-"/>
            </a:pPr>
            <a:r>
              <a:rPr lang="fr-FR" sz="2000" dirty="0">
                <a:latin typeface="+mj-lt"/>
              </a:rPr>
              <a:t>Un réseau européen de centres de ressources pour promouvoir l’orientation et la mobilité tout au long de la vie pour les professionnels de l’orientation initiale et continue</a:t>
            </a:r>
          </a:p>
        </p:txBody>
      </p:sp>
    </p:spTree>
    <p:extLst>
      <p:ext uri="{BB962C8B-B14F-4D97-AF65-F5344CB8AC3E}">
        <p14:creationId xmlns:p14="http://schemas.microsoft.com/office/powerpoint/2010/main" val="292454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59F0B-A458-5CCD-3B1A-076F33A2C25F}"/>
            </a:ext>
          </a:extLst>
        </p:cNvPr>
        <p:cNvGrpSpPr/>
        <p:nvPr/>
      </p:nvGrpSpPr>
      <p:grpSpPr>
        <a:xfrm>
          <a:off x="0" y="0"/>
          <a:ext cx="0" cy="0"/>
          <a:chOff x="0" y="0"/>
          <a:chExt cx="0" cy="0"/>
        </a:xfrm>
      </p:grpSpPr>
      <p:sp>
        <p:nvSpPr>
          <p:cNvPr id="8" name="Cercle">
            <a:extLst>
              <a:ext uri="{FF2B5EF4-FFF2-40B4-BE49-F238E27FC236}">
                <a16:creationId xmlns:a16="http://schemas.microsoft.com/office/drawing/2014/main" id="{CCD1BB5F-0495-CD0C-C352-68C23E554DC2}"/>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5" name="Cercle">
            <a:extLst>
              <a:ext uri="{FF2B5EF4-FFF2-40B4-BE49-F238E27FC236}">
                <a16:creationId xmlns:a16="http://schemas.microsoft.com/office/drawing/2014/main" id="{01FA5661-949E-2570-E5A0-E2C4F2EFF6FF}"/>
              </a:ext>
            </a:extLst>
          </p:cNvPr>
          <p:cNvSpPr/>
          <p:nvPr/>
        </p:nvSpPr>
        <p:spPr>
          <a:xfrm>
            <a:off x="-343665" y="494068"/>
            <a:ext cx="698045" cy="698045"/>
          </a:xfrm>
          <a:prstGeom prst="ellipse">
            <a:avLst/>
          </a:prstGeom>
          <a:solidFill>
            <a:srgbClr val="F21D9B"/>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5" name="ZoneTexte 4">
            <a:extLst>
              <a:ext uri="{FF2B5EF4-FFF2-40B4-BE49-F238E27FC236}">
                <a16:creationId xmlns:a16="http://schemas.microsoft.com/office/drawing/2014/main" id="{2D39A499-DA25-FC95-760B-665D27C41404}"/>
              </a:ext>
            </a:extLst>
          </p:cNvPr>
          <p:cNvSpPr txBox="1"/>
          <p:nvPr/>
        </p:nvSpPr>
        <p:spPr>
          <a:xfrm>
            <a:off x="838201" y="658424"/>
            <a:ext cx="9993922" cy="830997"/>
          </a:xfrm>
          <a:prstGeom prst="rect">
            <a:avLst/>
          </a:prstGeom>
          <a:noFill/>
        </p:spPr>
        <p:txBody>
          <a:bodyPr wrap="square">
            <a:spAutoFit/>
          </a:bodyPr>
          <a:lstStyle/>
          <a:p>
            <a:pPr algn="ctr"/>
            <a:r>
              <a:rPr lang="fr-FR" sz="2400" b="0" i="0" dirty="0">
                <a:solidFill>
                  <a:srgbClr val="2F5597"/>
                </a:solidFill>
                <a:effectLst/>
                <a:latin typeface="HCo Gotham Rounded SSm"/>
              </a:rPr>
              <a:t>#ErasmusDays, du 13 au 16 octobre 2025</a:t>
            </a:r>
          </a:p>
          <a:p>
            <a:pPr algn="ctr"/>
            <a:r>
              <a:rPr lang="fr-FR" sz="2400" b="1" i="0" dirty="0">
                <a:solidFill>
                  <a:srgbClr val="2F5597"/>
                </a:solidFill>
                <a:effectLst/>
                <a:latin typeface="HCo Gotham Rounded SSm"/>
              </a:rPr>
              <a:t>« Vivre nos valeurs, dessiner notre avenir »</a:t>
            </a:r>
            <a:endParaRPr lang="fr-FR" sz="2400" dirty="0">
              <a:solidFill>
                <a:srgbClr val="2F5597"/>
              </a:solidFill>
            </a:endParaRPr>
          </a:p>
        </p:txBody>
      </p:sp>
      <p:sp>
        <p:nvSpPr>
          <p:cNvPr id="10" name="ZoneTexte 9">
            <a:extLst>
              <a:ext uri="{FF2B5EF4-FFF2-40B4-BE49-F238E27FC236}">
                <a16:creationId xmlns:a16="http://schemas.microsoft.com/office/drawing/2014/main" id="{E1620A8F-1542-CF83-FF9D-F327BAB6C250}"/>
              </a:ext>
            </a:extLst>
          </p:cNvPr>
          <p:cNvSpPr txBox="1"/>
          <p:nvPr/>
        </p:nvSpPr>
        <p:spPr>
          <a:xfrm>
            <a:off x="1072662" y="6093042"/>
            <a:ext cx="3089030" cy="646331"/>
          </a:xfrm>
          <a:prstGeom prst="rect">
            <a:avLst/>
          </a:prstGeom>
          <a:noFill/>
        </p:spPr>
        <p:txBody>
          <a:bodyPr wrap="square">
            <a:spAutoFit/>
          </a:bodyPr>
          <a:lstStyle/>
          <a:p>
            <a:r>
              <a:rPr lang="fr-FR" dirty="0">
                <a:hlinkClick r:id="rId3"/>
              </a:rPr>
              <a:t>https://youtu.be/p6X7lUpolcI</a:t>
            </a:r>
            <a:endParaRPr lang="fr-FR" dirty="0"/>
          </a:p>
          <a:p>
            <a:endParaRPr lang="fr-FR" dirty="0"/>
          </a:p>
        </p:txBody>
      </p:sp>
      <p:pic>
        <p:nvPicPr>
          <p:cNvPr id="13" name="Image 12">
            <a:extLst>
              <a:ext uri="{FF2B5EF4-FFF2-40B4-BE49-F238E27FC236}">
                <a16:creationId xmlns:a16="http://schemas.microsoft.com/office/drawing/2014/main" id="{A1C70F2E-2A28-62A3-0893-DBDAFC06A537}"/>
              </a:ext>
            </a:extLst>
          </p:cNvPr>
          <p:cNvPicPr>
            <a:picLocks noChangeAspect="1"/>
          </p:cNvPicPr>
          <p:nvPr/>
        </p:nvPicPr>
        <p:blipFill>
          <a:blip r:embed="rId4"/>
          <a:stretch>
            <a:fillRect/>
          </a:stretch>
        </p:blipFill>
        <p:spPr>
          <a:xfrm>
            <a:off x="2371205" y="1737974"/>
            <a:ext cx="7449590" cy="4201111"/>
          </a:xfrm>
          <a:prstGeom prst="rect">
            <a:avLst/>
          </a:prstGeom>
        </p:spPr>
      </p:pic>
    </p:spTree>
    <p:extLst>
      <p:ext uri="{BB962C8B-B14F-4D97-AF65-F5344CB8AC3E}">
        <p14:creationId xmlns:p14="http://schemas.microsoft.com/office/powerpoint/2010/main" val="639721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12C776-464A-4813-9F81-DF99D5B02624}"/>
              </a:ext>
            </a:extLst>
          </p:cNvPr>
          <p:cNvSpPr/>
          <p:nvPr/>
        </p:nvSpPr>
        <p:spPr>
          <a:xfrm>
            <a:off x="228599" y="3091543"/>
            <a:ext cx="7283547" cy="117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a:solidFill>
                  <a:schemeClr val="bg1"/>
                </a:solidFill>
              </a:rPr>
              <a:t>Merci ! </a:t>
            </a:r>
          </a:p>
          <a:p>
            <a:pPr algn="ctr"/>
            <a:endParaRPr lang="fr-FR" sz="2400" dirty="0">
              <a:solidFill>
                <a:schemeClr val="bg1"/>
              </a:solidFill>
            </a:endParaRPr>
          </a:p>
          <a:p>
            <a:pPr algn="ctr"/>
            <a:endParaRPr lang="fr-FR" sz="2400" dirty="0">
              <a:solidFill>
                <a:schemeClr val="bg1"/>
              </a:solidFill>
            </a:endParaRPr>
          </a:p>
          <a:p>
            <a:pPr algn="ctr"/>
            <a:endParaRPr lang="fr-FR" sz="2400" dirty="0">
              <a:solidFill>
                <a:schemeClr val="bg1"/>
              </a:solidFill>
            </a:endParaRPr>
          </a:p>
        </p:txBody>
      </p:sp>
    </p:spTree>
    <p:extLst>
      <p:ext uri="{BB962C8B-B14F-4D97-AF65-F5344CB8AC3E}">
        <p14:creationId xmlns:p14="http://schemas.microsoft.com/office/powerpoint/2010/main" val="1451432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87D04-15EE-14BF-1F40-45C19EA290BF}"/>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0E4D3B75-8CCD-E497-9911-2610798D8802}"/>
              </a:ext>
            </a:extLst>
          </p:cNvPr>
          <p:cNvSpPr>
            <a:spLocks noGrp="1"/>
          </p:cNvSpPr>
          <p:nvPr>
            <p:ph type="title"/>
          </p:nvPr>
        </p:nvSpPr>
        <p:spPr>
          <a:xfrm>
            <a:off x="838200" y="1962364"/>
            <a:ext cx="10515600" cy="3606229"/>
          </a:xfrm>
        </p:spPr>
        <p:txBody>
          <a:bodyPr>
            <a:normAutofit/>
          </a:bodyPr>
          <a:lstStyle/>
          <a:p>
            <a:pPr>
              <a:lnSpc>
                <a:spcPct val="100000"/>
              </a:lnSpc>
              <a:spcBef>
                <a:spcPts val="600"/>
              </a:spcBef>
              <a:spcAft>
                <a:spcPts val="1800"/>
              </a:spcAft>
            </a:pPr>
            <a:r>
              <a:rPr lang="fr-FR" sz="3200" dirty="0">
                <a:latin typeface="Gadugi"/>
                <a:ea typeface="Gadugi"/>
              </a:rPr>
              <a:t>Intervention de Yohann Royer</a:t>
            </a:r>
            <a:r>
              <a:rPr lang="fr-FR" sz="3200" i="1" dirty="0">
                <a:latin typeface="Gadugi"/>
                <a:ea typeface="Gadugi"/>
              </a:rPr>
              <a:t>, </a:t>
            </a:r>
            <a:br>
              <a:rPr lang="fr-FR" sz="3200" i="1" dirty="0">
                <a:latin typeface="Gadugi"/>
                <a:ea typeface="Gadugi"/>
              </a:rPr>
            </a:br>
            <a:r>
              <a:rPr lang="fr-FR" sz="3200" dirty="0">
                <a:latin typeface="Gadugi"/>
                <a:ea typeface="Gadugi"/>
              </a:rPr>
              <a:t>Adjoint technique, </a:t>
            </a:r>
            <a:r>
              <a:rPr lang="fr-FR" sz="3200" i="1" dirty="0">
                <a:latin typeface="Gadugi"/>
                <a:ea typeface="Gadugi"/>
              </a:rPr>
              <a:t>Fédération régionale MFR </a:t>
            </a:r>
            <a:r>
              <a:rPr lang="fr-FR" sz="3200" i="1" dirty="0" err="1">
                <a:latin typeface="Gadugi"/>
                <a:ea typeface="Gadugi"/>
              </a:rPr>
              <a:t>AuRA</a:t>
            </a:r>
            <a:endParaRPr lang="fr-FR" sz="3200" i="1" dirty="0">
              <a:latin typeface="Gadugi"/>
              <a:ea typeface="Gadugi"/>
            </a:endParaRPr>
          </a:p>
        </p:txBody>
      </p:sp>
    </p:spTree>
    <p:extLst>
      <p:ext uri="{BB962C8B-B14F-4D97-AF65-F5344CB8AC3E}">
        <p14:creationId xmlns:p14="http://schemas.microsoft.com/office/powerpoint/2010/main" val="158677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370D4-F2F5-A886-A305-8221046B8E5A}"/>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F5467104-8A9A-4ACE-1DEF-8A8287237CC6}"/>
              </a:ext>
            </a:extLst>
          </p:cNvPr>
          <p:cNvSpPr>
            <a:spLocks noGrp="1"/>
          </p:cNvSpPr>
          <p:nvPr>
            <p:ph type="title"/>
          </p:nvPr>
        </p:nvSpPr>
        <p:spPr>
          <a:xfrm>
            <a:off x="838200" y="1962364"/>
            <a:ext cx="10515600" cy="3606229"/>
          </a:xfrm>
        </p:spPr>
        <p:txBody>
          <a:bodyPr>
            <a:normAutofit/>
          </a:bodyPr>
          <a:lstStyle/>
          <a:p>
            <a:pPr>
              <a:lnSpc>
                <a:spcPct val="100000"/>
              </a:lnSpc>
              <a:spcBef>
                <a:spcPts val="600"/>
              </a:spcBef>
              <a:spcAft>
                <a:spcPts val="1800"/>
              </a:spcAft>
            </a:pPr>
            <a:r>
              <a:rPr lang="fr-FR" sz="3200" dirty="0">
                <a:latin typeface="Gadugi"/>
                <a:ea typeface="Gadugi"/>
              </a:rPr>
              <a:t>Intervention d’Abbes </a:t>
            </a:r>
            <a:r>
              <a:rPr lang="fr-FR" sz="3200" dirty="0" err="1">
                <a:latin typeface="Gadugi"/>
                <a:ea typeface="Gadugi"/>
              </a:rPr>
              <a:t>Djanti</a:t>
            </a:r>
            <a:r>
              <a:rPr lang="fr-FR" sz="3200" i="1" dirty="0">
                <a:latin typeface="Gadugi"/>
                <a:ea typeface="Gadugi"/>
              </a:rPr>
              <a:t>, </a:t>
            </a:r>
            <a:br>
              <a:rPr lang="fr-FR" sz="3200" i="1" dirty="0">
                <a:latin typeface="Gadugi"/>
                <a:ea typeface="Gadugi"/>
              </a:rPr>
            </a:br>
            <a:r>
              <a:rPr lang="fr-FR" sz="3200" dirty="0">
                <a:latin typeface="Gadugi"/>
                <a:ea typeface="Gadugi"/>
              </a:rPr>
              <a:t>Adjoint de Direction, </a:t>
            </a:r>
            <a:r>
              <a:rPr lang="fr-FR" sz="3200" i="1" dirty="0">
                <a:latin typeface="Gadugi"/>
                <a:ea typeface="Gadugi"/>
              </a:rPr>
              <a:t>BTP CFA Meurthe-et-Moselle et Meuse</a:t>
            </a:r>
          </a:p>
        </p:txBody>
      </p:sp>
    </p:spTree>
    <p:extLst>
      <p:ext uri="{BB962C8B-B14F-4D97-AF65-F5344CB8AC3E}">
        <p14:creationId xmlns:p14="http://schemas.microsoft.com/office/powerpoint/2010/main" val="2428031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96BC-51BB-6CCE-2F41-1BCCBEBAE5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F08816-7C90-825B-DC97-EB8A199B68B1}"/>
              </a:ext>
            </a:extLst>
          </p:cNvPr>
          <p:cNvSpPr txBox="1"/>
          <p:nvPr/>
        </p:nvSpPr>
        <p:spPr>
          <a:xfrm>
            <a:off x="3220656" y="452204"/>
            <a:ext cx="7942019" cy="584775"/>
          </a:xfrm>
          <a:prstGeom prst="rect">
            <a:avLst/>
          </a:prstGeom>
          <a:noFill/>
        </p:spPr>
        <p:txBody>
          <a:bodyPr wrap="square">
            <a:spAutoFit/>
          </a:bodyPr>
          <a:lstStyle/>
          <a:p>
            <a:pPr>
              <a:defRPr sz="2800">
                <a:solidFill>
                  <a:srgbClr val="003366"/>
                </a:solidFill>
              </a:defRPr>
            </a:pPr>
            <a:r>
              <a:rPr lang="fr-FR" sz="3200" b="1" dirty="0">
                <a:solidFill>
                  <a:srgbClr val="00B0F0"/>
                </a:solidFill>
                <a:latin typeface="Montserrat" panose="00000500000000000000" pitchFamily="2" charset="0"/>
              </a:rPr>
              <a:t>Contexte &amp; stratégie du CCCA-BTP</a:t>
            </a:r>
          </a:p>
        </p:txBody>
      </p:sp>
      <p:pic>
        <p:nvPicPr>
          <p:cNvPr id="4" name="Image 3">
            <a:extLst>
              <a:ext uri="{FF2B5EF4-FFF2-40B4-BE49-F238E27FC236}">
                <a16:creationId xmlns:a16="http://schemas.microsoft.com/office/drawing/2014/main" id="{E6DA43A9-8623-C69D-9F6D-516AA006A888}"/>
              </a:ext>
            </a:extLst>
          </p:cNvPr>
          <p:cNvPicPr>
            <a:picLocks noChangeAspect="1"/>
          </p:cNvPicPr>
          <p:nvPr/>
        </p:nvPicPr>
        <p:blipFill>
          <a:blip r:embed="rId3"/>
          <a:srcRect l="6393" t="21311" r="65574" b="4576"/>
          <a:stretch>
            <a:fillRect/>
          </a:stretch>
        </p:blipFill>
        <p:spPr>
          <a:xfrm>
            <a:off x="1139253" y="1548984"/>
            <a:ext cx="3417757" cy="4856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 coins arrondis 4">
            <a:extLst>
              <a:ext uri="{FF2B5EF4-FFF2-40B4-BE49-F238E27FC236}">
                <a16:creationId xmlns:a16="http://schemas.microsoft.com/office/drawing/2014/main" id="{3FA8A7D7-C2F4-3A38-3085-425D4FC3DB78}"/>
              </a:ext>
            </a:extLst>
          </p:cNvPr>
          <p:cNvSpPr/>
          <p:nvPr/>
        </p:nvSpPr>
        <p:spPr>
          <a:xfrm>
            <a:off x="5866151" y="2088630"/>
            <a:ext cx="4746885" cy="1119265"/>
          </a:xfrm>
          <a:prstGeom prst="roundRect">
            <a:avLst/>
          </a:prstGeom>
          <a:solidFill>
            <a:srgbClr val="FFFF00"/>
          </a:solid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b="1" dirty="0">
                <a:solidFill>
                  <a:srgbClr val="00B0F0"/>
                </a:solidFill>
                <a:latin typeface="Montserrat" panose="00000500000000000000" pitchFamily="2" charset="0"/>
              </a:rPr>
              <a:t>GRILLE DE PREPARATION</a:t>
            </a:r>
          </a:p>
        </p:txBody>
      </p:sp>
      <p:sp>
        <p:nvSpPr>
          <p:cNvPr id="6" name="Rectangle : coins arrondis 5">
            <a:extLst>
              <a:ext uri="{FF2B5EF4-FFF2-40B4-BE49-F238E27FC236}">
                <a16:creationId xmlns:a16="http://schemas.microsoft.com/office/drawing/2014/main" id="{FA00EED6-95CF-9172-4164-FF68DAE34AF3}"/>
              </a:ext>
            </a:extLst>
          </p:cNvPr>
          <p:cNvSpPr/>
          <p:nvPr/>
        </p:nvSpPr>
        <p:spPr>
          <a:xfrm>
            <a:off x="5866151" y="4108139"/>
            <a:ext cx="4746885" cy="1119265"/>
          </a:xfrm>
          <a:prstGeom prst="roundRect">
            <a:avLst/>
          </a:prstGeom>
          <a:solidFill>
            <a:srgbClr val="FFFF00"/>
          </a:solid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b="1" dirty="0">
                <a:solidFill>
                  <a:srgbClr val="00B0F0"/>
                </a:solidFill>
                <a:latin typeface="Montserrat" panose="00000500000000000000" pitchFamily="2" charset="0"/>
              </a:rPr>
              <a:t>MOBILISATION DU FINANCEMENT AU TITRE DE L’INCLUSION</a:t>
            </a:r>
          </a:p>
        </p:txBody>
      </p:sp>
    </p:spTree>
    <p:extLst>
      <p:ext uri="{BB962C8B-B14F-4D97-AF65-F5344CB8AC3E}">
        <p14:creationId xmlns:p14="http://schemas.microsoft.com/office/powerpoint/2010/main" val="166879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ppt_w</p:attrName>
                                        </p:attrNameLst>
                                      </p:cBhvr>
                                      <p:tavLst>
                                        <p:tav tm="0" fmla="#ppt_w*sin(2.5*pi*$)">
                                          <p:val>
                                            <p:fltVal val="0"/>
                                          </p:val>
                                        </p:tav>
                                        <p:tav tm="100000">
                                          <p:val>
                                            <p:fltVal val="1"/>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AD19A-9104-0E31-6D03-4BFA5D86D773}"/>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86938562-E1E6-ECA1-F639-8EFACFA14892}"/>
              </a:ext>
            </a:extLst>
          </p:cNvPr>
          <p:cNvPicPr>
            <a:picLocks noChangeAspect="1"/>
          </p:cNvPicPr>
          <p:nvPr/>
        </p:nvPicPr>
        <p:blipFill>
          <a:blip r:embed="rId3"/>
          <a:srcRect l="18093" t="23837" r="18532" b="4476"/>
          <a:stretch>
            <a:fillRect/>
          </a:stretch>
        </p:blipFill>
        <p:spPr>
          <a:xfrm>
            <a:off x="597085" y="85725"/>
            <a:ext cx="10997829" cy="6686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214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6B8BA8D-BD77-7DC9-CF74-54A290690D72}"/>
              </a:ext>
            </a:extLst>
          </p:cNvPr>
          <p:cNvSpPr>
            <a:spLocks noGrp="1"/>
          </p:cNvSpPr>
          <p:nvPr>
            <p:ph type="title"/>
          </p:nvPr>
        </p:nvSpPr>
        <p:spPr>
          <a:xfrm>
            <a:off x="838200" y="1928074"/>
            <a:ext cx="10515600" cy="3606229"/>
          </a:xfrm>
        </p:spPr>
        <p:txBody>
          <a:bodyPr>
            <a:normAutofit/>
          </a:bodyPr>
          <a:lstStyle/>
          <a:p>
            <a:pPr>
              <a:lnSpc>
                <a:spcPct val="100000"/>
              </a:lnSpc>
              <a:spcBef>
                <a:spcPts val="600"/>
              </a:spcBef>
              <a:spcAft>
                <a:spcPts val="1800"/>
              </a:spcAft>
            </a:pPr>
            <a:r>
              <a:rPr lang="fr-FR" sz="3200" dirty="0">
                <a:latin typeface="Gadugi"/>
                <a:ea typeface="Gadugi"/>
              </a:rPr>
              <a:t>Intervention de Christelle </a:t>
            </a:r>
            <a:r>
              <a:rPr lang="fr-FR" sz="3200" dirty="0" err="1">
                <a:latin typeface="Gadugi"/>
                <a:ea typeface="Gadugi"/>
              </a:rPr>
              <a:t>Coët-Amette</a:t>
            </a:r>
            <a:r>
              <a:rPr lang="fr-FR" sz="3200" i="1" dirty="0">
                <a:latin typeface="Gadugi"/>
                <a:ea typeface="Gadugi"/>
              </a:rPr>
              <a:t>, </a:t>
            </a:r>
            <a:br>
              <a:rPr lang="fr-FR" sz="3200" i="1" dirty="0">
                <a:latin typeface="Gadugi"/>
                <a:ea typeface="Gadugi"/>
              </a:rPr>
            </a:br>
            <a:r>
              <a:rPr lang="fr-FR" sz="3200" dirty="0">
                <a:latin typeface="Gadugi"/>
                <a:ea typeface="Gadugi"/>
              </a:rPr>
              <a:t>Inclusion </a:t>
            </a:r>
            <a:r>
              <a:rPr lang="fr-FR" sz="3200" dirty="0" err="1">
                <a:latin typeface="Gadugi"/>
                <a:ea typeface="Gadugi"/>
              </a:rPr>
              <a:t>Officer</a:t>
            </a:r>
            <a:r>
              <a:rPr lang="fr-FR" sz="3200" dirty="0">
                <a:latin typeface="Gadugi"/>
                <a:ea typeface="Gadugi"/>
              </a:rPr>
              <a:t>, </a:t>
            </a:r>
            <a:r>
              <a:rPr lang="fr-FR" sz="3200" i="1" dirty="0">
                <a:latin typeface="Gadugi"/>
                <a:ea typeface="Gadugi"/>
              </a:rPr>
              <a:t>Agence Erasmus + France Education Formation</a:t>
            </a:r>
          </a:p>
        </p:txBody>
      </p:sp>
      <p:pic>
        <p:nvPicPr>
          <p:cNvPr id="11" name="Image 10" descr="logos.jpg">
            <a:extLst>
              <a:ext uri="{FF2B5EF4-FFF2-40B4-BE49-F238E27FC236}">
                <a16:creationId xmlns:a16="http://schemas.microsoft.com/office/drawing/2014/main" id="{64B93661-03C3-4E33-8A4C-E9549DB21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790028"/>
            <a:ext cx="2903986" cy="485745"/>
          </a:xfrm>
          <a:prstGeom prst="rect">
            <a:avLst/>
          </a:prstGeom>
        </p:spPr>
      </p:pic>
    </p:spTree>
    <p:extLst>
      <p:ext uri="{BB962C8B-B14F-4D97-AF65-F5344CB8AC3E}">
        <p14:creationId xmlns:p14="http://schemas.microsoft.com/office/powerpoint/2010/main" val="515281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67802-903B-ACCD-45AB-4F3627160970}"/>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1E86471C-AC7F-7BC3-55CA-49EABCF27D9D}"/>
              </a:ext>
            </a:extLst>
          </p:cNvPr>
          <p:cNvPicPr>
            <a:picLocks noChangeAspect="1"/>
          </p:cNvPicPr>
          <p:nvPr/>
        </p:nvPicPr>
        <p:blipFill>
          <a:blip r:embed="rId3"/>
          <a:srcRect l="18281" t="25058" r="18250" b="3779"/>
          <a:stretch>
            <a:fillRect/>
          </a:stretch>
        </p:blipFill>
        <p:spPr>
          <a:xfrm>
            <a:off x="728634" y="194310"/>
            <a:ext cx="10734731" cy="6469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33986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1C329-C713-6F29-FA48-828DB73673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1E5D0C-2810-C2A2-BA4C-507ACF6F6A7F}"/>
              </a:ext>
            </a:extLst>
          </p:cNvPr>
          <p:cNvSpPr txBox="1"/>
          <p:nvPr/>
        </p:nvSpPr>
        <p:spPr>
          <a:xfrm>
            <a:off x="3070951" y="412862"/>
            <a:ext cx="8491659" cy="584775"/>
          </a:xfrm>
          <a:prstGeom prst="rect">
            <a:avLst/>
          </a:prstGeom>
          <a:noFill/>
        </p:spPr>
        <p:txBody>
          <a:bodyPr wrap="square">
            <a:spAutoFit/>
          </a:bodyPr>
          <a:lstStyle/>
          <a:p>
            <a:pPr>
              <a:defRPr sz="2800">
                <a:solidFill>
                  <a:srgbClr val="003366"/>
                </a:solidFill>
              </a:defRPr>
            </a:pPr>
            <a:r>
              <a:rPr lang="fr-FR" sz="3200" b="1" dirty="0">
                <a:solidFill>
                  <a:srgbClr val="00B0F0"/>
                </a:solidFill>
                <a:latin typeface="Montserrat" panose="00000500000000000000" pitchFamily="2" charset="0"/>
              </a:rPr>
              <a:t>Bilan de l’expérimentation</a:t>
            </a:r>
          </a:p>
        </p:txBody>
      </p:sp>
      <p:graphicFrame>
        <p:nvGraphicFramePr>
          <p:cNvPr id="5" name="Tableau 4">
            <a:extLst>
              <a:ext uri="{FF2B5EF4-FFF2-40B4-BE49-F238E27FC236}">
                <a16:creationId xmlns:a16="http://schemas.microsoft.com/office/drawing/2014/main" id="{0C152FA1-3840-BF27-DE56-D147983053F7}"/>
              </a:ext>
            </a:extLst>
          </p:cNvPr>
          <p:cNvGraphicFramePr>
            <a:graphicFrameLocks noGrp="1"/>
          </p:cNvGraphicFramePr>
          <p:nvPr>
            <p:extLst>
              <p:ext uri="{D42A27DB-BD31-4B8C-83A1-F6EECF244321}">
                <p14:modId xmlns:p14="http://schemas.microsoft.com/office/powerpoint/2010/main" val="2713364728"/>
              </p:ext>
            </p:extLst>
          </p:nvPr>
        </p:nvGraphicFramePr>
        <p:xfrm>
          <a:off x="404831" y="1383852"/>
          <a:ext cx="11594352" cy="1659319"/>
        </p:xfrm>
        <a:graphic>
          <a:graphicData uri="http://schemas.openxmlformats.org/drawingml/2006/table">
            <a:tbl>
              <a:tblPr firstRow="1" firstCol="1" bandRow="1">
                <a:tableStyleId>{073A0DAA-6AF3-43AB-8588-CEC1D06C72B9}</a:tableStyleId>
              </a:tblPr>
              <a:tblGrid>
                <a:gridCol w="921049">
                  <a:extLst>
                    <a:ext uri="{9D8B030D-6E8A-4147-A177-3AD203B41FA5}">
                      <a16:colId xmlns:a16="http://schemas.microsoft.com/office/drawing/2014/main" val="2496205820"/>
                    </a:ext>
                  </a:extLst>
                </a:gridCol>
                <a:gridCol w="1063139">
                  <a:extLst>
                    <a:ext uri="{9D8B030D-6E8A-4147-A177-3AD203B41FA5}">
                      <a16:colId xmlns:a16="http://schemas.microsoft.com/office/drawing/2014/main" val="679192441"/>
                    </a:ext>
                  </a:extLst>
                </a:gridCol>
                <a:gridCol w="1017121">
                  <a:extLst>
                    <a:ext uri="{9D8B030D-6E8A-4147-A177-3AD203B41FA5}">
                      <a16:colId xmlns:a16="http://schemas.microsoft.com/office/drawing/2014/main" val="3401644553"/>
                    </a:ext>
                  </a:extLst>
                </a:gridCol>
                <a:gridCol w="800100">
                  <a:extLst>
                    <a:ext uri="{9D8B030D-6E8A-4147-A177-3AD203B41FA5}">
                      <a16:colId xmlns:a16="http://schemas.microsoft.com/office/drawing/2014/main" val="2143357116"/>
                    </a:ext>
                  </a:extLst>
                </a:gridCol>
                <a:gridCol w="1005840">
                  <a:extLst>
                    <a:ext uri="{9D8B030D-6E8A-4147-A177-3AD203B41FA5}">
                      <a16:colId xmlns:a16="http://schemas.microsoft.com/office/drawing/2014/main" val="259126310"/>
                    </a:ext>
                  </a:extLst>
                </a:gridCol>
                <a:gridCol w="2068830">
                  <a:extLst>
                    <a:ext uri="{9D8B030D-6E8A-4147-A177-3AD203B41FA5}">
                      <a16:colId xmlns:a16="http://schemas.microsoft.com/office/drawing/2014/main" val="1198580509"/>
                    </a:ext>
                  </a:extLst>
                </a:gridCol>
                <a:gridCol w="1851660">
                  <a:extLst>
                    <a:ext uri="{9D8B030D-6E8A-4147-A177-3AD203B41FA5}">
                      <a16:colId xmlns:a16="http://schemas.microsoft.com/office/drawing/2014/main" val="1782089014"/>
                    </a:ext>
                  </a:extLst>
                </a:gridCol>
                <a:gridCol w="2866613">
                  <a:extLst>
                    <a:ext uri="{9D8B030D-6E8A-4147-A177-3AD203B41FA5}">
                      <a16:colId xmlns:a16="http://schemas.microsoft.com/office/drawing/2014/main" val="3561608020"/>
                    </a:ext>
                  </a:extLst>
                </a:gridCol>
              </a:tblGrid>
              <a:tr h="492167">
                <a:tc>
                  <a:txBody>
                    <a:bodyPr/>
                    <a:lstStyle/>
                    <a:p>
                      <a:pPr algn="ctr">
                        <a:lnSpc>
                          <a:spcPct val="115000"/>
                        </a:lnSpc>
                        <a:spcAft>
                          <a:spcPts val="1000"/>
                        </a:spcAft>
                        <a:buNone/>
                      </a:pPr>
                      <a:r>
                        <a:rPr lang="fr-FR" sz="1500" dirty="0">
                          <a:effectLst/>
                        </a:rPr>
                        <a:t>CFA</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Pays</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Apprentis partis</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a:effectLst/>
                        </a:rPr>
                        <a:t>PAMO</a:t>
                      </a:r>
                      <a:endParaRPr lang="fr-FR" sz="150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a:effectLst/>
                        </a:rPr>
                        <a:t>Critères PAMO</a:t>
                      </a:r>
                      <a:endParaRPr lang="fr-FR" sz="150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Actions inclusion</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a:effectLst/>
                        </a:rPr>
                        <a:t>Financements inclusion</a:t>
                      </a:r>
                      <a:endParaRPr lang="fr-FR" sz="150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Implication</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extLst>
                  <a:ext uri="{0D108BD9-81ED-4DB2-BD59-A6C34878D82A}">
                    <a16:rowId xmlns:a16="http://schemas.microsoft.com/office/drawing/2014/main" val="3701419962"/>
                  </a:ext>
                </a:extLst>
              </a:tr>
              <a:tr h="1006263">
                <a:tc>
                  <a:txBody>
                    <a:bodyPr/>
                    <a:lstStyle/>
                    <a:p>
                      <a:pPr algn="ctr">
                        <a:lnSpc>
                          <a:spcPct val="115000"/>
                        </a:lnSpc>
                        <a:spcAft>
                          <a:spcPts val="1000"/>
                        </a:spcAft>
                        <a:buNone/>
                      </a:pPr>
                      <a:r>
                        <a:rPr lang="fr-FR" sz="1500">
                          <a:effectLst/>
                        </a:rPr>
                        <a:t>BTP CFA Pont à Mousson</a:t>
                      </a:r>
                      <a:endParaRPr lang="fr-FR" sz="150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Malte Juin 25</a:t>
                      </a:r>
                    </a:p>
                    <a:p>
                      <a:pPr algn="ctr">
                        <a:lnSpc>
                          <a:spcPct val="115000"/>
                        </a:lnSpc>
                        <a:spcAft>
                          <a:spcPts val="1000"/>
                        </a:spcAft>
                        <a:buNone/>
                      </a:pPr>
                      <a:r>
                        <a:rPr lang="fr-FR" sz="1500" dirty="0">
                          <a:effectLst/>
                        </a:rPr>
                        <a:t>Grèce Sept.25</a:t>
                      </a:r>
                    </a:p>
                  </a:txBody>
                  <a:tcPr marL="27283" marR="27283" marT="0" marB="0" anchor="ctr"/>
                </a:tc>
                <a:tc>
                  <a:txBody>
                    <a:bodyPr/>
                    <a:lstStyle/>
                    <a:p>
                      <a:pPr algn="ctr">
                        <a:lnSpc>
                          <a:spcPct val="115000"/>
                        </a:lnSpc>
                        <a:spcAft>
                          <a:spcPts val="1000"/>
                        </a:spcAft>
                        <a:buNone/>
                      </a:pPr>
                      <a:r>
                        <a:rPr lang="fr-FR" sz="1500" dirty="0">
                          <a:effectLst/>
                        </a:rPr>
                        <a:t>24</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latin typeface="Cambria" panose="02040503050406030204" pitchFamily="18" charset="0"/>
                          <a:ea typeface="MS Mincho" panose="02020609040205080304" pitchFamily="49" charset="-128"/>
                          <a:cs typeface="Times New Roman" panose="02020603050405020304" pitchFamily="18" charset="0"/>
                        </a:rPr>
                        <a:t>8</a:t>
                      </a:r>
                    </a:p>
                  </a:txBody>
                  <a:tcPr marL="27283" marR="27283" marT="0" marB="0" anchor="ctr"/>
                </a:tc>
                <a:tc>
                  <a:txBody>
                    <a:bodyPr/>
                    <a:lstStyle/>
                    <a:p>
                      <a:pPr algn="ctr">
                        <a:lnSpc>
                          <a:spcPct val="115000"/>
                        </a:lnSpc>
                        <a:spcAft>
                          <a:spcPts val="1000"/>
                        </a:spcAft>
                        <a:buNone/>
                      </a:pPr>
                      <a:r>
                        <a:rPr lang="fr-FR" sz="1500" dirty="0">
                          <a:effectLst/>
                        </a:rPr>
                        <a:t>ZRR QPV Pb finance</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Identification, accompagnement renforcé avant le départ</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Complément forfaitaire Erasmus+</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Formateurs, référents handicap, équipe administrative, partenaires étrangers</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extLst>
                  <a:ext uri="{0D108BD9-81ED-4DB2-BD59-A6C34878D82A}">
                    <a16:rowId xmlns:a16="http://schemas.microsoft.com/office/drawing/2014/main" val="2527168329"/>
                  </a:ext>
                </a:extLst>
              </a:tr>
            </a:tbl>
          </a:graphicData>
        </a:graphic>
      </p:graphicFrame>
      <p:graphicFrame>
        <p:nvGraphicFramePr>
          <p:cNvPr id="3" name="Tableau 2">
            <a:extLst>
              <a:ext uri="{FF2B5EF4-FFF2-40B4-BE49-F238E27FC236}">
                <a16:creationId xmlns:a16="http://schemas.microsoft.com/office/drawing/2014/main" id="{0B40FADF-3CFA-83C8-EBB7-D448348B1DFD}"/>
              </a:ext>
            </a:extLst>
          </p:cNvPr>
          <p:cNvGraphicFramePr>
            <a:graphicFrameLocks noGrp="1"/>
          </p:cNvGraphicFramePr>
          <p:nvPr>
            <p:extLst>
              <p:ext uri="{D42A27DB-BD31-4B8C-83A1-F6EECF244321}">
                <p14:modId xmlns:p14="http://schemas.microsoft.com/office/powerpoint/2010/main" val="4211553894"/>
              </p:ext>
            </p:extLst>
          </p:nvPr>
        </p:nvGraphicFramePr>
        <p:xfrm>
          <a:off x="404831" y="3803400"/>
          <a:ext cx="11582400" cy="1509628"/>
        </p:xfrm>
        <a:graphic>
          <a:graphicData uri="http://schemas.openxmlformats.org/drawingml/2006/table">
            <a:tbl>
              <a:tblPr firstRow="1" firstCol="1" bandRow="1">
                <a:tableStyleId>{073A0DAA-6AF3-43AB-8588-CEC1D06C72B9}</a:tableStyleId>
              </a:tblPr>
              <a:tblGrid>
                <a:gridCol w="898189">
                  <a:extLst>
                    <a:ext uri="{9D8B030D-6E8A-4147-A177-3AD203B41FA5}">
                      <a16:colId xmlns:a16="http://schemas.microsoft.com/office/drawing/2014/main" val="2496205820"/>
                    </a:ext>
                  </a:extLst>
                </a:gridCol>
                <a:gridCol w="2245435">
                  <a:extLst>
                    <a:ext uri="{9D8B030D-6E8A-4147-A177-3AD203B41FA5}">
                      <a16:colId xmlns:a16="http://schemas.microsoft.com/office/drawing/2014/main" val="2799526345"/>
                    </a:ext>
                  </a:extLst>
                </a:gridCol>
                <a:gridCol w="2175435">
                  <a:extLst>
                    <a:ext uri="{9D8B030D-6E8A-4147-A177-3AD203B41FA5}">
                      <a16:colId xmlns:a16="http://schemas.microsoft.com/office/drawing/2014/main" val="3531556483"/>
                    </a:ext>
                  </a:extLst>
                </a:gridCol>
                <a:gridCol w="992094">
                  <a:extLst>
                    <a:ext uri="{9D8B030D-6E8A-4147-A177-3AD203B41FA5}">
                      <a16:colId xmlns:a16="http://schemas.microsoft.com/office/drawing/2014/main" val="1126832903"/>
                    </a:ext>
                  </a:extLst>
                </a:gridCol>
                <a:gridCol w="1434353">
                  <a:extLst>
                    <a:ext uri="{9D8B030D-6E8A-4147-A177-3AD203B41FA5}">
                      <a16:colId xmlns:a16="http://schemas.microsoft.com/office/drawing/2014/main" val="3318088038"/>
                    </a:ext>
                  </a:extLst>
                </a:gridCol>
                <a:gridCol w="3836894">
                  <a:extLst>
                    <a:ext uri="{9D8B030D-6E8A-4147-A177-3AD203B41FA5}">
                      <a16:colId xmlns:a16="http://schemas.microsoft.com/office/drawing/2014/main" val="121696372"/>
                    </a:ext>
                  </a:extLst>
                </a:gridCol>
              </a:tblGrid>
              <a:tr h="499238">
                <a:tc>
                  <a:txBody>
                    <a:bodyPr/>
                    <a:lstStyle/>
                    <a:p>
                      <a:pPr algn="ctr">
                        <a:lnSpc>
                          <a:spcPct val="115000"/>
                        </a:lnSpc>
                        <a:spcAft>
                          <a:spcPts val="1000"/>
                        </a:spcAft>
                        <a:buNone/>
                      </a:pPr>
                      <a:r>
                        <a:rPr lang="fr-FR" sz="1500" dirty="0">
                          <a:effectLst/>
                        </a:rPr>
                        <a:t>CFA</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Difficultés</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Grille préparation inclusion</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a:effectLst/>
                        </a:rPr>
                        <a:t>Évaluation</a:t>
                      </a:r>
                      <a:endParaRPr lang="fr-FR" sz="150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a:effectLst/>
                        </a:rPr>
                        <a:t>Généralisation souhaitée</a:t>
                      </a:r>
                      <a:endParaRPr lang="fr-FR" sz="150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a:effectLst/>
                        </a:rPr>
                        <a:t>Suggestions</a:t>
                      </a:r>
                      <a:endParaRPr lang="fr-FR" sz="150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extLst>
                  <a:ext uri="{0D108BD9-81ED-4DB2-BD59-A6C34878D82A}">
                    <a16:rowId xmlns:a16="http://schemas.microsoft.com/office/drawing/2014/main" val="3701419962"/>
                  </a:ext>
                </a:extLst>
              </a:tr>
              <a:tr h="1006263">
                <a:tc>
                  <a:txBody>
                    <a:bodyPr/>
                    <a:lstStyle/>
                    <a:p>
                      <a:pPr algn="ctr">
                        <a:lnSpc>
                          <a:spcPct val="115000"/>
                        </a:lnSpc>
                        <a:spcAft>
                          <a:spcPts val="1000"/>
                        </a:spcAft>
                        <a:buNone/>
                      </a:pPr>
                      <a:r>
                        <a:rPr lang="fr-FR" sz="1500" dirty="0">
                          <a:effectLst/>
                        </a:rPr>
                        <a:t>BTP CFA Pont à Mousson</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Comment flécher l’aide sur la maquette budget</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a:effectLst/>
                        </a:rPr>
                        <a:t>Oui, mais jugée opaque</a:t>
                      </a:r>
                      <a:endParaRPr lang="fr-FR" sz="150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a:effectLst/>
                        </a:rPr>
                        <a:t>5.0</a:t>
                      </a:r>
                      <a:endParaRPr lang="fr-FR" sz="150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a:effectLst/>
                        </a:rPr>
                        <a:t>Oui</a:t>
                      </a:r>
                      <a:endParaRPr lang="fr-FR" sz="150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tc>
                  <a:txBody>
                    <a:bodyPr/>
                    <a:lstStyle/>
                    <a:p>
                      <a:pPr algn="ctr">
                        <a:lnSpc>
                          <a:spcPct val="115000"/>
                        </a:lnSpc>
                        <a:spcAft>
                          <a:spcPts val="1000"/>
                        </a:spcAft>
                        <a:buNone/>
                      </a:pPr>
                      <a:r>
                        <a:rPr lang="fr-FR" sz="1500" dirty="0">
                          <a:effectLst/>
                        </a:rPr>
                        <a:t>Inclure la mobilité dans les entretiens avec les nouveaux entrants (pour mieux cerner les freins)</a:t>
                      </a:r>
                      <a:endParaRPr lang="fr-FR"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7283" marR="27283" marT="0" marB="0" anchor="ctr"/>
                </a:tc>
                <a:extLst>
                  <a:ext uri="{0D108BD9-81ED-4DB2-BD59-A6C34878D82A}">
                    <a16:rowId xmlns:a16="http://schemas.microsoft.com/office/drawing/2014/main" val="2527168329"/>
                  </a:ext>
                </a:extLst>
              </a:tr>
            </a:tbl>
          </a:graphicData>
        </a:graphic>
      </p:graphicFrame>
    </p:spTree>
    <p:extLst>
      <p:ext uri="{BB962C8B-B14F-4D97-AF65-F5344CB8AC3E}">
        <p14:creationId xmlns:p14="http://schemas.microsoft.com/office/powerpoint/2010/main" val="1292417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D1813-B7AB-C16A-2976-96A6F2E8AF1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AD18BE07-0FDB-CDF7-65E9-730038F156D5}"/>
              </a:ext>
            </a:extLst>
          </p:cNvPr>
          <p:cNvSpPr>
            <a:spLocks noGrp="1"/>
          </p:cNvSpPr>
          <p:nvPr>
            <p:ph type="title"/>
          </p:nvPr>
        </p:nvSpPr>
        <p:spPr>
          <a:xfrm>
            <a:off x="838200" y="1962364"/>
            <a:ext cx="10515600" cy="3606229"/>
          </a:xfrm>
        </p:spPr>
        <p:txBody>
          <a:bodyPr>
            <a:normAutofit/>
          </a:bodyPr>
          <a:lstStyle/>
          <a:p>
            <a:pPr>
              <a:lnSpc>
                <a:spcPct val="100000"/>
              </a:lnSpc>
              <a:spcBef>
                <a:spcPts val="600"/>
              </a:spcBef>
              <a:spcAft>
                <a:spcPts val="1800"/>
              </a:spcAft>
            </a:pPr>
            <a:r>
              <a:rPr lang="fr-FR" sz="3200" dirty="0">
                <a:latin typeface="Gadugi"/>
                <a:ea typeface="Gadugi"/>
              </a:rPr>
              <a:t>Intervention d’Isabelle Dos Santos</a:t>
            </a:r>
            <a:r>
              <a:rPr lang="fr-FR" sz="3200" i="1" dirty="0">
                <a:latin typeface="Gadugi"/>
                <a:ea typeface="Gadugi"/>
              </a:rPr>
              <a:t>, </a:t>
            </a:r>
            <a:br>
              <a:rPr lang="fr-FR" sz="3200" i="1" dirty="0">
                <a:latin typeface="Gadugi"/>
                <a:ea typeface="Gadugi"/>
              </a:rPr>
            </a:br>
            <a:r>
              <a:rPr lang="fr-FR" sz="3200" dirty="0">
                <a:latin typeface="Gadugi"/>
                <a:ea typeface="Gadugi"/>
              </a:rPr>
              <a:t>Formatrice &amp; référente Mona, </a:t>
            </a:r>
            <a:r>
              <a:rPr lang="fr-FR" sz="3200" i="1" dirty="0">
                <a:latin typeface="Gadugi"/>
                <a:ea typeface="Gadugi"/>
              </a:rPr>
              <a:t>MFR de Mane</a:t>
            </a:r>
          </a:p>
        </p:txBody>
      </p:sp>
      <p:pic>
        <p:nvPicPr>
          <p:cNvPr id="1026" name="Picture 2" descr="Maison Familiale Rurale de MANE 31260, MFR MANE">
            <a:extLst>
              <a:ext uri="{FF2B5EF4-FFF2-40B4-BE49-F238E27FC236}">
                <a16:creationId xmlns:a16="http://schemas.microsoft.com/office/drawing/2014/main" id="{B5B7A22D-8EB2-B304-957D-86BD7FC9A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01" y="4727786"/>
            <a:ext cx="1100448" cy="110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03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38F4-B69D-8D8D-E837-E52E2CB37E3D}"/>
              </a:ext>
            </a:extLst>
          </p:cNvPr>
          <p:cNvSpPr>
            <a:spLocks noGrp="1"/>
          </p:cNvSpPr>
          <p:nvPr>
            <p:ph type="title"/>
          </p:nvPr>
        </p:nvSpPr>
        <p:spPr/>
        <p:txBody>
          <a:bodyPr/>
          <a:lstStyle/>
          <a:p>
            <a:r>
              <a:rPr lang="fr-FR" dirty="0"/>
              <a:t>Sommaire</a:t>
            </a:r>
          </a:p>
        </p:txBody>
      </p:sp>
      <p:sp>
        <p:nvSpPr>
          <p:cNvPr id="3" name="Text Placeholder 2">
            <a:extLst>
              <a:ext uri="{FF2B5EF4-FFF2-40B4-BE49-F238E27FC236}">
                <a16:creationId xmlns:a16="http://schemas.microsoft.com/office/drawing/2014/main" id="{FE15E743-E5D3-6AE4-B06F-4D1316E3DBE3}"/>
              </a:ext>
            </a:extLst>
          </p:cNvPr>
          <p:cNvSpPr>
            <a:spLocks noGrp="1"/>
          </p:cNvSpPr>
          <p:nvPr>
            <p:ph type="body" sz="quarter" idx="10"/>
          </p:nvPr>
        </p:nvSpPr>
        <p:spPr>
          <a:xfrm>
            <a:off x="1396412" y="1690688"/>
            <a:ext cx="10345005" cy="5064370"/>
          </a:xfrm>
        </p:spPr>
        <p:txBody>
          <a:bodyPr>
            <a:normAutofit/>
          </a:bodyPr>
          <a:lstStyle/>
          <a:p>
            <a:pPr marL="0" indent="0">
              <a:buNone/>
            </a:pPr>
            <a:endParaRPr lang="fr-FR" sz="800" dirty="0"/>
          </a:p>
          <a:p>
            <a:pPr>
              <a:buFont typeface="Wingdings" panose="05000000000000000000" pitchFamily="2" charset="2"/>
              <a:buChar char="Ø"/>
            </a:pPr>
            <a:r>
              <a:rPr lang="fr-FR" sz="2800" dirty="0"/>
              <a:t>Présentation du projet </a:t>
            </a:r>
          </a:p>
          <a:p>
            <a:pPr>
              <a:buFont typeface="Wingdings" panose="05000000000000000000" pitchFamily="2" charset="2"/>
              <a:buChar char="Ø"/>
            </a:pPr>
            <a:r>
              <a:rPr lang="fr-FR" sz="2800" dirty="0"/>
              <a:t>Positionnement des stagiaires</a:t>
            </a:r>
          </a:p>
          <a:p>
            <a:pPr>
              <a:buFont typeface="Wingdings" panose="05000000000000000000" pitchFamily="2" charset="2"/>
              <a:buChar char="Ø"/>
            </a:pPr>
            <a:r>
              <a:rPr lang="fr-FR" sz="2800" dirty="0"/>
              <a:t>Mobilité pour tous</a:t>
            </a:r>
          </a:p>
          <a:p>
            <a:pPr>
              <a:buFont typeface="Wingdings" panose="05000000000000000000" pitchFamily="2" charset="2"/>
              <a:buChar char="Ø"/>
            </a:pPr>
            <a:r>
              <a:rPr lang="fr-FR" sz="2800" dirty="0"/>
              <a:t>Entretien individuel</a:t>
            </a:r>
          </a:p>
          <a:p>
            <a:pPr>
              <a:buFont typeface="Wingdings" panose="05000000000000000000" pitchFamily="2" charset="2"/>
              <a:buChar char="Ø"/>
            </a:pPr>
            <a:r>
              <a:rPr lang="fr-FR" sz="2800" dirty="0"/>
              <a:t>Conversation avec les partenaires </a:t>
            </a:r>
          </a:p>
          <a:p>
            <a:pPr>
              <a:buFont typeface="Wingdings" panose="05000000000000000000" pitchFamily="2" charset="2"/>
              <a:buChar char="Ø"/>
            </a:pPr>
            <a:r>
              <a:rPr lang="fr-FR" sz="2800" dirty="0"/>
              <a:t>Kit de mobilité</a:t>
            </a:r>
          </a:p>
          <a:p>
            <a:pPr>
              <a:buFont typeface="Wingdings" panose="05000000000000000000" pitchFamily="2" charset="2"/>
              <a:buChar char="Ø"/>
            </a:pPr>
            <a:r>
              <a:rPr lang="fr-FR" sz="2800" dirty="0"/>
              <a:t> Retour d’expérience </a:t>
            </a:r>
          </a:p>
          <a:p>
            <a:pPr marL="0" indent="0">
              <a:buNone/>
            </a:pPr>
            <a:endParaRPr lang="fr-FR" sz="2800" dirty="0"/>
          </a:p>
          <a:p>
            <a:pPr marL="914400" lvl="2" indent="0">
              <a:buNone/>
            </a:pPr>
            <a:endParaRPr lang="fr-FR" sz="2800" dirty="0"/>
          </a:p>
          <a:p>
            <a:pPr marL="0" indent="0">
              <a:buNone/>
            </a:pPr>
            <a:endParaRPr lang="fr-FR" sz="900" dirty="0"/>
          </a:p>
          <a:p>
            <a:pPr marL="0" indent="0">
              <a:buNone/>
            </a:pPr>
            <a:endParaRPr lang="fr-FR" sz="900" dirty="0"/>
          </a:p>
          <a:p>
            <a:pPr>
              <a:buFont typeface="Wingdings" panose="05000000000000000000" pitchFamily="2" charset="2"/>
              <a:buChar char="Ø"/>
            </a:pPr>
            <a:endParaRPr lang="fr-FR" sz="800" dirty="0"/>
          </a:p>
          <a:p>
            <a:pPr>
              <a:buFont typeface="Wingdings" panose="05000000000000000000" pitchFamily="2" charset="2"/>
              <a:buChar char="Ø"/>
            </a:pPr>
            <a:endParaRPr lang="en-GB" sz="2000" dirty="0"/>
          </a:p>
          <a:p>
            <a:pPr marL="914400" lvl="2" indent="0">
              <a:buNone/>
            </a:pPr>
            <a:endParaRPr lang="en-GB" dirty="0"/>
          </a:p>
          <a:p>
            <a:pPr marL="914400" lvl="2" indent="0">
              <a:buNone/>
            </a:pPr>
            <a:endParaRPr lang="en-GB" dirty="0"/>
          </a:p>
        </p:txBody>
      </p:sp>
    </p:spTree>
    <p:extLst>
      <p:ext uri="{BB962C8B-B14F-4D97-AF65-F5344CB8AC3E}">
        <p14:creationId xmlns:p14="http://schemas.microsoft.com/office/powerpoint/2010/main" val="1608225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3F52B-B4A2-025E-BBDD-A3D6464BDE93}"/>
              </a:ext>
            </a:extLst>
          </p:cNvPr>
          <p:cNvSpPr>
            <a:spLocks noGrp="1"/>
          </p:cNvSpPr>
          <p:nvPr>
            <p:ph type="title"/>
          </p:nvPr>
        </p:nvSpPr>
        <p:spPr/>
        <p:txBody>
          <a:bodyPr/>
          <a:lstStyle/>
          <a:p>
            <a:r>
              <a:rPr lang="fr-FR" dirty="0"/>
              <a:t>Présentation du projet </a:t>
            </a:r>
          </a:p>
        </p:txBody>
      </p:sp>
      <p:sp>
        <p:nvSpPr>
          <p:cNvPr id="3" name="Espace réservé du texte 2">
            <a:extLst>
              <a:ext uri="{FF2B5EF4-FFF2-40B4-BE49-F238E27FC236}">
                <a16:creationId xmlns:a16="http://schemas.microsoft.com/office/drawing/2014/main" id="{71E2B65F-862D-1A65-0C6F-F88273636CAD}"/>
              </a:ext>
            </a:extLst>
          </p:cNvPr>
          <p:cNvSpPr>
            <a:spLocks noGrp="1"/>
          </p:cNvSpPr>
          <p:nvPr>
            <p:ph type="body" sz="quarter" idx="10"/>
          </p:nvPr>
        </p:nvSpPr>
        <p:spPr/>
        <p:txBody>
          <a:bodyPr>
            <a:normAutofit/>
          </a:bodyPr>
          <a:lstStyle/>
          <a:p>
            <a:pPr marL="0" indent="0">
              <a:buNone/>
            </a:pPr>
            <a:r>
              <a:rPr lang="fr-FR" b="1" i="0" u="none" strike="noStrike" dirty="0">
                <a:solidFill>
                  <a:srgbClr val="000000"/>
                </a:solidFill>
                <a:effectLst/>
              </a:rPr>
              <a:t>Présentation du projet de Mobilité </a:t>
            </a:r>
            <a:endParaRPr lang="fr-FR" dirty="0"/>
          </a:p>
        </p:txBody>
      </p:sp>
      <p:sp>
        <p:nvSpPr>
          <p:cNvPr id="4" name="ZoneTexte 1">
            <a:extLst>
              <a:ext uri="{FF2B5EF4-FFF2-40B4-BE49-F238E27FC236}">
                <a16:creationId xmlns:a16="http://schemas.microsoft.com/office/drawing/2014/main" id="{D5C000DA-46B8-6949-B732-FAD2CFF6E9C8}"/>
              </a:ext>
            </a:extLst>
          </p:cNvPr>
          <p:cNvSpPr txBox="1"/>
          <p:nvPr/>
        </p:nvSpPr>
        <p:spPr>
          <a:xfrm>
            <a:off x="1308595" y="3657666"/>
            <a:ext cx="3747052"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Gadugi"/>
                <a:ea typeface="+mn-ea"/>
                <a:cs typeface="Poppins" panose="00000500000000000000" pitchFamily="2" charset="0"/>
              </a:rPr>
              <a:t>Formation DEAES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Gadugi"/>
              <a:ea typeface="+mn-ea"/>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Gadugi"/>
                <a:ea typeface="+mn-ea"/>
                <a:cs typeface="Poppins" panose="00000500000000000000" pitchFamily="2" charset="0"/>
              </a:rPr>
              <a:t>Diplôme d’état d’accompagnant éducatif et social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Gadugi"/>
                <a:ea typeface="+mn-ea"/>
                <a:cs typeface="Poppins" panose="00000500000000000000" pitchFamily="2" charset="0"/>
                <a:hlinkClick r:id="rId2">
                  <a:extLst>
                    <a:ext uri="{A12FA001-AC4F-418D-AE19-62706E023703}">
                      <ahyp:hlinkClr xmlns:ahyp="http://schemas.microsoft.com/office/drawing/2018/hyperlinkcolor" val="tx"/>
                    </a:ext>
                  </a:extLst>
                </a:hlinkClick>
              </a:rPr>
              <a:t> </a:t>
            </a:r>
            <a:endParaRPr kumimoji="0" lang="fr-FR" sz="2000" b="0" i="0" u="none" strike="noStrike" kern="1200" cap="none" spc="0" normalizeH="0" baseline="0" noProof="0" dirty="0">
              <a:ln>
                <a:noFill/>
              </a:ln>
              <a:solidFill>
                <a:prstClr val="black"/>
              </a:solidFill>
              <a:effectLst/>
              <a:uLnTx/>
              <a:uFillTx/>
              <a:latin typeface="Gadugi"/>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Gadugi"/>
              <a:ea typeface="+mn-ea"/>
              <a:cs typeface="+mn-cs"/>
            </a:endParaRPr>
          </a:p>
        </p:txBody>
      </p:sp>
      <p:sp>
        <p:nvSpPr>
          <p:cNvPr id="5" name="ZoneTexte 1">
            <a:extLst>
              <a:ext uri="{FF2B5EF4-FFF2-40B4-BE49-F238E27FC236}">
                <a16:creationId xmlns:a16="http://schemas.microsoft.com/office/drawing/2014/main" id="{17D85A59-4432-18C1-278D-B0E8C3989C57}"/>
              </a:ext>
            </a:extLst>
          </p:cNvPr>
          <p:cNvSpPr txBox="1"/>
          <p:nvPr/>
        </p:nvSpPr>
        <p:spPr>
          <a:xfrm>
            <a:off x="8167329" y="3655040"/>
            <a:ext cx="3329610" cy="24314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Gadugi"/>
                <a:ea typeface="+mn-ea"/>
                <a:cs typeface="Poppins" panose="00000500000000000000" pitchFamily="2" charset="0"/>
              </a:rPr>
              <a:t>Formation BPJEPS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Gadugi"/>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adugi"/>
                <a:ea typeface="+mn-ea"/>
                <a:cs typeface="+mn-cs"/>
              </a:rPr>
              <a:t>Brevet Professionnel de la Jeunesse, de l’Éducation Populaire et du Sport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Gadugi"/>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Gadugi"/>
                <a:ea typeface="+mn-ea"/>
                <a:cs typeface="Poppins" panose="00000500000000000000" pitchFamily="2" charset="0"/>
              </a:rPr>
              <a:t>Mention Animation Social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Gadugi"/>
              <a:ea typeface="+mn-ea"/>
              <a:cs typeface="+mn-cs"/>
            </a:endParaRPr>
          </a:p>
        </p:txBody>
      </p:sp>
      <p:sp>
        <p:nvSpPr>
          <p:cNvPr id="6" name="Flèche : virage 5">
            <a:extLst>
              <a:ext uri="{FF2B5EF4-FFF2-40B4-BE49-F238E27FC236}">
                <a16:creationId xmlns:a16="http://schemas.microsoft.com/office/drawing/2014/main" id="{B1A8540F-A0D4-D5D7-FE89-28FB661DFFD5}"/>
              </a:ext>
            </a:extLst>
          </p:cNvPr>
          <p:cNvSpPr/>
          <p:nvPr/>
        </p:nvSpPr>
        <p:spPr>
          <a:xfrm rot="10800000">
            <a:off x="5425414" y="3538330"/>
            <a:ext cx="1341172" cy="84477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Gadugi"/>
              <a:ea typeface="+mn-ea"/>
              <a:cs typeface="+mn-cs"/>
            </a:endParaRPr>
          </a:p>
        </p:txBody>
      </p:sp>
      <p:sp>
        <p:nvSpPr>
          <p:cNvPr id="7" name="Flèche : virage 6">
            <a:extLst>
              <a:ext uri="{FF2B5EF4-FFF2-40B4-BE49-F238E27FC236}">
                <a16:creationId xmlns:a16="http://schemas.microsoft.com/office/drawing/2014/main" id="{D30A1846-1623-7C36-8527-DF5DF69D0229}"/>
              </a:ext>
            </a:extLst>
          </p:cNvPr>
          <p:cNvSpPr/>
          <p:nvPr/>
        </p:nvSpPr>
        <p:spPr>
          <a:xfrm flipV="1">
            <a:off x="6438493" y="3538330"/>
            <a:ext cx="1403662" cy="84477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Gadugi"/>
              <a:ea typeface="+mn-ea"/>
              <a:cs typeface="+mn-cs"/>
            </a:endParaRPr>
          </a:p>
        </p:txBody>
      </p:sp>
      <p:pic>
        <p:nvPicPr>
          <p:cNvPr id="8" name="Picture 2" descr="Maison Familiale Rurale de MANE 31260, MFR MANE">
            <a:extLst>
              <a:ext uri="{FF2B5EF4-FFF2-40B4-BE49-F238E27FC236}">
                <a16:creationId xmlns:a16="http://schemas.microsoft.com/office/drawing/2014/main" id="{CA3D6054-2075-C296-16AF-FBBBB039E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4191" y="5809956"/>
            <a:ext cx="704077" cy="70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7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par>
                          <p:cTn id="29" fill="hold">
                            <p:stCondLst>
                              <p:cond delay="3000"/>
                            </p:stCondLst>
                            <p:childTnLst>
                              <p:par>
                                <p:cTn id="30" presetID="21"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8CCE83-1178-3F23-7FAA-93DDC54B27C1}"/>
              </a:ext>
            </a:extLst>
          </p:cNvPr>
          <p:cNvSpPr>
            <a:spLocks noGrp="1"/>
          </p:cNvSpPr>
          <p:nvPr>
            <p:ph type="title"/>
          </p:nvPr>
        </p:nvSpPr>
        <p:spPr>
          <a:xfrm>
            <a:off x="317695" y="618345"/>
            <a:ext cx="10515600" cy="1013508"/>
          </a:xfrm>
        </p:spPr>
        <p:txBody>
          <a:bodyPr>
            <a:normAutofit fontScale="90000"/>
          </a:bodyPr>
          <a:lstStyle/>
          <a:p>
            <a:r>
              <a:rPr lang="fr-FR" dirty="0"/>
              <a:t>Positionnement des stagiaires</a:t>
            </a:r>
            <a:br>
              <a:rPr lang="fr-FR" sz="1800" b="0" i="0" dirty="0">
                <a:solidFill>
                  <a:srgbClr val="001277"/>
                </a:solidFill>
                <a:effectLst/>
                <a:latin typeface="Gaduji"/>
              </a:rPr>
            </a:br>
            <a:endParaRPr lang="fr-FR" dirty="0"/>
          </a:p>
        </p:txBody>
      </p:sp>
      <p:sp>
        <p:nvSpPr>
          <p:cNvPr id="3" name="Espace réservé du texte 2">
            <a:extLst>
              <a:ext uri="{FF2B5EF4-FFF2-40B4-BE49-F238E27FC236}">
                <a16:creationId xmlns:a16="http://schemas.microsoft.com/office/drawing/2014/main" id="{D5D3A991-64B7-1868-C568-FC042F61A63D}"/>
              </a:ext>
            </a:extLst>
          </p:cNvPr>
          <p:cNvSpPr>
            <a:spLocks noGrp="1"/>
          </p:cNvSpPr>
          <p:nvPr>
            <p:ph type="body" sz="quarter" idx="10"/>
          </p:nvPr>
        </p:nvSpPr>
        <p:spPr/>
        <p:txBody>
          <a:bodyPr/>
          <a:lstStyle/>
          <a:p>
            <a:endParaRPr lang="fr-FR" sz="1800" b="1" i="0" u="none" strike="noStrike" dirty="0">
              <a:solidFill>
                <a:srgbClr val="000000"/>
              </a:solidFill>
              <a:effectLst/>
              <a:latin typeface="Gadugi" panose="020B0502040204020203" pitchFamily="34" charset="0"/>
            </a:endParaRPr>
          </a:p>
          <a:p>
            <a:endParaRPr lang="fr-FR" sz="1800" b="1" dirty="0">
              <a:solidFill>
                <a:srgbClr val="000000"/>
              </a:solidFill>
            </a:endParaRPr>
          </a:p>
          <a:p>
            <a:endParaRPr lang="fr-FR" sz="1800" b="1" i="0" u="none" strike="noStrike" dirty="0">
              <a:solidFill>
                <a:srgbClr val="000000"/>
              </a:solidFill>
              <a:effectLst/>
              <a:latin typeface="Gadugi" panose="020B0502040204020203" pitchFamily="34" charset="0"/>
            </a:endParaRPr>
          </a:p>
          <a:p>
            <a:endParaRPr lang="fr-FR" sz="1800" b="1" dirty="0">
              <a:solidFill>
                <a:srgbClr val="000000"/>
              </a:solidFill>
            </a:endParaRPr>
          </a:p>
          <a:p>
            <a:endParaRPr lang="fr-FR" sz="1800" b="1" i="0" u="none" strike="noStrike" dirty="0">
              <a:solidFill>
                <a:srgbClr val="000000"/>
              </a:solidFill>
              <a:effectLst/>
              <a:latin typeface="Gadugi" panose="020B0502040204020203" pitchFamily="34" charset="0"/>
            </a:endParaRPr>
          </a:p>
          <a:p>
            <a:r>
              <a:rPr lang="fr-FR" sz="1800" b="1" i="0" u="none" strike="noStrike" dirty="0">
                <a:solidFill>
                  <a:srgbClr val="000000"/>
                </a:solidFill>
                <a:effectLst/>
                <a:latin typeface="Gadugi" panose="020B0502040204020203" pitchFamily="34" charset="0"/>
              </a:rPr>
              <a:t>Positionnement des stagiaires </a:t>
            </a:r>
          </a:p>
          <a:p>
            <a:pPr marL="0" indent="0">
              <a:buNone/>
            </a:pPr>
            <a:endParaRPr lang="fr-FR" sz="1800" b="1" dirty="0">
              <a:solidFill>
                <a:srgbClr val="000000"/>
              </a:solidFill>
            </a:endParaRPr>
          </a:p>
        </p:txBody>
      </p:sp>
      <p:sp>
        <p:nvSpPr>
          <p:cNvPr id="4" name="ZoneTexte 1">
            <a:extLst>
              <a:ext uri="{FF2B5EF4-FFF2-40B4-BE49-F238E27FC236}">
                <a16:creationId xmlns:a16="http://schemas.microsoft.com/office/drawing/2014/main" id="{C7CED511-431C-1A93-EFF7-32F45828B365}"/>
              </a:ext>
            </a:extLst>
          </p:cNvPr>
          <p:cNvSpPr txBox="1"/>
          <p:nvPr/>
        </p:nvSpPr>
        <p:spPr>
          <a:xfrm>
            <a:off x="6001525" y="2632064"/>
            <a:ext cx="409492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adugi"/>
                <a:ea typeface="+mn-ea"/>
                <a:cs typeface="+mn-cs"/>
              </a:rPr>
              <a:t>1 personne BPJEPS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Gadugi"/>
              <a:ea typeface="+mn-ea"/>
              <a:cs typeface="+mn-cs"/>
            </a:endParaRPr>
          </a:p>
        </p:txBody>
      </p:sp>
      <p:sp>
        <p:nvSpPr>
          <p:cNvPr id="5" name="ZoneTexte 1">
            <a:extLst>
              <a:ext uri="{FF2B5EF4-FFF2-40B4-BE49-F238E27FC236}">
                <a16:creationId xmlns:a16="http://schemas.microsoft.com/office/drawing/2014/main" id="{1CAEA308-BD03-D69E-7D38-0BE7233B7776}"/>
              </a:ext>
            </a:extLst>
          </p:cNvPr>
          <p:cNvSpPr txBox="1"/>
          <p:nvPr/>
        </p:nvSpPr>
        <p:spPr>
          <a:xfrm>
            <a:off x="6001525" y="4762555"/>
            <a:ext cx="502802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adugi"/>
                <a:ea typeface="+mn-ea"/>
                <a:cs typeface="+mn-cs"/>
              </a:rPr>
              <a:t>4 personnes DEAES </a:t>
            </a:r>
          </a:p>
        </p:txBody>
      </p:sp>
      <p:sp>
        <p:nvSpPr>
          <p:cNvPr id="8" name="Flèche : courbe vers la gauche 7">
            <a:extLst>
              <a:ext uri="{FF2B5EF4-FFF2-40B4-BE49-F238E27FC236}">
                <a16:creationId xmlns:a16="http://schemas.microsoft.com/office/drawing/2014/main" id="{6EBA30C5-A584-3351-79C3-24F4100F43F6}"/>
              </a:ext>
            </a:extLst>
          </p:cNvPr>
          <p:cNvSpPr/>
          <p:nvPr/>
        </p:nvSpPr>
        <p:spPr>
          <a:xfrm rot="10800000">
            <a:off x="5025362" y="4406644"/>
            <a:ext cx="657261" cy="10811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Gadugi"/>
              <a:ea typeface="+mn-ea"/>
              <a:cs typeface="+mn-cs"/>
            </a:endParaRPr>
          </a:p>
        </p:txBody>
      </p:sp>
      <p:sp>
        <p:nvSpPr>
          <p:cNvPr id="9" name="Flèche : courbe vers la droite 8">
            <a:extLst>
              <a:ext uri="{FF2B5EF4-FFF2-40B4-BE49-F238E27FC236}">
                <a16:creationId xmlns:a16="http://schemas.microsoft.com/office/drawing/2014/main" id="{E07184E2-204A-7F35-0FBD-CAC8FAC5E57C}"/>
              </a:ext>
            </a:extLst>
          </p:cNvPr>
          <p:cNvSpPr/>
          <p:nvPr/>
        </p:nvSpPr>
        <p:spPr>
          <a:xfrm>
            <a:off x="5027815" y="2347847"/>
            <a:ext cx="698088" cy="10811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Gadugi"/>
              <a:ea typeface="+mn-ea"/>
              <a:cs typeface="+mn-cs"/>
            </a:endParaRPr>
          </a:p>
        </p:txBody>
      </p:sp>
      <p:pic>
        <p:nvPicPr>
          <p:cNvPr id="10" name="Picture 2" descr="Maison Familiale Rurale de MANE 31260, MFR MANE">
            <a:extLst>
              <a:ext uri="{FF2B5EF4-FFF2-40B4-BE49-F238E27FC236}">
                <a16:creationId xmlns:a16="http://schemas.microsoft.com/office/drawing/2014/main" id="{2220F0F7-8767-5AC5-7790-3BDBFA856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191" y="5809956"/>
            <a:ext cx="704077" cy="70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247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par>
                          <p:cTn id="19" fill="hold">
                            <p:stCondLst>
                              <p:cond delay="30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par>
                          <p:cTn id="23" fill="hold">
                            <p:stCondLst>
                              <p:cond delay="3500"/>
                            </p:stCondLst>
                            <p:childTnLst>
                              <p:par>
                                <p:cTn id="24" presetID="6"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E23F5-AA33-EE6D-F891-709350AB83E6}"/>
              </a:ext>
            </a:extLst>
          </p:cNvPr>
          <p:cNvSpPr>
            <a:spLocks noGrp="1"/>
          </p:cNvSpPr>
          <p:nvPr>
            <p:ph type="title"/>
          </p:nvPr>
        </p:nvSpPr>
        <p:spPr/>
        <p:txBody>
          <a:bodyPr/>
          <a:lstStyle/>
          <a:p>
            <a:r>
              <a:rPr lang="fr-FR" dirty="0"/>
              <a:t>Mobilité pour tous</a:t>
            </a:r>
          </a:p>
        </p:txBody>
      </p:sp>
      <p:sp>
        <p:nvSpPr>
          <p:cNvPr id="6" name="Espace réservé du texte 5">
            <a:extLst>
              <a:ext uri="{FF2B5EF4-FFF2-40B4-BE49-F238E27FC236}">
                <a16:creationId xmlns:a16="http://schemas.microsoft.com/office/drawing/2014/main" id="{47BD6BA8-E405-5B41-6123-A10D3D1204C7}"/>
              </a:ext>
            </a:extLst>
          </p:cNvPr>
          <p:cNvSpPr>
            <a:spLocks noGrp="1"/>
          </p:cNvSpPr>
          <p:nvPr>
            <p:ph type="body" sz="quarter" idx="10"/>
          </p:nvPr>
        </p:nvSpPr>
        <p:spPr>
          <a:xfrm>
            <a:off x="838200" y="2067823"/>
            <a:ext cx="10983913" cy="4230687"/>
          </a:xfrm>
        </p:spPr>
        <p:txBody>
          <a:bodyPr/>
          <a:lstStyle/>
          <a:p>
            <a:r>
              <a:rPr lang="fr-FR" sz="3600" dirty="0"/>
              <a:t>Point sur l’inclusion </a:t>
            </a:r>
          </a:p>
          <a:p>
            <a:endParaRPr lang="fr-FR" sz="3600" dirty="0"/>
          </a:p>
          <a:p>
            <a:r>
              <a:rPr lang="fr-FR" sz="3600" dirty="0"/>
              <a:t>Explication de la Mobilité pour tous</a:t>
            </a:r>
          </a:p>
          <a:p>
            <a:endParaRPr lang="fr-FR" sz="3600" dirty="0"/>
          </a:p>
          <a:p>
            <a:r>
              <a:rPr lang="fr-FR" sz="3600" dirty="0"/>
              <a:t>Financement spécifique pour l’inclusion   </a:t>
            </a:r>
          </a:p>
          <a:p>
            <a:pPr marL="0" indent="0">
              <a:buNone/>
            </a:pPr>
            <a:endParaRPr lang="fr-FR" dirty="0"/>
          </a:p>
        </p:txBody>
      </p:sp>
      <p:pic>
        <p:nvPicPr>
          <p:cNvPr id="5" name="Picture 2" descr="Maison Familiale Rurale de MANE 31260, MFR MANE">
            <a:extLst>
              <a:ext uri="{FF2B5EF4-FFF2-40B4-BE49-F238E27FC236}">
                <a16:creationId xmlns:a16="http://schemas.microsoft.com/office/drawing/2014/main" id="{5A62F371-46CC-D3EE-6BA4-FA55F0621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191" y="5809956"/>
            <a:ext cx="704077" cy="70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7576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0B4E80-C9B5-1A6D-DEF9-00AF58B8D9BA}"/>
              </a:ext>
            </a:extLst>
          </p:cNvPr>
          <p:cNvSpPr>
            <a:spLocks noGrp="1"/>
          </p:cNvSpPr>
          <p:nvPr>
            <p:ph type="title"/>
          </p:nvPr>
        </p:nvSpPr>
        <p:spPr/>
        <p:txBody>
          <a:bodyPr/>
          <a:lstStyle/>
          <a:p>
            <a:r>
              <a:rPr lang="fr-FR" dirty="0"/>
              <a:t>Entretien individuel</a:t>
            </a:r>
          </a:p>
        </p:txBody>
      </p:sp>
      <p:sp>
        <p:nvSpPr>
          <p:cNvPr id="3" name="Espace réservé du contenu 2">
            <a:extLst>
              <a:ext uri="{FF2B5EF4-FFF2-40B4-BE49-F238E27FC236}">
                <a16:creationId xmlns:a16="http://schemas.microsoft.com/office/drawing/2014/main" id="{7EC13953-51CE-4F59-EDF1-899F220E3C50}"/>
              </a:ext>
            </a:extLst>
          </p:cNvPr>
          <p:cNvSpPr>
            <a:spLocks noGrp="1"/>
          </p:cNvSpPr>
          <p:nvPr>
            <p:ph type="body" sz="quarter" idx="10"/>
          </p:nvPr>
        </p:nvSpPr>
        <p:spPr/>
        <p:txBody>
          <a:bodyPr/>
          <a:lstStyle/>
          <a:p>
            <a:pPr>
              <a:buFont typeface="Wingdings" panose="05000000000000000000" pitchFamily="2" charset="2"/>
              <a:buChar char="Ø"/>
            </a:pPr>
            <a:r>
              <a:rPr lang="fr-FR" b="1" u="sng" dirty="0"/>
              <a:t>Pendant l’entretien</a:t>
            </a:r>
          </a:p>
          <a:p>
            <a:pPr marL="0" indent="0">
              <a:buNone/>
            </a:pPr>
            <a:endParaRPr lang="fr-FR" b="1" u="sng" dirty="0"/>
          </a:p>
          <a:p>
            <a:pPr lvl="1">
              <a:buFont typeface="Wingdings" panose="05000000000000000000" pitchFamily="2" charset="2"/>
              <a:buChar char="Ø"/>
            </a:pPr>
            <a:r>
              <a:rPr lang="fr-FR" b="1" u="sng" dirty="0"/>
              <a:t>Accompagnement </a:t>
            </a:r>
            <a:endParaRPr lang="fr-FR" dirty="0"/>
          </a:p>
          <a:p>
            <a:pPr marL="457200" lvl="1" indent="0">
              <a:buNone/>
            </a:pPr>
            <a:endParaRPr lang="fr-FR" dirty="0"/>
          </a:p>
          <a:p>
            <a:pPr lvl="1">
              <a:buFont typeface="Wingdings" panose="05000000000000000000" pitchFamily="2" charset="2"/>
              <a:buChar char="Ø"/>
            </a:pPr>
            <a:r>
              <a:rPr lang="fr-FR" b="1" u="sng" dirty="0"/>
              <a:t>Rythme de travail</a:t>
            </a:r>
          </a:p>
          <a:p>
            <a:pPr lvl="1">
              <a:buFont typeface="Wingdings" panose="05000000000000000000" pitchFamily="2" charset="2"/>
              <a:buChar char="Ø"/>
            </a:pPr>
            <a:endParaRPr lang="fr-FR" b="1" u="sng" dirty="0"/>
          </a:p>
          <a:p>
            <a:pPr lvl="1">
              <a:buFont typeface="Wingdings" panose="05000000000000000000" pitchFamily="2" charset="2"/>
              <a:buChar char="Ø"/>
            </a:pPr>
            <a:r>
              <a:rPr lang="fr-FR" b="1" u="sng" dirty="0"/>
              <a:t>Adaptation </a:t>
            </a:r>
            <a:endParaRPr lang="fr-FR" sz="2000" dirty="0"/>
          </a:p>
          <a:p>
            <a:pPr marL="457200" lvl="1" indent="0">
              <a:buNone/>
            </a:pPr>
            <a:endParaRPr lang="fr-FR" b="1" u="sng" dirty="0"/>
          </a:p>
          <a:p>
            <a:pPr lvl="1">
              <a:buFont typeface="Wingdings" panose="05000000000000000000" pitchFamily="2" charset="2"/>
              <a:buChar char="Ø"/>
            </a:pPr>
            <a:r>
              <a:rPr lang="fr-FR" b="1" u="sng" dirty="0"/>
              <a:t>Apprendre a vivre dans une autre réalité </a:t>
            </a:r>
          </a:p>
          <a:p>
            <a:pPr marL="0" indent="0">
              <a:buNone/>
            </a:pPr>
            <a:endParaRPr lang="fr-FR" dirty="0">
              <a:latin typeface="+mn-lt"/>
            </a:endParaRPr>
          </a:p>
        </p:txBody>
      </p:sp>
      <p:pic>
        <p:nvPicPr>
          <p:cNvPr id="5" name="Picture 2" descr="Maison Familiale Rurale de MANE 31260, MFR MANE">
            <a:extLst>
              <a:ext uri="{FF2B5EF4-FFF2-40B4-BE49-F238E27FC236}">
                <a16:creationId xmlns:a16="http://schemas.microsoft.com/office/drawing/2014/main" id="{C71DCAEE-4901-2A75-6E6D-CBDCA59D7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191" y="5809956"/>
            <a:ext cx="704077" cy="70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10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heel(1)">
                                      <p:cBhvr>
                                        <p:cTn id="20" dur="2000"/>
                                        <p:tgtEl>
                                          <p:spTgt spid="3">
                                            <p:txEl>
                                              <p:pRg st="4" end="4"/>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heel(1)">
                                      <p:cBhvr>
                                        <p:cTn id="23" dur="2000"/>
                                        <p:tgtEl>
                                          <p:spTgt spid="3">
                                            <p:txEl>
                                              <p:pRg st="6" end="6"/>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wheel(1)">
                                      <p:cBhvr>
                                        <p:cTn id="2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65DCE-EAD8-1C58-1737-23DE061A78CA}"/>
              </a:ext>
            </a:extLst>
          </p:cNvPr>
          <p:cNvSpPr>
            <a:spLocks noGrp="1"/>
          </p:cNvSpPr>
          <p:nvPr>
            <p:ph type="title"/>
          </p:nvPr>
        </p:nvSpPr>
        <p:spPr/>
        <p:txBody>
          <a:bodyPr/>
          <a:lstStyle/>
          <a:p>
            <a:r>
              <a:rPr lang="fr-FR" dirty="0"/>
              <a:t>Conversation avec les partenaires </a:t>
            </a:r>
          </a:p>
        </p:txBody>
      </p:sp>
      <p:sp>
        <p:nvSpPr>
          <p:cNvPr id="3" name="Espace réservé du texte 2">
            <a:extLst>
              <a:ext uri="{FF2B5EF4-FFF2-40B4-BE49-F238E27FC236}">
                <a16:creationId xmlns:a16="http://schemas.microsoft.com/office/drawing/2014/main" id="{C2314500-7E20-00FC-32B5-8F3C5147297F}"/>
              </a:ext>
            </a:extLst>
          </p:cNvPr>
          <p:cNvSpPr>
            <a:spLocks noGrp="1"/>
          </p:cNvSpPr>
          <p:nvPr>
            <p:ph type="body" sz="quarter" idx="10"/>
          </p:nvPr>
        </p:nvSpPr>
        <p:spPr/>
        <p:txBody>
          <a:bodyPr vert="horz" lIns="91440" tIns="45720" rIns="91440" bIns="45720" rtlCol="0" anchor="t">
            <a:normAutofit/>
          </a:bodyPr>
          <a:lstStyle/>
          <a:p>
            <a:pPr algn="just">
              <a:lnSpc>
                <a:spcPct val="150000"/>
              </a:lnSpc>
              <a:buFont typeface="Wingdings" panose="05000000000000000000" pitchFamily="2" charset="2"/>
              <a:buChar char="Ø"/>
            </a:pPr>
            <a:r>
              <a:rPr lang="fr-FR" b="1" u="sng" dirty="0">
                <a:latin typeface="+mn-lt"/>
                <a:ea typeface="Times New Roman" panose="02020603050405020304" pitchFamily="18" charset="0"/>
                <a:cs typeface="Poppins" panose="00000500000000000000" pitchFamily="2" charset="0"/>
              </a:rPr>
              <a:t>Explication du cadre notification RQTH</a:t>
            </a:r>
          </a:p>
          <a:p>
            <a:pPr lvl="1" algn="just">
              <a:lnSpc>
                <a:spcPct val="150000"/>
              </a:lnSpc>
              <a:buFont typeface="Wingdings" panose="05000000000000000000" pitchFamily="2" charset="2"/>
              <a:buChar char="Ø"/>
            </a:pPr>
            <a:r>
              <a:rPr lang="fr-FR" dirty="0">
                <a:latin typeface="+mn-lt"/>
                <a:ea typeface="Times New Roman" panose="02020603050405020304" pitchFamily="18" charset="0"/>
                <a:cs typeface="Poppins" panose="00000500000000000000" pitchFamily="2" charset="0"/>
              </a:rPr>
              <a:t>Aménagement du temps de travail </a:t>
            </a:r>
          </a:p>
          <a:p>
            <a:pPr lvl="1" algn="just">
              <a:lnSpc>
                <a:spcPct val="150000"/>
              </a:lnSpc>
              <a:buFont typeface="Wingdings" panose="05000000000000000000" pitchFamily="2" charset="2"/>
              <a:buChar char="Ø"/>
            </a:pPr>
            <a:r>
              <a:rPr lang="fr-FR" dirty="0">
                <a:latin typeface="+mn-lt"/>
                <a:ea typeface="Times New Roman" panose="02020603050405020304" pitchFamily="18" charset="0"/>
                <a:cs typeface="Poppins" panose="00000500000000000000" pitchFamily="2" charset="0"/>
              </a:rPr>
              <a:t>Aménagement des activités à réaliser </a:t>
            </a:r>
          </a:p>
          <a:p>
            <a:pPr lvl="1" algn="just">
              <a:lnSpc>
                <a:spcPct val="150000"/>
              </a:lnSpc>
              <a:buFont typeface="Wingdings" panose="05000000000000000000" pitchFamily="2" charset="2"/>
              <a:buChar char="Ø"/>
            </a:pPr>
            <a:r>
              <a:rPr lang="fr-FR" dirty="0">
                <a:latin typeface="+mn-lt"/>
                <a:ea typeface="Times New Roman" panose="02020603050405020304" pitchFamily="18" charset="0"/>
                <a:cs typeface="Poppins" panose="00000500000000000000" pitchFamily="2" charset="0"/>
              </a:rPr>
              <a:t>Accompagnement plus proche – suivi très régulière </a:t>
            </a:r>
          </a:p>
          <a:p>
            <a:pPr lvl="1" algn="just">
              <a:lnSpc>
                <a:spcPct val="150000"/>
              </a:lnSpc>
              <a:buFont typeface="Wingdings" panose="05000000000000000000" pitchFamily="2" charset="2"/>
              <a:buChar char="Ø"/>
            </a:pPr>
            <a:r>
              <a:rPr lang="fr-FR" dirty="0">
                <a:latin typeface="+mn-lt"/>
                <a:ea typeface="Times New Roman" panose="02020603050405020304" pitchFamily="18" charset="0"/>
                <a:cs typeface="Poppins" panose="00000500000000000000" pitchFamily="2" charset="0"/>
              </a:rPr>
              <a:t>Réalité très peu connue </a:t>
            </a:r>
          </a:p>
          <a:p>
            <a:pPr lvl="1" algn="just">
              <a:lnSpc>
                <a:spcPct val="150000"/>
              </a:lnSpc>
              <a:buFont typeface="Wingdings" panose="05000000000000000000" pitchFamily="2" charset="2"/>
              <a:buChar char="Ø"/>
            </a:pPr>
            <a:r>
              <a:rPr lang="fr-FR" dirty="0">
                <a:latin typeface="+mn-lt"/>
                <a:ea typeface="Times New Roman" panose="02020603050405020304" pitchFamily="18" charset="0"/>
                <a:cs typeface="Poppins" panose="00000500000000000000" pitchFamily="2" charset="0"/>
              </a:rPr>
              <a:t>Adaptation de la structure aux stagiaires </a:t>
            </a:r>
          </a:p>
          <a:p>
            <a:pPr lvl="1" algn="just">
              <a:lnSpc>
                <a:spcPct val="150000"/>
              </a:lnSpc>
              <a:buFont typeface="Wingdings" panose="05000000000000000000" pitchFamily="2" charset="2"/>
              <a:buChar char="Ø"/>
            </a:pPr>
            <a:endParaRPr lang="fr-FR" dirty="0">
              <a:latin typeface="+mn-lt"/>
              <a:ea typeface="Times New Roman" panose="02020603050405020304" pitchFamily="18" charset="0"/>
              <a:cs typeface="Poppins" panose="00000500000000000000" pitchFamily="2" charset="0"/>
            </a:endParaRPr>
          </a:p>
          <a:p>
            <a:pPr lvl="1" algn="just">
              <a:lnSpc>
                <a:spcPct val="150000"/>
              </a:lnSpc>
              <a:buFont typeface="Wingdings" panose="05000000000000000000" pitchFamily="2" charset="2"/>
              <a:buChar char="Ø"/>
            </a:pPr>
            <a:endParaRPr lang="fr-FR" b="1" u="sng" dirty="0">
              <a:latin typeface="+mn-lt"/>
              <a:ea typeface="Times New Roman" panose="02020603050405020304" pitchFamily="18" charset="0"/>
              <a:cs typeface="Poppins" panose="00000500000000000000" pitchFamily="2" charset="0"/>
            </a:endParaRPr>
          </a:p>
          <a:p>
            <a:pPr lvl="1" algn="just">
              <a:lnSpc>
                <a:spcPct val="150000"/>
              </a:lnSpc>
              <a:buFont typeface="Wingdings" panose="05000000000000000000" pitchFamily="2" charset="2"/>
              <a:buChar char="Ø"/>
            </a:pPr>
            <a:endParaRPr lang="fr-FR" b="1" u="sng" dirty="0">
              <a:latin typeface="+mn-lt"/>
              <a:ea typeface="Times New Roman" panose="02020603050405020304" pitchFamily="18" charset="0"/>
              <a:cs typeface="Poppins" panose="00000500000000000000" pitchFamily="2" charset="0"/>
            </a:endParaRPr>
          </a:p>
        </p:txBody>
      </p:sp>
      <p:pic>
        <p:nvPicPr>
          <p:cNvPr id="5" name="Picture 2" descr="Maison Familiale Rurale de MANE 31260, MFR MANE">
            <a:extLst>
              <a:ext uri="{FF2B5EF4-FFF2-40B4-BE49-F238E27FC236}">
                <a16:creationId xmlns:a16="http://schemas.microsoft.com/office/drawing/2014/main" id="{19610907-4810-474F-9431-F3632AF38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191" y="5809956"/>
            <a:ext cx="704077" cy="70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65DCE-EAD8-1C58-1737-23DE061A78CA}"/>
              </a:ext>
            </a:extLst>
          </p:cNvPr>
          <p:cNvSpPr>
            <a:spLocks noGrp="1"/>
          </p:cNvSpPr>
          <p:nvPr>
            <p:ph type="title"/>
          </p:nvPr>
        </p:nvSpPr>
        <p:spPr/>
        <p:txBody>
          <a:bodyPr/>
          <a:lstStyle/>
          <a:p>
            <a:r>
              <a:rPr lang="fr-FR" dirty="0"/>
              <a:t>Kit de mobilité</a:t>
            </a:r>
          </a:p>
        </p:txBody>
      </p:sp>
      <p:sp>
        <p:nvSpPr>
          <p:cNvPr id="3" name="Espace réservé du texte 2">
            <a:extLst>
              <a:ext uri="{FF2B5EF4-FFF2-40B4-BE49-F238E27FC236}">
                <a16:creationId xmlns:a16="http://schemas.microsoft.com/office/drawing/2014/main" id="{C2314500-7E20-00FC-32B5-8F3C5147297F}"/>
              </a:ext>
            </a:extLst>
          </p:cNvPr>
          <p:cNvSpPr>
            <a:spLocks noGrp="1"/>
          </p:cNvSpPr>
          <p:nvPr>
            <p:ph type="body" sz="quarter" idx="10"/>
          </p:nvPr>
        </p:nvSpPr>
        <p:spPr/>
        <p:txBody>
          <a:bodyPr vert="horz" lIns="91440" tIns="45720" rIns="91440" bIns="45720" rtlCol="0" anchor="t">
            <a:normAutofit/>
          </a:bodyPr>
          <a:lstStyle/>
          <a:p>
            <a:pPr algn="just">
              <a:lnSpc>
                <a:spcPct val="150000"/>
              </a:lnSpc>
              <a:buFont typeface="Wingdings" panose="05000000000000000000" pitchFamily="2" charset="2"/>
              <a:buChar char="Ø"/>
            </a:pPr>
            <a:r>
              <a:rPr lang="fr-FR" b="1" u="sng" dirty="0">
                <a:latin typeface="+mn-lt"/>
                <a:ea typeface="Times New Roman" panose="02020603050405020304" pitchFamily="18" charset="0"/>
                <a:cs typeface="Poppins" panose="00000500000000000000" pitchFamily="2" charset="0"/>
              </a:rPr>
              <a:t>Kit de Mobilité</a:t>
            </a:r>
          </a:p>
          <a:p>
            <a:pPr marL="0" indent="0" algn="just">
              <a:lnSpc>
                <a:spcPct val="150000"/>
              </a:lnSpc>
              <a:buNone/>
            </a:pPr>
            <a:endParaRPr lang="fr-FR" b="1" dirty="0">
              <a:latin typeface="+mn-lt"/>
              <a:ea typeface="Times New Roman" panose="02020603050405020304" pitchFamily="18" charset="0"/>
              <a:cs typeface="Poppins" panose="00000500000000000000" pitchFamily="2" charset="0"/>
            </a:endParaRPr>
          </a:p>
          <a:p>
            <a:pPr lvl="1" algn="just">
              <a:lnSpc>
                <a:spcPct val="150000"/>
              </a:lnSpc>
              <a:buFont typeface="Wingdings" panose="05000000000000000000" pitchFamily="2" charset="2"/>
              <a:buChar char="Ø"/>
            </a:pPr>
            <a:r>
              <a:rPr lang="fr-FR" dirty="0">
                <a:latin typeface="+mn-lt"/>
                <a:ea typeface="Times New Roman" panose="02020603050405020304" pitchFamily="18" charset="0"/>
                <a:cs typeface="Poppins" panose="00000500000000000000" pitchFamily="2" charset="0"/>
              </a:rPr>
              <a:t>Travailler tous les jours pour bien remplir les conditions de la bouse ERASMUS+</a:t>
            </a:r>
          </a:p>
          <a:p>
            <a:pPr marL="457200" lvl="1" indent="0" algn="just">
              <a:lnSpc>
                <a:spcPct val="150000"/>
              </a:lnSpc>
              <a:buNone/>
            </a:pPr>
            <a:endParaRPr lang="fr-FR" dirty="0">
              <a:latin typeface="+mn-lt"/>
              <a:ea typeface="Times New Roman" panose="02020603050405020304" pitchFamily="18" charset="0"/>
              <a:cs typeface="Poppins" panose="00000500000000000000" pitchFamily="2" charset="0"/>
            </a:endParaRPr>
          </a:p>
          <a:p>
            <a:pPr lvl="1" algn="just">
              <a:lnSpc>
                <a:spcPct val="150000"/>
              </a:lnSpc>
              <a:buFont typeface="Wingdings" panose="05000000000000000000" pitchFamily="2" charset="2"/>
              <a:buChar char="Ø"/>
            </a:pPr>
            <a:r>
              <a:rPr lang="fr-FR" dirty="0">
                <a:latin typeface="+mn-lt"/>
                <a:ea typeface="Times New Roman" panose="02020603050405020304" pitchFamily="18" charset="0"/>
                <a:cs typeface="Poppins" panose="00000500000000000000" pitchFamily="2" charset="0"/>
              </a:rPr>
              <a:t>Rubrique commentaires – écrire notification RQTH</a:t>
            </a:r>
          </a:p>
          <a:p>
            <a:pPr marL="457200" lvl="1" indent="0" algn="just">
              <a:lnSpc>
                <a:spcPct val="150000"/>
              </a:lnSpc>
              <a:buNone/>
            </a:pPr>
            <a:endParaRPr lang="fr-FR" dirty="0">
              <a:latin typeface="+mn-lt"/>
              <a:ea typeface="Times New Roman" panose="02020603050405020304" pitchFamily="18" charset="0"/>
              <a:cs typeface="Poppins" panose="00000500000000000000" pitchFamily="2" charset="0"/>
            </a:endParaRPr>
          </a:p>
          <a:p>
            <a:pPr lvl="1" algn="just">
              <a:lnSpc>
                <a:spcPct val="150000"/>
              </a:lnSpc>
              <a:buFont typeface="Wingdings" panose="05000000000000000000" pitchFamily="2" charset="2"/>
              <a:buChar char="Ø"/>
            </a:pPr>
            <a:r>
              <a:rPr lang="fr-FR" dirty="0">
                <a:latin typeface="+mn-lt"/>
                <a:ea typeface="Times New Roman" panose="02020603050405020304" pitchFamily="18" charset="0"/>
                <a:cs typeface="Poppins" panose="00000500000000000000" pitchFamily="2" charset="0"/>
              </a:rPr>
              <a:t>Bourse ERASMUS+ </a:t>
            </a:r>
          </a:p>
          <a:p>
            <a:pPr lvl="1" algn="just">
              <a:lnSpc>
                <a:spcPct val="150000"/>
              </a:lnSpc>
              <a:buFont typeface="Wingdings" panose="05000000000000000000" pitchFamily="2" charset="2"/>
              <a:buChar char="Ø"/>
            </a:pPr>
            <a:endParaRPr lang="fr-FR" b="1" dirty="0">
              <a:latin typeface="+mn-lt"/>
              <a:ea typeface="Times New Roman" panose="02020603050405020304" pitchFamily="18" charset="0"/>
              <a:cs typeface="Poppins" panose="00000500000000000000" pitchFamily="2" charset="0"/>
            </a:endParaRPr>
          </a:p>
          <a:p>
            <a:pPr marL="457200" lvl="1" indent="0" algn="just">
              <a:lnSpc>
                <a:spcPct val="150000"/>
              </a:lnSpc>
              <a:buNone/>
            </a:pPr>
            <a:endParaRPr lang="fr-FR" b="1" dirty="0">
              <a:latin typeface="+mn-lt"/>
              <a:ea typeface="Times New Roman" panose="02020603050405020304" pitchFamily="18" charset="0"/>
              <a:cs typeface="Poppins" panose="00000500000000000000" pitchFamily="2" charset="0"/>
            </a:endParaRPr>
          </a:p>
        </p:txBody>
      </p:sp>
      <p:pic>
        <p:nvPicPr>
          <p:cNvPr id="5" name="Picture 2" descr="Maison Familiale Rurale de MANE 31260, MFR MANE">
            <a:extLst>
              <a:ext uri="{FF2B5EF4-FFF2-40B4-BE49-F238E27FC236}">
                <a16:creationId xmlns:a16="http://schemas.microsoft.com/office/drawing/2014/main" id="{19610907-4810-474F-9431-F3632AF38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191" y="5809956"/>
            <a:ext cx="704077" cy="70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04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F98B531-1311-5B70-BF75-CF7C4D93782F}"/>
              </a:ext>
            </a:extLst>
          </p:cNvPr>
          <p:cNvSpPr txBox="1">
            <a:spLocks/>
          </p:cNvSpPr>
          <p:nvPr/>
        </p:nvSpPr>
        <p:spPr>
          <a:xfrm>
            <a:off x="845574" y="589641"/>
            <a:ext cx="9155862" cy="506897"/>
          </a:xfrm>
          <a:prstGeom prst="rect">
            <a:avLst/>
          </a:prstGeom>
        </p:spPr>
        <p:txBody>
          <a:bodyPr lIns="0" tIns="0" rIns="0" bIns="0" anchor="t">
            <a:normAutofit/>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pPr algn="l"/>
            <a:r>
              <a:rPr lang="fr-FR" sz="3200" b="1" i="1" dirty="0">
                <a:solidFill>
                  <a:srgbClr val="1F497D"/>
                </a:solidFill>
                <a:latin typeface="+mn-lt"/>
                <a:cs typeface="Arial" panose="020B0604020202020204" pitchFamily="34" charset="0"/>
              </a:rPr>
              <a:t>Présentation: </a:t>
            </a:r>
          </a:p>
        </p:txBody>
      </p:sp>
      <p:sp>
        <p:nvSpPr>
          <p:cNvPr id="8" name="Cercle">
            <a:extLst>
              <a:ext uri="{FF2B5EF4-FFF2-40B4-BE49-F238E27FC236}">
                <a16:creationId xmlns:a16="http://schemas.microsoft.com/office/drawing/2014/main" id="{F0D36F67-16F7-CF1E-B8D0-530659ABD986}"/>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2" name="Rectangle 11">
            <a:extLst>
              <a:ext uri="{FF2B5EF4-FFF2-40B4-BE49-F238E27FC236}">
                <a16:creationId xmlns:a16="http://schemas.microsoft.com/office/drawing/2014/main" id="{68418DEB-AD02-4BBC-9E96-A994E4F7A434}"/>
              </a:ext>
            </a:extLst>
          </p:cNvPr>
          <p:cNvSpPr/>
          <p:nvPr/>
        </p:nvSpPr>
        <p:spPr>
          <a:xfrm>
            <a:off x="548231" y="1482879"/>
            <a:ext cx="5277598" cy="907941"/>
          </a:xfrm>
          <a:prstGeom prst="rect">
            <a:avLst/>
          </a:prstGeom>
        </p:spPr>
        <p:txBody>
          <a:bodyPr wrap="square">
            <a:spAutoFit/>
          </a:bodyPr>
          <a:lstStyle/>
          <a:p>
            <a:pPr marL="342900" indent="-342900">
              <a:spcAft>
                <a:spcPts val="600"/>
              </a:spcAft>
              <a:buFont typeface="Wingdings" charset="2"/>
              <a:buChar char="²"/>
            </a:pPr>
            <a:endParaRPr lang="en-GB" sz="2400" dirty="0">
              <a:solidFill>
                <a:srgbClr val="1F497D"/>
              </a:solidFill>
              <a:latin typeface="Calibri"/>
              <a:cs typeface="Calibri"/>
            </a:endParaRPr>
          </a:p>
          <a:p>
            <a:pPr marL="342900" indent="-342900">
              <a:spcAft>
                <a:spcPts val="600"/>
              </a:spcAft>
              <a:buFont typeface="Wingdings" charset="2"/>
              <a:buChar char="²"/>
            </a:pPr>
            <a:endParaRPr lang="en-US" sz="2400" dirty="0">
              <a:solidFill>
                <a:srgbClr val="1F497D"/>
              </a:solidFill>
            </a:endParaRPr>
          </a:p>
        </p:txBody>
      </p:sp>
      <p:sp>
        <p:nvSpPr>
          <p:cNvPr id="2" name="ZoneTexte 1">
            <a:extLst>
              <a:ext uri="{FF2B5EF4-FFF2-40B4-BE49-F238E27FC236}">
                <a16:creationId xmlns:a16="http://schemas.microsoft.com/office/drawing/2014/main" id="{98044977-F8EF-4592-8C54-167A004F7F67}"/>
              </a:ext>
            </a:extLst>
          </p:cNvPr>
          <p:cNvSpPr txBox="1"/>
          <p:nvPr/>
        </p:nvSpPr>
        <p:spPr>
          <a:xfrm>
            <a:off x="2161111" y="1655315"/>
            <a:ext cx="9155862" cy="4216539"/>
          </a:xfrm>
          <a:prstGeom prst="rect">
            <a:avLst/>
          </a:prstGeom>
          <a:noFill/>
        </p:spPr>
        <p:txBody>
          <a:bodyPr wrap="square" rtlCol="0">
            <a:spAutoFit/>
          </a:bodyPr>
          <a:lstStyle/>
          <a:p>
            <a:pPr>
              <a:spcBef>
                <a:spcPts val="1200"/>
              </a:spcBef>
              <a:spcAft>
                <a:spcPts val="1200"/>
              </a:spcAft>
            </a:pPr>
            <a:r>
              <a:rPr lang="fr-FR" sz="2400" dirty="0">
                <a:solidFill>
                  <a:srgbClr val="2F5597"/>
                </a:solidFill>
              </a:rPr>
              <a:t>1- Contexte européen / Inclusion et diversité</a:t>
            </a:r>
          </a:p>
          <a:p>
            <a:pPr>
              <a:spcBef>
                <a:spcPts val="1200"/>
              </a:spcBef>
              <a:spcAft>
                <a:spcPts val="1200"/>
              </a:spcAft>
            </a:pPr>
            <a:r>
              <a:rPr lang="fr-FR" sz="2400" dirty="0">
                <a:solidFill>
                  <a:srgbClr val="2F5597"/>
                </a:solidFill>
              </a:rPr>
              <a:t>2- La priorité Inclusion et diversité de A à Z</a:t>
            </a:r>
          </a:p>
          <a:p>
            <a:pPr>
              <a:spcBef>
                <a:spcPts val="1200"/>
              </a:spcBef>
              <a:spcAft>
                <a:spcPts val="1200"/>
              </a:spcAft>
            </a:pPr>
            <a:r>
              <a:rPr lang="fr-FR" sz="2400" dirty="0">
                <a:solidFill>
                  <a:srgbClr val="2F5597"/>
                </a:solidFill>
              </a:rPr>
              <a:t>3- Favoriser la mobilité des apprenants avec moins d’opportunités : quelles questions se poser?</a:t>
            </a:r>
          </a:p>
          <a:p>
            <a:pPr>
              <a:spcBef>
                <a:spcPts val="1200"/>
              </a:spcBef>
              <a:spcAft>
                <a:spcPts val="1200"/>
              </a:spcAft>
            </a:pPr>
            <a:r>
              <a:rPr lang="fr-FR" sz="2400" dirty="0">
                <a:solidFill>
                  <a:srgbClr val="2F5597"/>
                </a:solidFill>
              </a:rPr>
              <a:t>4- Chiffres clés en 2025</a:t>
            </a:r>
          </a:p>
          <a:p>
            <a:pPr>
              <a:spcBef>
                <a:spcPts val="1200"/>
              </a:spcBef>
              <a:spcAft>
                <a:spcPts val="1200"/>
              </a:spcAft>
            </a:pPr>
            <a:r>
              <a:rPr lang="fr-FR" sz="2400" dirty="0">
                <a:solidFill>
                  <a:srgbClr val="2F5597"/>
                </a:solidFill>
              </a:rPr>
              <a:t>5- Quelques ressources</a:t>
            </a:r>
          </a:p>
          <a:p>
            <a:pPr>
              <a:spcBef>
                <a:spcPts val="1200"/>
              </a:spcBef>
              <a:spcAft>
                <a:spcPts val="1200"/>
              </a:spcAft>
            </a:pPr>
            <a:endParaRPr lang="fr-FR" sz="2400" dirty="0">
              <a:solidFill>
                <a:srgbClr val="2F5597"/>
              </a:solidFill>
            </a:endParaRPr>
          </a:p>
        </p:txBody>
      </p:sp>
      <p:sp>
        <p:nvSpPr>
          <p:cNvPr id="10" name="Cercle">
            <a:extLst>
              <a:ext uri="{FF2B5EF4-FFF2-40B4-BE49-F238E27FC236}">
                <a16:creationId xmlns:a16="http://schemas.microsoft.com/office/drawing/2014/main" id="{23CEB8B7-63A4-40EF-9776-231179B48AE9}"/>
              </a:ext>
            </a:extLst>
          </p:cNvPr>
          <p:cNvSpPr/>
          <p:nvPr/>
        </p:nvSpPr>
        <p:spPr>
          <a:xfrm>
            <a:off x="-343665" y="494068"/>
            <a:ext cx="698045" cy="698045"/>
          </a:xfrm>
          <a:prstGeom prst="ellipse">
            <a:avLst/>
          </a:prstGeom>
          <a:solidFill>
            <a:srgbClr val="1F497D"/>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dirty="0">
              <a:solidFill>
                <a:srgbClr val="F21D9B"/>
              </a:solidFill>
            </a:endParaRPr>
          </a:p>
        </p:txBody>
      </p:sp>
    </p:spTree>
    <p:extLst>
      <p:ext uri="{BB962C8B-B14F-4D97-AF65-F5344CB8AC3E}">
        <p14:creationId xmlns:p14="http://schemas.microsoft.com/office/powerpoint/2010/main" val="157584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65DCE-EAD8-1C58-1737-23DE061A78CA}"/>
              </a:ext>
            </a:extLst>
          </p:cNvPr>
          <p:cNvSpPr>
            <a:spLocks noGrp="1"/>
          </p:cNvSpPr>
          <p:nvPr>
            <p:ph type="title"/>
          </p:nvPr>
        </p:nvSpPr>
        <p:spPr/>
        <p:txBody>
          <a:bodyPr/>
          <a:lstStyle/>
          <a:p>
            <a:r>
              <a:rPr lang="fr-FR" dirty="0"/>
              <a:t> Retour d’expérience </a:t>
            </a:r>
          </a:p>
        </p:txBody>
      </p:sp>
      <p:sp>
        <p:nvSpPr>
          <p:cNvPr id="3" name="Espace réservé du texte 2">
            <a:extLst>
              <a:ext uri="{FF2B5EF4-FFF2-40B4-BE49-F238E27FC236}">
                <a16:creationId xmlns:a16="http://schemas.microsoft.com/office/drawing/2014/main" id="{C2314500-7E20-00FC-32B5-8F3C5147297F}"/>
              </a:ext>
            </a:extLst>
          </p:cNvPr>
          <p:cNvSpPr>
            <a:spLocks noGrp="1"/>
          </p:cNvSpPr>
          <p:nvPr>
            <p:ph type="body" sz="quarter" idx="10"/>
          </p:nvPr>
        </p:nvSpPr>
        <p:spPr/>
        <p:txBody>
          <a:bodyPr vert="horz" lIns="91440" tIns="45720" rIns="91440" bIns="45720" rtlCol="0" anchor="t">
            <a:normAutofit/>
          </a:bodyPr>
          <a:lstStyle/>
          <a:p>
            <a:pPr algn="just">
              <a:lnSpc>
                <a:spcPct val="150000"/>
              </a:lnSpc>
              <a:buFont typeface="Wingdings" panose="05000000000000000000" pitchFamily="2" charset="2"/>
              <a:buChar char="Ø"/>
            </a:pPr>
            <a:r>
              <a:rPr lang="fr-FR" b="1" u="sng" dirty="0">
                <a:latin typeface="+mn-lt"/>
                <a:ea typeface="Times New Roman" panose="02020603050405020304" pitchFamily="18" charset="0"/>
                <a:cs typeface="Poppins" panose="00000500000000000000" pitchFamily="2" charset="0"/>
              </a:rPr>
              <a:t> Retour de l’</a:t>
            </a:r>
            <a:r>
              <a:rPr lang="fr-FR" b="1" u="sng" dirty="0" err="1">
                <a:latin typeface="+mn-lt"/>
                <a:ea typeface="Times New Roman" panose="02020603050405020304" pitchFamily="18" charset="0"/>
                <a:cs typeface="Poppins" panose="00000500000000000000" pitchFamily="2" charset="0"/>
              </a:rPr>
              <a:t>experience</a:t>
            </a:r>
            <a:r>
              <a:rPr lang="fr-FR" b="1" u="sng" dirty="0">
                <a:latin typeface="+mn-lt"/>
                <a:ea typeface="Times New Roman" panose="02020603050405020304" pitchFamily="18" charset="0"/>
                <a:cs typeface="Poppins" panose="00000500000000000000" pitchFamily="2" charset="0"/>
              </a:rPr>
              <a:t> </a:t>
            </a:r>
          </a:p>
          <a:p>
            <a:pPr algn="just">
              <a:lnSpc>
                <a:spcPct val="150000"/>
              </a:lnSpc>
              <a:buFont typeface="Wingdings" panose="05000000000000000000" pitchFamily="2" charset="2"/>
              <a:buChar char="Ø"/>
            </a:pPr>
            <a:endParaRPr lang="fr-FR" b="1" dirty="0">
              <a:latin typeface="+mn-lt"/>
              <a:ea typeface="Times New Roman" panose="02020603050405020304" pitchFamily="18" charset="0"/>
              <a:cs typeface="Poppins" panose="00000500000000000000" pitchFamily="2" charset="0"/>
            </a:endParaRPr>
          </a:p>
          <a:p>
            <a:pPr lvl="1" algn="just">
              <a:lnSpc>
                <a:spcPct val="150000"/>
              </a:lnSpc>
              <a:buFont typeface="Wingdings" panose="05000000000000000000" pitchFamily="2" charset="2"/>
              <a:buChar char="Ø"/>
            </a:pPr>
            <a:r>
              <a:rPr lang="fr-FR" dirty="0">
                <a:latin typeface="+mn-lt"/>
                <a:ea typeface="Times New Roman" panose="02020603050405020304" pitchFamily="18" charset="0"/>
                <a:cs typeface="Poppins" panose="00000500000000000000" pitchFamily="2" charset="0"/>
              </a:rPr>
              <a:t>La structure d’accueil </a:t>
            </a:r>
          </a:p>
          <a:p>
            <a:pPr lvl="1" algn="just">
              <a:lnSpc>
                <a:spcPct val="150000"/>
              </a:lnSpc>
              <a:buFont typeface="Wingdings" panose="05000000000000000000" pitchFamily="2" charset="2"/>
              <a:buChar char="Ø"/>
            </a:pPr>
            <a:r>
              <a:rPr lang="fr-FR" dirty="0">
                <a:latin typeface="+mn-lt"/>
                <a:ea typeface="Times New Roman" panose="02020603050405020304" pitchFamily="18" charset="0"/>
                <a:cs typeface="Poppins" panose="00000500000000000000" pitchFamily="2" charset="0"/>
              </a:rPr>
              <a:t>Accompagnement à distance des stagiaires</a:t>
            </a:r>
          </a:p>
          <a:p>
            <a:pPr lvl="1" algn="just">
              <a:lnSpc>
                <a:spcPct val="150000"/>
              </a:lnSpc>
              <a:buFont typeface="Wingdings" panose="05000000000000000000" pitchFamily="2" charset="2"/>
              <a:buChar char="Ø"/>
            </a:pPr>
            <a:r>
              <a:rPr lang="fr-FR" dirty="0">
                <a:latin typeface="+mn-lt"/>
                <a:ea typeface="Times New Roman" panose="02020603050405020304" pitchFamily="18" charset="0"/>
                <a:cs typeface="Poppins" panose="00000500000000000000" pitchFamily="2" charset="0"/>
              </a:rPr>
              <a:t>Contact avec le tuteur de stage</a:t>
            </a:r>
          </a:p>
          <a:p>
            <a:pPr lvl="1" algn="just">
              <a:lnSpc>
                <a:spcPct val="150000"/>
              </a:lnSpc>
              <a:buFont typeface="Wingdings" panose="05000000000000000000" pitchFamily="2" charset="2"/>
              <a:buChar char="Ø"/>
            </a:pPr>
            <a:endParaRPr lang="fr-FR" b="1" dirty="0">
              <a:latin typeface="+mn-lt"/>
              <a:ea typeface="Times New Roman" panose="02020603050405020304" pitchFamily="18" charset="0"/>
              <a:cs typeface="Poppins" panose="00000500000000000000" pitchFamily="2" charset="0"/>
            </a:endParaRPr>
          </a:p>
          <a:p>
            <a:pPr lvl="1" algn="just">
              <a:lnSpc>
                <a:spcPct val="150000"/>
              </a:lnSpc>
              <a:buFont typeface="Wingdings" panose="05000000000000000000" pitchFamily="2" charset="2"/>
              <a:buChar char="Ø"/>
            </a:pPr>
            <a:endParaRPr lang="fr-FR" b="1" dirty="0">
              <a:latin typeface="+mn-lt"/>
              <a:ea typeface="Times New Roman" panose="02020603050405020304" pitchFamily="18" charset="0"/>
              <a:cs typeface="Poppins" panose="00000500000000000000" pitchFamily="2" charset="0"/>
            </a:endParaRPr>
          </a:p>
          <a:p>
            <a:pPr lvl="1" algn="just">
              <a:lnSpc>
                <a:spcPct val="150000"/>
              </a:lnSpc>
              <a:buFont typeface="Wingdings" panose="05000000000000000000" pitchFamily="2" charset="2"/>
              <a:buChar char="Ø"/>
            </a:pPr>
            <a:endParaRPr lang="fr-FR" b="1" dirty="0">
              <a:latin typeface="+mn-lt"/>
              <a:ea typeface="Times New Roman" panose="02020603050405020304" pitchFamily="18" charset="0"/>
              <a:cs typeface="Poppins" panose="00000500000000000000" pitchFamily="2" charset="0"/>
            </a:endParaRPr>
          </a:p>
          <a:p>
            <a:pPr marL="457200" lvl="1" indent="0" algn="just">
              <a:lnSpc>
                <a:spcPct val="150000"/>
              </a:lnSpc>
              <a:buNone/>
            </a:pPr>
            <a:endParaRPr lang="fr-FR" b="1" dirty="0">
              <a:latin typeface="+mn-lt"/>
              <a:ea typeface="Times New Roman" panose="02020603050405020304" pitchFamily="18" charset="0"/>
              <a:cs typeface="Poppins" panose="00000500000000000000" pitchFamily="2" charset="0"/>
            </a:endParaRPr>
          </a:p>
          <a:p>
            <a:pPr lvl="1" algn="just">
              <a:lnSpc>
                <a:spcPct val="150000"/>
              </a:lnSpc>
              <a:buFont typeface="Wingdings" panose="05000000000000000000" pitchFamily="2" charset="2"/>
              <a:buChar char="Ø"/>
            </a:pPr>
            <a:endParaRPr lang="fr-FR" b="1" dirty="0">
              <a:latin typeface="+mn-lt"/>
              <a:ea typeface="Times New Roman" panose="02020603050405020304" pitchFamily="18" charset="0"/>
              <a:cs typeface="Poppins" panose="00000500000000000000" pitchFamily="2" charset="0"/>
            </a:endParaRPr>
          </a:p>
        </p:txBody>
      </p:sp>
      <p:pic>
        <p:nvPicPr>
          <p:cNvPr id="5" name="Picture 2" descr="Maison Familiale Rurale de MANE 31260, MFR MANE">
            <a:extLst>
              <a:ext uri="{FF2B5EF4-FFF2-40B4-BE49-F238E27FC236}">
                <a16:creationId xmlns:a16="http://schemas.microsoft.com/office/drawing/2014/main" id="{19610907-4810-474F-9431-F3632AF38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191" y="5809956"/>
            <a:ext cx="704077" cy="70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513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5EF4B55-0CBF-E1FA-3EDB-CEA5B1103216}"/>
              </a:ext>
            </a:extLst>
          </p:cNvPr>
          <p:cNvSpPr>
            <a:spLocks noGrp="1"/>
          </p:cNvSpPr>
          <p:nvPr>
            <p:ph type="body" sz="quarter" idx="10"/>
          </p:nvPr>
        </p:nvSpPr>
        <p:spPr>
          <a:xfrm>
            <a:off x="838201" y="2053883"/>
            <a:ext cx="10247142" cy="4032592"/>
          </a:xfrm>
        </p:spPr>
        <p:txBody>
          <a:bodyPr/>
          <a:lstStyle/>
          <a:p>
            <a:pPr marL="0" indent="0" algn="ctr">
              <a:buNone/>
            </a:pPr>
            <a:r>
              <a:rPr lang="fr-FR" sz="4400" dirty="0">
                <a:solidFill>
                  <a:schemeClr val="accent3"/>
                </a:solidFill>
              </a:rPr>
              <a:t>Merci pour votre attention</a:t>
            </a:r>
            <a:br>
              <a:rPr lang="fr-FR" sz="4400" dirty="0">
                <a:solidFill>
                  <a:schemeClr val="accent3"/>
                </a:solidFill>
              </a:rPr>
            </a:br>
            <a:br>
              <a:rPr lang="fr-FR" sz="4400" dirty="0">
                <a:solidFill>
                  <a:schemeClr val="accent3"/>
                </a:solidFill>
              </a:rPr>
            </a:br>
            <a:r>
              <a:rPr lang="fr-FR" sz="2200" b="1" dirty="0">
                <a:solidFill>
                  <a:schemeClr val="accent3"/>
                </a:solidFill>
              </a:rPr>
              <a:t>Pour toute question, svp écrivez à:  isabel.dos-santos@mfr.asso.fr</a:t>
            </a:r>
            <a:br>
              <a:rPr lang="fr-FR" sz="2200" b="1" dirty="0">
                <a:solidFill>
                  <a:schemeClr val="accent3"/>
                </a:solidFill>
              </a:rPr>
            </a:br>
            <a:endParaRPr lang="fr-FR" sz="2200" b="1" dirty="0"/>
          </a:p>
        </p:txBody>
      </p:sp>
      <p:pic>
        <p:nvPicPr>
          <p:cNvPr id="2" name="Picture 2" descr="Maison Familiale Rurale de MANE 31260, MFR MANE">
            <a:extLst>
              <a:ext uri="{FF2B5EF4-FFF2-40B4-BE49-F238E27FC236}">
                <a16:creationId xmlns:a16="http://schemas.microsoft.com/office/drawing/2014/main" id="{83C98F61-53C3-A747-9D87-BFBCF1474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191" y="5809956"/>
            <a:ext cx="704077" cy="70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56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5D94-44B8-1BC1-601C-3953E9847205}"/>
            </a:ext>
          </a:extLst>
        </p:cNvPr>
        <p:cNvGrpSpPr/>
        <p:nvPr/>
      </p:nvGrpSpPr>
      <p:grpSpPr>
        <a:xfrm>
          <a:off x="0" y="0"/>
          <a:ext cx="0" cy="0"/>
          <a:chOff x="0" y="0"/>
          <a:chExt cx="0" cy="0"/>
        </a:xfrm>
      </p:grpSpPr>
      <p:pic>
        <p:nvPicPr>
          <p:cNvPr id="1026" name="Picture 2" descr="Pause - Images et vidéos libres de droits | Adobe Stock">
            <a:extLst>
              <a:ext uri="{FF2B5EF4-FFF2-40B4-BE49-F238E27FC236}">
                <a16:creationId xmlns:a16="http://schemas.microsoft.com/office/drawing/2014/main" id="{AACAAEF3-FDDB-3E81-87A2-BA5A9BE9B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235" y="1681924"/>
            <a:ext cx="5823585" cy="349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8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65128-5AA8-65A5-F8DE-AEB03150631B}"/>
              </a:ext>
            </a:extLst>
          </p:cNvPr>
          <p:cNvSpPr>
            <a:spLocks noGrp="1"/>
          </p:cNvSpPr>
          <p:nvPr>
            <p:ph type="title"/>
          </p:nvPr>
        </p:nvSpPr>
        <p:spPr>
          <a:xfrm>
            <a:off x="838200" y="365125"/>
            <a:ext cx="10515600" cy="915035"/>
          </a:xfrm>
        </p:spPr>
        <p:txBody>
          <a:bodyPr/>
          <a:lstStyle/>
          <a:p>
            <a:r>
              <a:rPr lang="fr-FR" dirty="0"/>
              <a:t>Atelier collaboratif – Instructions</a:t>
            </a:r>
          </a:p>
        </p:txBody>
      </p:sp>
      <p:sp>
        <p:nvSpPr>
          <p:cNvPr id="3" name="Espace réservé du texte 2">
            <a:extLst>
              <a:ext uri="{FF2B5EF4-FFF2-40B4-BE49-F238E27FC236}">
                <a16:creationId xmlns:a16="http://schemas.microsoft.com/office/drawing/2014/main" id="{FC608FF5-603E-8D9C-140A-A0C0AD3A2358}"/>
              </a:ext>
            </a:extLst>
          </p:cNvPr>
          <p:cNvSpPr>
            <a:spLocks noGrp="1"/>
          </p:cNvSpPr>
          <p:nvPr>
            <p:ph type="body" sz="quarter" idx="10"/>
          </p:nvPr>
        </p:nvSpPr>
        <p:spPr>
          <a:xfrm>
            <a:off x="548640" y="1280160"/>
            <a:ext cx="11273473" cy="5029200"/>
          </a:xfrm>
        </p:spPr>
        <p:txBody>
          <a:bodyPr>
            <a:noAutofit/>
          </a:bodyPr>
          <a:lstStyle/>
          <a:p>
            <a:pPr>
              <a:lnSpc>
                <a:spcPct val="100000"/>
              </a:lnSpc>
              <a:spcBef>
                <a:spcPts val="300"/>
              </a:spcBef>
            </a:pPr>
            <a:r>
              <a:rPr lang="fr-FR" sz="1800" dirty="0"/>
              <a:t>🎯 Objectif : Imaginer des activités ou outils pour préparer les apprentis avec des besoins spécifiques à vivre une mobilité Erasmus+.</a:t>
            </a:r>
          </a:p>
          <a:p>
            <a:pPr>
              <a:lnSpc>
                <a:spcPct val="100000"/>
              </a:lnSpc>
              <a:spcBef>
                <a:spcPts val="300"/>
              </a:spcBef>
            </a:pPr>
            <a:endParaRPr lang="fr-FR" sz="1800" dirty="0"/>
          </a:p>
          <a:p>
            <a:pPr>
              <a:lnSpc>
                <a:spcPct val="100000"/>
              </a:lnSpc>
              <a:spcBef>
                <a:spcPts val="300"/>
              </a:spcBef>
            </a:pPr>
            <a:r>
              <a:rPr lang="fr-FR" sz="1800" b="1" dirty="0"/>
              <a:t>🛠 Modalités :</a:t>
            </a:r>
          </a:p>
          <a:p>
            <a:pPr marL="0" indent="0">
              <a:lnSpc>
                <a:spcPct val="100000"/>
              </a:lnSpc>
              <a:spcBef>
                <a:spcPts val="300"/>
              </a:spcBef>
              <a:buNone/>
            </a:pPr>
            <a:r>
              <a:rPr lang="fr-FR" sz="1800" dirty="0"/>
              <a:t>- Répartition en sous-groupes (4 à 5 personnes)</a:t>
            </a:r>
          </a:p>
          <a:p>
            <a:pPr marL="0" indent="0">
              <a:lnSpc>
                <a:spcPct val="100000"/>
              </a:lnSpc>
              <a:spcBef>
                <a:spcPts val="300"/>
              </a:spcBef>
              <a:buNone/>
            </a:pPr>
            <a:r>
              <a:rPr lang="fr-FR" sz="1800" dirty="0"/>
              <a:t>- Chaque groupe travaille sur un profil d’apprenti avec des besoins spécifiques</a:t>
            </a:r>
          </a:p>
          <a:p>
            <a:pPr>
              <a:lnSpc>
                <a:spcPct val="100000"/>
              </a:lnSpc>
              <a:spcBef>
                <a:spcPts val="300"/>
              </a:spcBef>
              <a:buFontTx/>
              <a:buChar char="-"/>
            </a:pPr>
            <a:r>
              <a:rPr lang="fr-FR" sz="1800" dirty="0"/>
              <a:t>Durée : 30 minutes</a:t>
            </a:r>
          </a:p>
          <a:p>
            <a:pPr>
              <a:lnSpc>
                <a:spcPct val="100000"/>
              </a:lnSpc>
              <a:spcBef>
                <a:spcPts val="300"/>
              </a:spcBef>
              <a:buFontTx/>
              <a:buChar char="-"/>
            </a:pPr>
            <a:endParaRPr lang="fr-FR" sz="1800" dirty="0"/>
          </a:p>
          <a:p>
            <a:pPr>
              <a:lnSpc>
                <a:spcPct val="100000"/>
              </a:lnSpc>
              <a:spcBef>
                <a:spcPts val="300"/>
              </a:spcBef>
            </a:pPr>
            <a:r>
              <a:rPr lang="fr-FR" sz="1800" b="1" dirty="0"/>
              <a:t>Livrables :</a:t>
            </a:r>
          </a:p>
          <a:p>
            <a:pPr marL="0" indent="0">
              <a:lnSpc>
                <a:spcPct val="100000"/>
              </a:lnSpc>
              <a:spcBef>
                <a:spcPts val="300"/>
              </a:spcBef>
              <a:buNone/>
            </a:pPr>
            <a:r>
              <a:rPr lang="fr-FR" sz="1800" dirty="0"/>
              <a:t>  • 2 à 3 idées concrètes (activités, outils, démarches)</a:t>
            </a:r>
          </a:p>
          <a:p>
            <a:pPr marL="0" indent="0">
              <a:lnSpc>
                <a:spcPct val="100000"/>
              </a:lnSpc>
              <a:spcBef>
                <a:spcPts val="300"/>
              </a:spcBef>
              <a:buNone/>
            </a:pPr>
            <a:r>
              <a:rPr lang="fr-FR" sz="1800" dirty="0"/>
              <a:t>  • Besoins visés par ces actions</a:t>
            </a:r>
          </a:p>
          <a:p>
            <a:pPr marL="0" indent="0">
              <a:lnSpc>
                <a:spcPct val="100000"/>
              </a:lnSpc>
              <a:spcBef>
                <a:spcPts val="300"/>
              </a:spcBef>
              <a:buNone/>
            </a:pPr>
            <a:r>
              <a:rPr lang="fr-FR" sz="1800" dirty="0"/>
              <a:t>  • Titre ou nom de votre solution (facultatif mais fun)</a:t>
            </a:r>
          </a:p>
          <a:p>
            <a:pPr>
              <a:lnSpc>
                <a:spcPct val="100000"/>
              </a:lnSpc>
              <a:spcBef>
                <a:spcPts val="300"/>
              </a:spcBef>
            </a:pPr>
            <a:endParaRPr lang="fr-FR" sz="1800" dirty="0"/>
          </a:p>
          <a:p>
            <a:pPr>
              <a:lnSpc>
                <a:spcPct val="100000"/>
              </a:lnSpc>
              <a:spcBef>
                <a:spcPts val="300"/>
              </a:spcBef>
            </a:pPr>
            <a:r>
              <a:rPr lang="fr-FR" sz="1800" b="1" dirty="0"/>
              <a:t>🗣 Restitution :</a:t>
            </a:r>
          </a:p>
          <a:p>
            <a:pPr marL="0" indent="0">
              <a:lnSpc>
                <a:spcPct val="100000"/>
              </a:lnSpc>
              <a:spcBef>
                <a:spcPts val="300"/>
              </a:spcBef>
              <a:buNone/>
            </a:pPr>
            <a:r>
              <a:rPr lang="fr-FR" sz="1800" dirty="0"/>
              <a:t>- Chaque groupe présente en 2 minutes max</a:t>
            </a:r>
          </a:p>
          <a:p>
            <a:pPr marL="0" indent="0">
              <a:lnSpc>
                <a:spcPct val="100000"/>
              </a:lnSpc>
              <a:spcBef>
                <a:spcPts val="300"/>
              </a:spcBef>
              <a:buNone/>
            </a:pPr>
            <a:r>
              <a:rPr lang="fr-FR" sz="1800" dirty="0"/>
              <a:t>- Échange collectif à la fin (ce qui inspire, ce qui interroge, ce qui est transposable)</a:t>
            </a:r>
          </a:p>
          <a:p>
            <a:pPr marL="0" indent="0">
              <a:lnSpc>
                <a:spcPct val="100000"/>
              </a:lnSpc>
              <a:spcBef>
                <a:spcPts val="300"/>
              </a:spcBef>
              <a:buNone/>
            </a:pPr>
            <a:endParaRPr lang="fr-FR" sz="1800" dirty="0">
              <a:latin typeface="+mj-lt"/>
            </a:endParaRPr>
          </a:p>
        </p:txBody>
      </p:sp>
    </p:spTree>
    <p:extLst>
      <p:ext uri="{BB962C8B-B14F-4D97-AF65-F5344CB8AC3E}">
        <p14:creationId xmlns:p14="http://schemas.microsoft.com/office/powerpoint/2010/main" val="800320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E1CBE-C4E3-9AA8-1CD0-B1E20D72ADD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4EC6EEC-55CB-716E-BA14-411E6D1C318C}"/>
              </a:ext>
            </a:extLst>
          </p:cNvPr>
          <p:cNvSpPr>
            <a:spLocks noGrp="1"/>
          </p:cNvSpPr>
          <p:nvPr>
            <p:ph type="title"/>
          </p:nvPr>
        </p:nvSpPr>
        <p:spPr>
          <a:xfrm>
            <a:off x="838200" y="365125"/>
            <a:ext cx="10515600" cy="915035"/>
          </a:xfrm>
        </p:spPr>
        <p:txBody>
          <a:bodyPr/>
          <a:lstStyle/>
          <a:p>
            <a:r>
              <a:rPr lang="fr-FR" dirty="0"/>
              <a:t>Atelier collaboratif – Instructions</a:t>
            </a:r>
          </a:p>
        </p:txBody>
      </p:sp>
      <p:graphicFrame>
        <p:nvGraphicFramePr>
          <p:cNvPr id="6" name="Tableau 5">
            <a:extLst>
              <a:ext uri="{FF2B5EF4-FFF2-40B4-BE49-F238E27FC236}">
                <a16:creationId xmlns:a16="http://schemas.microsoft.com/office/drawing/2014/main" id="{89EC4D1B-F9F9-294F-FF78-B47C379FBDD9}"/>
              </a:ext>
            </a:extLst>
          </p:cNvPr>
          <p:cNvGraphicFramePr>
            <a:graphicFrameLocks noGrp="1"/>
          </p:cNvGraphicFramePr>
          <p:nvPr>
            <p:extLst>
              <p:ext uri="{D42A27DB-BD31-4B8C-83A1-F6EECF244321}">
                <p14:modId xmlns:p14="http://schemas.microsoft.com/office/powerpoint/2010/main" val="3128883186"/>
              </p:ext>
            </p:extLst>
          </p:nvPr>
        </p:nvGraphicFramePr>
        <p:xfrm>
          <a:off x="1577860" y="1280160"/>
          <a:ext cx="8866597" cy="4502732"/>
        </p:xfrm>
        <a:graphic>
          <a:graphicData uri="http://schemas.openxmlformats.org/drawingml/2006/table">
            <a:tbl>
              <a:tblPr firstRow="1" firstCol="1" bandRow="1">
                <a:tableStyleId>{5C22544A-7EE6-4342-B048-85BDC9FD1C3A}</a:tableStyleId>
              </a:tblPr>
              <a:tblGrid>
                <a:gridCol w="472487">
                  <a:extLst>
                    <a:ext uri="{9D8B030D-6E8A-4147-A177-3AD203B41FA5}">
                      <a16:colId xmlns:a16="http://schemas.microsoft.com/office/drawing/2014/main" val="559112645"/>
                    </a:ext>
                  </a:extLst>
                </a:gridCol>
                <a:gridCol w="3850833">
                  <a:extLst>
                    <a:ext uri="{9D8B030D-6E8A-4147-A177-3AD203B41FA5}">
                      <a16:colId xmlns:a16="http://schemas.microsoft.com/office/drawing/2014/main" val="554013409"/>
                    </a:ext>
                  </a:extLst>
                </a:gridCol>
                <a:gridCol w="4543277">
                  <a:extLst>
                    <a:ext uri="{9D8B030D-6E8A-4147-A177-3AD203B41FA5}">
                      <a16:colId xmlns:a16="http://schemas.microsoft.com/office/drawing/2014/main" val="1040568036"/>
                    </a:ext>
                  </a:extLst>
                </a:gridCol>
              </a:tblGrid>
              <a:tr h="227274">
                <a:tc>
                  <a:txBody>
                    <a:bodyPr/>
                    <a:lstStyle/>
                    <a:p>
                      <a:pPr algn="ctr">
                        <a:lnSpc>
                          <a:spcPct val="115000"/>
                        </a:lnSpc>
                        <a:spcAft>
                          <a:spcPts val="1000"/>
                        </a:spcAft>
                        <a:buNone/>
                      </a:pPr>
                      <a:r>
                        <a:rPr lang="fr-FR" sz="1800">
                          <a:effectLst/>
                        </a:rPr>
                        <a:t> </a:t>
                      </a:r>
                      <a:endParaRPr lang="fr-FR"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fr-FR" sz="1800">
                          <a:effectLst/>
                        </a:rPr>
                        <a:t>Profil </a:t>
                      </a:r>
                      <a:endParaRPr lang="fr-FR"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buNone/>
                      </a:pPr>
                      <a:r>
                        <a:rPr lang="fr-FR" sz="1800">
                          <a:effectLst/>
                        </a:rPr>
                        <a:t>Contexte</a:t>
                      </a:r>
                      <a:endParaRPr lang="fr-FR"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552170191"/>
                  </a:ext>
                </a:extLst>
              </a:tr>
              <a:tr h="841613">
                <a:tc>
                  <a:txBody>
                    <a:bodyPr/>
                    <a:lstStyle/>
                    <a:p>
                      <a:pPr algn="ctr">
                        <a:lnSpc>
                          <a:spcPct val="115000"/>
                        </a:lnSpc>
                        <a:spcAft>
                          <a:spcPts val="1000"/>
                        </a:spcAft>
                        <a:buNone/>
                      </a:pPr>
                      <a:r>
                        <a:rPr lang="fr-FR" sz="1800">
                          <a:effectLst/>
                        </a:rPr>
                        <a:t>1</a:t>
                      </a:r>
                      <a:endParaRPr lang="fr-FR"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fr-FR" sz="1800" b="1" dirty="0">
                          <a:effectLst/>
                        </a:rPr>
                        <a:t>Apprentie en situation de handicap moteur léger</a:t>
                      </a:r>
                      <a:endParaRPr lang="fr-FR"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fr-FR" sz="1800">
                          <a:effectLst/>
                        </a:rPr>
                        <a:t>Prépare un stage de 3 mois à Barcelone</a:t>
                      </a:r>
                      <a:endParaRPr lang="fr-FR"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48549000"/>
                  </a:ext>
                </a:extLst>
              </a:tr>
              <a:tr h="724214">
                <a:tc>
                  <a:txBody>
                    <a:bodyPr/>
                    <a:lstStyle/>
                    <a:p>
                      <a:pPr algn="ctr">
                        <a:lnSpc>
                          <a:spcPct val="115000"/>
                        </a:lnSpc>
                        <a:spcAft>
                          <a:spcPts val="1000"/>
                        </a:spcAft>
                        <a:buNone/>
                      </a:pPr>
                      <a:r>
                        <a:rPr lang="fr-FR" sz="1800">
                          <a:effectLst/>
                        </a:rPr>
                        <a:t>2</a:t>
                      </a:r>
                      <a:endParaRPr lang="fr-FR"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fr-FR" sz="1800" b="1" dirty="0">
                          <a:effectLst/>
                        </a:rPr>
                        <a:t>Apprenti TDA et avec des troubles </a:t>
                      </a:r>
                      <a:r>
                        <a:rPr lang="fr-FR" sz="1800" b="1" dirty="0" err="1">
                          <a:effectLst/>
                        </a:rPr>
                        <a:t>dys</a:t>
                      </a:r>
                      <a:endParaRPr lang="fr-FR"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fr-FR" sz="1800" dirty="0">
                          <a:effectLst/>
                        </a:rPr>
                        <a:t>Part en mobilité de 2 mois en Finlande (un mois études puis un mois en entreprise)</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16091563"/>
                  </a:ext>
                </a:extLst>
              </a:tr>
              <a:tr h="1221154">
                <a:tc>
                  <a:txBody>
                    <a:bodyPr/>
                    <a:lstStyle/>
                    <a:p>
                      <a:pPr algn="ctr">
                        <a:lnSpc>
                          <a:spcPct val="115000"/>
                        </a:lnSpc>
                        <a:spcAft>
                          <a:spcPts val="1000"/>
                        </a:spcAft>
                        <a:buNone/>
                      </a:pPr>
                      <a:r>
                        <a:rPr lang="fr-FR" sz="1800">
                          <a:effectLst/>
                        </a:rPr>
                        <a:t>3</a:t>
                      </a:r>
                      <a:endParaRPr lang="fr-FR"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fr-FR" sz="1800" b="1" dirty="0">
                          <a:effectLst/>
                        </a:rPr>
                        <a:t>Apprenti très introverti avec anxiété sociale</a:t>
                      </a:r>
                      <a:endParaRPr lang="fr-FR"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fr-FR" sz="1800">
                          <a:effectLst/>
                        </a:rPr>
                        <a:t>Ne pense pas qu’il puisse partir, pourtant ses formateurs sont unanimes sur les effets positifs qu’une mobilité pourrait avoir sur lui</a:t>
                      </a:r>
                      <a:endParaRPr lang="fr-FR"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67561120"/>
                  </a:ext>
                </a:extLst>
              </a:tr>
              <a:tr h="808106">
                <a:tc>
                  <a:txBody>
                    <a:bodyPr/>
                    <a:lstStyle/>
                    <a:p>
                      <a:pPr algn="ctr">
                        <a:lnSpc>
                          <a:spcPct val="115000"/>
                        </a:lnSpc>
                        <a:spcAft>
                          <a:spcPts val="1000"/>
                        </a:spcAft>
                        <a:buNone/>
                      </a:pPr>
                      <a:r>
                        <a:rPr lang="fr-FR" sz="1800">
                          <a:effectLst/>
                        </a:rPr>
                        <a:t>4</a:t>
                      </a:r>
                      <a:endParaRPr lang="fr-FR"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fr-FR" sz="1800" b="1" dirty="0">
                          <a:effectLst/>
                        </a:rPr>
                        <a:t>Apprentie allophone récemment arrivée en France</a:t>
                      </a:r>
                      <a:endParaRPr lang="fr-FR"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fr-FR" sz="1800">
                          <a:effectLst/>
                        </a:rPr>
                        <a:t>Difficultés de compréhension, besoin de repères culturels</a:t>
                      </a:r>
                      <a:endParaRPr lang="fr-FR"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02655156"/>
                  </a:ext>
                </a:extLst>
              </a:tr>
              <a:tr h="605307">
                <a:tc>
                  <a:txBody>
                    <a:bodyPr/>
                    <a:lstStyle/>
                    <a:p>
                      <a:pPr algn="ctr">
                        <a:lnSpc>
                          <a:spcPct val="115000"/>
                        </a:lnSpc>
                        <a:spcAft>
                          <a:spcPts val="1000"/>
                        </a:spcAft>
                        <a:buNone/>
                      </a:pPr>
                      <a:r>
                        <a:rPr lang="fr-FR" sz="1800">
                          <a:effectLst/>
                        </a:rPr>
                        <a:t>5</a:t>
                      </a:r>
                      <a:endParaRPr lang="fr-FR"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fr-FR" sz="1800" b="1" dirty="0">
                          <a:effectLst/>
                        </a:rPr>
                        <a:t>Apprenti ayant connu une rupture familiale</a:t>
                      </a:r>
                      <a:endParaRPr lang="fr-FR"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buNone/>
                      </a:pPr>
                      <a:r>
                        <a:rPr lang="fr-FR" sz="1800" dirty="0">
                          <a:effectLst/>
                        </a:rPr>
                        <a:t>Peu de soutien extérieur, autonomie fragile</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30931954"/>
                  </a:ext>
                </a:extLst>
              </a:tr>
            </a:tbl>
          </a:graphicData>
        </a:graphic>
      </p:graphicFrame>
    </p:spTree>
    <p:extLst>
      <p:ext uri="{BB962C8B-B14F-4D97-AF65-F5344CB8AC3E}">
        <p14:creationId xmlns:p14="http://schemas.microsoft.com/office/powerpoint/2010/main" val="2911898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5063FE80-0410-3E7B-1394-825201CA69F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4A6CBF0-4F6C-FA95-88E0-7D46604B0495}"/>
              </a:ext>
            </a:extLst>
          </p:cNvPr>
          <p:cNvSpPr>
            <a:spLocks noGrp="1"/>
          </p:cNvSpPr>
          <p:nvPr>
            <p:ph type="title"/>
          </p:nvPr>
        </p:nvSpPr>
        <p:spPr>
          <a:xfrm>
            <a:off x="838197" y="-87073"/>
            <a:ext cx="10515600" cy="1325563"/>
          </a:xfrm>
        </p:spPr>
        <p:txBody>
          <a:bodyPr/>
          <a:lstStyle/>
          <a:p>
            <a:r>
              <a:rPr lang="fr-FR" dirty="0">
                <a:latin typeface="Gadugi"/>
                <a:ea typeface="Gadugi"/>
              </a:rPr>
              <a:t>Restitution</a:t>
            </a:r>
            <a:endParaRPr lang="fr-FR" dirty="0"/>
          </a:p>
        </p:txBody>
      </p:sp>
      <p:sp>
        <p:nvSpPr>
          <p:cNvPr id="4" name="Rectangle : coins arrondis 3">
            <a:extLst>
              <a:ext uri="{FF2B5EF4-FFF2-40B4-BE49-F238E27FC236}">
                <a16:creationId xmlns:a16="http://schemas.microsoft.com/office/drawing/2014/main" id="{BE30315D-93F9-99F6-CBB9-F63E00F211A4}"/>
              </a:ext>
            </a:extLst>
          </p:cNvPr>
          <p:cNvSpPr/>
          <p:nvPr/>
        </p:nvSpPr>
        <p:spPr>
          <a:xfrm>
            <a:off x="609688" y="2206188"/>
            <a:ext cx="10972619" cy="8457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2400" b="1" dirty="0"/>
              <a:t>Apprentie en situation de handicap moteur léger</a:t>
            </a:r>
          </a:p>
          <a:p>
            <a:pPr marL="342900" indent="-342900">
              <a:buFont typeface="Wingdings" panose="05000000000000000000" pitchFamily="2" charset="2"/>
              <a:buChar char="ü"/>
            </a:pPr>
            <a:r>
              <a:rPr lang="fr-FR" sz="2400" dirty="0"/>
              <a:t>Voir si financement OPCO possibles, et d’autres sources de financement</a:t>
            </a:r>
          </a:p>
        </p:txBody>
      </p:sp>
      <p:sp>
        <p:nvSpPr>
          <p:cNvPr id="5" name="Rectangle : coins arrondis 4">
            <a:extLst>
              <a:ext uri="{FF2B5EF4-FFF2-40B4-BE49-F238E27FC236}">
                <a16:creationId xmlns:a16="http://schemas.microsoft.com/office/drawing/2014/main" id="{C44F34AB-659B-91B0-7DB9-E0B3690ABF72}"/>
              </a:ext>
            </a:extLst>
          </p:cNvPr>
          <p:cNvSpPr/>
          <p:nvPr/>
        </p:nvSpPr>
        <p:spPr>
          <a:xfrm>
            <a:off x="609688" y="922935"/>
            <a:ext cx="10972618" cy="1132094"/>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2200" b="1" dirty="0"/>
              <a:t>Apprenti TDA et avec des troubles « </a:t>
            </a:r>
            <a:r>
              <a:rPr lang="fr-FR" sz="2200" b="1" dirty="0" err="1"/>
              <a:t>dys</a:t>
            </a:r>
            <a:r>
              <a:rPr lang="fr-FR" sz="2200" b="1" dirty="0"/>
              <a:t> »</a:t>
            </a:r>
          </a:p>
          <a:p>
            <a:pPr marL="342900" indent="-342900">
              <a:buFont typeface="Wingdings" panose="05000000000000000000" pitchFamily="2" charset="2"/>
              <a:buChar char="ü"/>
            </a:pPr>
            <a:r>
              <a:rPr lang="fr-FR" sz="2200" dirty="0"/>
              <a:t>Adaptation des supports de présentation (visuels)</a:t>
            </a:r>
          </a:p>
          <a:p>
            <a:pPr marL="342900" indent="-342900">
              <a:buFont typeface="Wingdings" panose="05000000000000000000" pitchFamily="2" charset="2"/>
              <a:buChar char="ü"/>
            </a:pPr>
            <a:r>
              <a:rPr lang="fr-FR" sz="2200" dirty="0"/>
              <a:t>Erasmus </a:t>
            </a:r>
            <a:r>
              <a:rPr lang="fr-FR" sz="2200" dirty="0" err="1"/>
              <a:t>days</a:t>
            </a:r>
            <a:r>
              <a:rPr lang="fr-FR" sz="2200" dirty="0"/>
              <a:t> : mettre en avant la faisabilité de la mobilité pour toutes et tous</a:t>
            </a:r>
          </a:p>
        </p:txBody>
      </p:sp>
      <p:sp>
        <p:nvSpPr>
          <p:cNvPr id="6" name="Rectangle : coins arrondis 5">
            <a:extLst>
              <a:ext uri="{FF2B5EF4-FFF2-40B4-BE49-F238E27FC236}">
                <a16:creationId xmlns:a16="http://schemas.microsoft.com/office/drawing/2014/main" id="{97B009FC-62E4-A82F-0EA0-8E04CA2177DE}"/>
              </a:ext>
            </a:extLst>
          </p:cNvPr>
          <p:cNvSpPr/>
          <p:nvPr/>
        </p:nvSpPr>
        <p:spPr>
          <a:xfrm>
            <a:off x="609688" y="3203082"/>
            <a:ext cx="11045099" cy="159989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lstStyle/>
          <a:p>
            <a:pPr algn="ctr"/>
            <a:r>
              <a:rPr lang="fr-FR" sz="2400" b="1" dirty="0"/>
              <a:t>Apprenti très introverti avec anxiété sociale</a:t>
            </a:r>
          </a:p>
          <a:p>
            <a:pPr marL="342900" indent="-342900">
              <a:buFont typeface="Wingdings" panose="05000000000000000000" pitchFamily="2" charset="2"/>
              <a:buChar char="ü"/>
            </a:pPr>
            <a:r>
              <a:rPr lang="fr-FR" sz="2400" dirty="0"/>
              <a:t>Identification: vigilance p/ à la façon de s’exprimer, de rédiger</a:t>
            </a:r>
          </a:p>
          <a:p>
            <a:pPr marL="342900" indent="-342900">
              <a:buFont typeface="Wingdings" panose="05000000000000000000" pitchFamily="2" charset="2"/>
              <a:buChar char="ü"/>
            </a:pPr>
            <a:r>
              <a:rPr lang="fr-FR" sz="2400" dirty="0"/>
              <a:t>Réaliser un entretien individuel </a:t>
            </a:r>
          </a:p>
          <a:p>
            <a:pPr marL="342900" indent="-342900">
              <a:buFont typeface="Wingdings" panose="05000000000000000000" pitchFamily="2" charset="2"/>
              <a:buChar char="ü"/>
            </a:pPr>
            <a:r>
              <a:rPr lang="fr-FR" sz="2400" dirty="0"/>
              <a:t>Diffuser un questionnaire en amont pour identifier les freins</a:t>
            </a:r>
          </a:p>
        </p:txBody>
      </p:sp>
      <p:sp>
        <p:nvSpPr>
          <p:cNvPr id="7" name="Rectangle : coins arrondis 6">
            <a:extLst>
              <a:ext uri="{FF2B5EF4-FFF2-40B4-BE49-F238E27FC236}">
                <a16:creationId xmlns:a16="http://schemas.microsoft.com/office/drawing/2014/main" id="{5942A586-D571-B65A-A711-5BEEAEC5A150}"/>
              </a:ext>
            </a:extLst>
          </p:cNvPr>
          <p:cNvSpPr/>
          <p:nvPr/>
        </p:nvSpPr>
        <p:spPr>
          <a:xfrm>
            <a:off x="645928" y="4954131"/>
            <a:ext cx="10972618" cy="1132094"/>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2200" b="1" dirty="0"/>
              <a:t>Apprentie allophone récemment arrivée en France</a:t>
            </a:r>
          </a:p>
          <a:p>
            <a:pPr marL="342900" indent="-342900">
              <a:buFont typeface="Wingdings" panose="05000000000000000000" pitchFamily="2" charset="2"/>
              <a:buChar char="ü"/>
            </a:pPr>
            <a:r>
              <a:rPr lang="fr-FR" sz="2200" dirty="0"/>
              <a:t>Vérifier le passeport + s’il y a des restrictions p/ au titre de séjour</a:t>
            </a:r>
          </a:p>
          <a:p>
            <a:pPr marL="342900" indent="-342900">
              <a:buFont typeface="Wingdings" panose="05000000000000000000" pitchFamily="2" charset="2"/>
              <a:buChar char="ü"/>
            </a:pPr>
            <a:r>
              <a:rPr lang="fr-FR" sz="2200" dirty="0"/>
              <a:t>Identifier des appuis pour les démarches </a:t>
            </a:r>
            <a:r>
              <a:rPr lang="fr-FR" sz="2200"/>
              <a:t>(éducateur, ASE)</a:t>
            </a:r>
            <a:endParaRPr lang="fr-FR" sz="2200" dirty="0"/>
          </a:p>
        </p:txBody>
      </p:sp>
    </p:spTree>
    <p:extLst>
      <p:ext uri="{BB962C8B-B14F-4D97-AF65-F5344CB8AC3E}">
        <p14:creationId xmlns:p14="http://schemas.microsoft.com/office/powerpoint/2010/main" val="1456454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8E312-DC9D-6A6C-32E2-26B892219C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CAF6ECF-07C9-DDD8-F2D2-50F1BC886706}"/>
              </a:ext>
            </a:extLst>
          </p:cNvPr>
          <p:cNvSpPr>
            <a:spLocks noGrp="1"/>
          </p:cNvSpPr>
          <p:nvPr>
            <p:ph type="title" idx="4294967295"/>
          </p:nvPr>
        </p:nvSpPr>
        <p:spPr>
          <a:xfrm>
            <a:off x="443763" y="307044"/>
            <a:ext cx="9069611" cy="879231"/>
          </a:xfrm>
        </p:spPr>
        <p:txBody>
          <a:bodyPr/>
          <a:lstStyle/>
          <a:p>
            <a:r>
              <a:rPr lang="fr-FR" dirty="0"/>
              <a:t>Actualités EAM &amp; questions diverses</a:t>
            </a:r>
          </a:p>
        </p:txBody>
      </p:sp>
      <p:sp>
        <p:nvSpPr>
          <p:cNvPr id="4" name="Espace réservé du contenu 2">
            <a:extLst>
              <a:ext uri="{FF2B5EF4-FFF2-40B4-BE49-F238E27FC236}">
                <a16:creationId xmlns:a16="http://schemas.microsoft.com/office/drawing/2014/main" id="{21EEEA4A-348B-661B-D689-A4EAE4DBC547}"/>
              </a:ext>
            </a:extLst>
          </p:cNvPr>
          <p:cNvSpPr txBox="1">
            <a:spLocks/>
          </p:cNvSpPr>
          <p:nvPr/>
        </p:nvSpPr>
        <p:spPr>
          <a:xfrm>
            <a:off x="443763" y="1405011"/>
            <a:ext cx="11545914" cy="51459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1277"/>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Clr>
                <a:srgbClr val="EE3625"/>
              </a:buClr>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Font typeface="Wingdings" panose="05000000000000000000" pitchFamily="2" charset="2"/>
              <a:buChar char="ü"/>
            </a:pPr>
            <a:r>
              <a:rPr lang="fr-FR" dirty="0">
                <a:ea typeface="Gadugi"/>
              </a:rPr>
              <a:t>Retours sur le COPIL STRAT</a:t>
            </a:r>
          </a:p>
          <a:p>
            <a:pPr>
              <a:lnSpc>
                <a:spcPct val="100000"/>
              </a:lnSpc>
              <a:spcBef>
                <a:spcPts val="1200"/>
              </a:spcBef>
              <a:spcAft>
                <a:spcPts val="1200"/>
              </a:spcAft>
              <a:buFont typeface="Wingdings" panose="05000000000000000000" pitchFamily="2" charset="2"/>
              <a:buChar char="ü"/>
            </a:pPr>
            <a:r>
              <a:rPr lang="fr-FR" dirty="0">
                <a:latin typeface="+mj-lt"/>
                <a:ea typeface="Gadugi"/>
              </a:rPr>
              <a:t>Prévisions année scolaire 25/26: Google </a:t>
            </a:r>
            <a:r>
              <a:rPr lang="fr-FR" dirty="0" err="1">
                <a:latin typeface="+mj-lt"/>
                <a:ea typeface="Gadugi"/>
              </a:rPr>
              <a:t>form</a:t>
            </a:r>
            <a:r>
              <a:rPr lang="fr-FR" dirty="0">
                <a:latin typeface="+mj-lt"/>
                <a:ea typeface="Gadugi"/>
              </a:rPr>
              <a:t> à compléter</a:t>
            </a:r>
          </a:p>
          <a:p>
            <a:pPr>
              <a:lnSpc>
                <a:spcPct val="100000"/>
              </a:lnSpc>
              <a:spcBef>
                <a:spcPts val="1200"/>
              </a:spcBef>
              <a:spcAft>
                <a:spcPts val="1200"/>
              </a:spcAft>
              <a:buFont typeface="Wingdings" panose="05000000000000000000" pitchFamily="2" charset="2"/>
              <a:buChar char="ü"/>
            </a:pPr>
            <a:r>
              <a:rPr lang="fr-FR" dirty="0">
                <a:latin typeface="+mj-lt"/>
                <a:ea typeface="Gadugi"/>
              </a:rPr>
              <a:t>Ateliers </a:t>
            </a:r>
            <a:r>
              <a:rPr lang="fr-FR" dirty="0" err="1">
                <a:latin typeface="+mj-lt"/>
                <a:ea typeface="Gadugi"/>
              </a:rPr>
              <a:t>Diagoriente</a:t>
            </a:r>
            <a:r>
              <a:rPr lang="fr-FR" dirty="0">
                <a:latin typeface="+mj-lt"/>
                <a:ea typeface="Gadugi"/>
              </a:rPr>
              <a:t> / prise en main EAM </a:t>
            </a:r>
            <a:r>
              <a:rPr lang="fr-FR" dirty="0" err="1">
                <a:latin typeface="+mj-lt"/>
                <a:ea typeface="Gadugi"/>
              </a:rPr>
              <a:t>connect</a:t>
            </a:r>
            <a:endParaRPr lang="fr-FR" dirty="0">
              <a:latin typeface="+mj-lt"/>
              <a:ea typeface="Gadugi"/>
            </a:endParaRPr>
          </a:p>
          <a:p>
            <a:pPr>
              <a:lnSpc>
                <a:spcPct val="100000"/>
              </a:lnSpc>
              <a:spcBef>
                <a:spcPts val="1200"/>
              </a:spcBef>
              <a:spcAft>
                <a:spcPts val="1200"/>
              </a:spcAft>
              <a:buFont typeface="Wingdings" panose="05000000000000000000" pitchFamily="2" charset="2"/>
              <a:buChar char="ü"/>
            </a:pPr>
            <a:r>
              <a:rPr lang="fr-FR" dirty="0" err="1">
                <a:latin typeface="+mj-lt"/>
                <a:ea typeface="Gadugi"/>
              </a:rPr>
              <a:t>My</a:t>
            </a:r>
            <a:r>
              <a:rPr lang="fr-FR" dirty="0">
                <a:latin typeface="+mj-lt"/>
                <a:ea typeface="Gadugi"/>
              </a:rPr>
              <a:t> Job Glasses</a:t>
            </a:r>
            <a:endParaRPr lang="fr-FR" dirty="0">
              <a:latin typeface="+mj-lt"/>
            </a:endParaRPr>
          </a:p>
        </p:txBody>
      </p:sp>
    </p:spTree>
    <p:extLst>
      <p:ext uri="{BB962C8B-B14F-4D97-AF65-F5344CB8AC3E}">
        <p14:creationId xmlns:p14="http://schemas.microsoft.com/office/powerpoint/2010/main" val="38694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B21B16-89D4-8119-02EF-11D3DDE0C33F}"/>
              </a:ext>
            </a:extLst>
          </p:cNvPr>
          <p:cNvSpPr>
            <a:spLocks noGrp="1"/>
          </p:cNvSpPr>
          <p:nvPr>
            <p:ph type="title"/>
          </p:nvPr>
        </p:nvSpPr>
        <p:spPr>
          <a:xfrm>
            <a:off x="838200" y="1721428"/>
            <a:ext cx="10515600" cy="1325563"/>
          </a:xfrm>
        </p:spPr>
        <p:txBody>
          <a:bodyPr/>
          <a:lstStyle/>
          <a:p>
            <a:pPr algn="ctr"/>
            <a:r>
              <a:rPr lang="en-GB">
                <a:latin typeface="Gadugi"/>
                <a:ea typeface="Gadugi"/>
              </a:rPr>
              <a:t>Merci !</a:t>
            </a:r>
          </a:p>
        </p:txBody>
      </p:sp>
      <p:sp>
        <p:nvSpPr>
          <p:cNvPr id="6" name="TextBox 5">
            <a:extLst>
              <a:ext uri="{FF2B5EF4-FFF2-40B4-BE49-F238E27FC236}">
                <a16:creationId xmlns:a16="http://schemas.microsoft.com/office/drawing/2014/main" id="{DC0E0523-E6FE-94FD-6D52-002206CC67CC}"/>
              </a:ext>
            </a:extLst>
          </p:cNvPr>
          <p:cNvSpPr txBox="1"/>
          <p:nvPr/>
        </p:nvSpPr>
        <p:spPr>
          <a:xfrm>
            <a:off x="2021305" y="3046991"/>
            <a:ext cx="8149390" cy="1323439"/>
          </a:xfrm>
          <a:prstGeom prst="rect">
            <a:avLst/>
          </a:prstGeom>
          <a:noFill/>
        </p:spPr>
        <p:txBody>
          <a:bodyPr wrap="square" lIns="91440" tIns="45720" rIns="91440" bIns="45720" rtlCol="0" anchor="t">
            <a:spAutoFit/>
          </a:bodyPr>
          <a:lstStyle/>
          <a:p>
            <a:pPr algn="ctr"/>
            <a:r>
              <a:rPr lang="en-GB" sz="2000" b="1">
                <a:solidFill>
                  <a:srgbClr val="001277"/>
                </a:solidFill>
                <a:latin typeface="Gadugi" panose="020B0502040204020203" pitchFamily="34" charset="0"/>
                <a:ea typeface="Gadugi" panose="020B0502040204020203" pitchFamily="34" charset="0"/>
              </a:rPr>
              <a:t>Contact:</a:t>
            </a:r>
          </a:p>
          <a:p>
            <a:pPr algn="ctr"/>
            <a:r>
              <a:rPr lang="en-GB" sz="2000">
                <a:latin typeface="Gadugi" panose="020B0502040204020203" pitchFamily="34" charset="0"/>
                <a:ea typeface="Gadugi" panose="020B0502040204020203" pitchFamily="34" charset="0"/>
                <a:hlinkClick r:id="rId2"/>
              </a:rPr>
              <a:t>mona@euroappmobility.eu</a:t>
            </a:r>
            <a:endParaRPr lang="en-GB" sz="2000">
              <a:latin typeface="Gadugi" panose="020B0502040204020203" pitchFamily="34" charset="0"/>
              <a:ea typeface="Gadugi" panose="020B0502040204020203" pitchFamily="34" charset="0"/>
            </a:endParaRPr>
          </a:p>
          <a:p>
            <a:pPr algn="ctr"/>
            <a:r>
              <a:rPr lang="en-GB" sz="2000">
                <a:latin typeface="Gadugi" panose="020B0502040204020203" pitchFamily="34" charset="0"/>
                <a:ea typeface="Gadugi" panose="020B0502040204020203" pitchFamily="34" charset="0"/>
              </a:rPr>
              <a:t>01 40 27 22 63</a:t>
            </a:r>
          </a:p>
          <a:p>
            <a:pPr algn="ctr"/>
            <a:r>
              <a:rPr lang="en-GB" sz="2000">
                <a:latin typeface="Gadugi"/>
                <a:ea typeface="Gadugi"/>
              </a:rPr>
              <a:t>euroappmobility.eu</a:t>
            </a:r>
          </a:p>
        </p:txBody>
      </p:sp>
    </p:spTree>
    <p:extLst>
      <p:ext uri="{BB962C8B-B14F-4D97-AF65-F5344CB8AC3E}">
        <p14:creationId xmlns:p14="http://schemas.microsoft.com/office/powerpoint/2010/main" val="3685700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07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57340-8E6A-0EB5-5F4E-7A347A17CAB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4FB4ADE-8A7C-353D-495C-4111293964A6}"/>
              </a:ext>
            </a:extLst>
          </p:cNvPr>
          <p:cNvSpPr txBox="1"/>
          <p:nvPr/>
        </p:nvSpPr>
        <p:spPr>
          <a:xfrm>
            <a:off x="2027436" y="3136612"/>
            <a:ext cx="6922168" cy="584775"/>
          </a:xfrm>
          <a:prstGeom prst="rect">
            <a:avLst/>
          </a:prstGeom>
          <a:noFill/>
        </p:spPr>
        <p:txBody>
          <a:bodyPr wrap="square" rtlCol="0">
            <a:spAutoFit/>
          </a:bodyPr>
          <a:lstStyle/>
          <a:p>
            <a:pPr algn="just"/>
            <a:r>
              <a:rPr lang="fr-FR" sz="3200" b="1" dirty="0">
                <a:solidFill>
                  <a:schemeClr val="bg1"/>
                </a:solidFill>
              </a:rPr>
              <a:t>1- Contexte européen</a:t>
            </a:r>
          </a:p>
        </p:txBody>
      </p:sp>
      <p:sp>
        <p:nvSpPr>
          <p:cNvPr id="4" name="Cercle">
            <a:extLst>
              <a:ext uri="{FF2B5EF4-FFF2-40B4-BE49-F238E27FC236}">
                <a16:creationId xmlns:a16="http://schemas.microsoft.com/office/drawing/2014/main" id="{82691684-C6AA-C91D-6A42-A9B44714E263}"/>
              </a:ext>
            </a:extLst>
          </p:cNvPr>
          <p:cNvSpPr/>
          <p:nvPr/>
        </p:nvSpPr>
        <p:spPr>
          <a:xfrm>
            <a:off x="-343665" y="494068"/>
            <a:ext cx="698045" cy="698045"/>
          </a:xfrm>
          <a:prstGeom prst="ellipse">
            <a:avLst/>
          </a:prstGeom>
          <a:solidFill>
            <a:srgbClr val="1F497D"/>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dirty="0">
              <a:solidFill>
                <a:srgbClr val="F21D9B"/>
              </a:solidFill>
            </a:endParaRPr>
          </a:p>
        </p:txBody>
      </p:sp>
    </p:spTree>
    <p:extLst>
      <p:ext uri="{BB962C8B-B14F-4D97-AF65-F5344CB8AC3E}">
        <p14:creationId xmlns:p14="http://schemas.microsoft.com/office/powerpoint/2010/main" val="410530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F98B531-1311-5B70-BF75-CF7C4D93782F}"/>
              </a:ext>
            </a:extLst>
          </p:cNvPr>
          <p:cNvSpPr txBox="1">
            <a:spLocks/>
          </p:cNvSpPr>
          <p:nvPr/>
        </p:nvSpPr>
        <p:spPr>
          <a:xfrm>
            <a:off x="874800" y="605571"/>
            <a:ext cx="8967290" cy="698045"/>
          </a:xfrm>
          <a:prstGeom prst="rect">
            <a:avLst/>
          </a:prstGeom>
        </p:spPr>
        <p:txBody>
          <a:bodyPr lIns="0" tIns="0" rIns="0" bIns="0" anchor="t">
            <a:normAutofit fontScale="85000" lnSpcReduction="20000"/>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pPr algn="l"/>
            <a:r>
              <a:rPr lang="fr-FR" sz="3600" b="1" i="1" dirty="0">
                <a:solidFill>
                  <a:schemeClr val="accent5">
                    <a:lumMod val="75000"/>
                  </a:schemeClr>
                </a:solidFill>
                <a:latin typeface="+mj-lt"/>
                <a:cs typeface="Arial" panose="020B0604020202020204" pitchFamily="34" charset="0"/>
              </a:rPr>
              <a:t> </a:t>
            </a:r>
            <a:r>
              <a:rPr lang="fr-FR" sz="3600" b="1" i="1" dirty="0">
                <a:solidFill>
                  <a:schemeClr val="tx1"/>
                </a:solidFill>
                <a:latin typeface="+mj-lt"/>
                <a:cs typeface="Arial" panose="020B0604020202020204" pitchFamily="34" charset="0"/>
              </a:rPr>
              <a:t>   </a:t>
            </a:r>
            <a:r>
              <a:rPr lang="fr-FR" sz="3600" b="1" i="1" dirty="0">
                <a:solidFill>
                  <a:schemeClr val="accent1">
                    <a:lumMod val="75000"/>
                  </a:schemeClr>
                </a:solidFill>
                <a:latin typeface="+mj-lt"/>
                <a:cs typeface="Arial" panose="020B0604020202020204" pitchFamily="34" charset="0"/>
              </a:rPr>
              <a:t>Un engagement fort sur les priorités du programme</a:t>
            </a:r>
          </a:p>
        </p:txBody>
      </p:sp>
      <p:sp>
        <p:nvSpPr>
          <p:cNvPr id="8" name="Cercle">
            <a:extLst>
              <a:ext uri="{FF2B5EF4-FFF2-40B4-BE49-F238E27FC236}">
                <a16:creationId xmlns:a16="http://schemas.microsoft.com/office/drawing/2014/main" id="{F0D36F67-16F7-CF1E-B8D0-530659ABD986}"/>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5" name="Cercle">
            <a:extLst>
              <a:ext uri="{FF2B5EF4-FFF2-40B4-BE49-F238E27FC236}">
                <a16:creationId xmlns:a16="http://schemas.microsoft.com/office/drawing/2014/main" id="{63A74AF9-B72E-157A-AB40-ECBB1BDFC82C}"/>
              </a:ext>
            </a:extLst>
          </p:cNvPr>
          <p:cNvSpPr/>
          <p:nvPr/>
        </p:nvSpPr>
        <p:spPr>
          <a:xfrm>
            <a:off x="-343665" y="494068"/>
            <a:ext cx="698045" cy="698045"/>
          </a:xfrm>
          <a:prstGeom prst="ellipse">
            <a:avLst/>
          </a:prstGeom>
          <a:solidFill>
            <a:srgbClr val="00B0F0"/>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3" name="Bulle narrative : ronde 2">
            <a:extLst>
              <a:ext uri="{FF2B5EF4-FFF2-40B4-BE49-F238E27FC236}">
                <a16:creationId xmlns:a16="http://schemas.microsoft.com/office/drawing/2014/main" id="{4854C926-6794-4F37-B6F2-E086AED57124}"/>
              </a:ext>
            </a:extLst>
          </p:cNvPr>
          <p:cNvSpPr/>
          <p:nvPr/>
        </p:nvSpPr>
        <p:spPr>
          <a:xfrm>
            <a:off x="5654068" y="5171440"/>
            <a:ext cx="2402812" cy="1209040"/>
          </a:xfrm>
          <a:prstGeom prst="wedgeEllipseCallout">
            <a:avLst>
              <a:gd name="adj1" fmla="val -86665"/>
              <a:gd name="adj2" fmla="val -8383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latin typeface="+mj-lt"/>
              </a:rPr>
              <a:t>Un Centre Salto Transition écologique créé en 2023</a:t>
            </a:r>
          </a:p>
        </p:txBody>
      </p:sp>
      <p:pic>
        <p:nvPicPr>
          <p:cNvPr id="4" name="Image 3">
            <a:extLst>
              <a:ext uri="{FF2B5EF4-FFF2-40B4-BE49-F238E27FC236}">
                <a16:creationId xmlns:a16="http://schemas.microsoft.com/office/drawing/2014/main" id="{D2F42CB8-14DD-4FB5-B467-51A3BA6121B5}"/>
              </a:ext>
            </a:extLst>
          </p:cNvPr>
          <p:cNvPicPr>
            <a:picLocks noChangeAspect="1"/>
          </p:cNvPicPr>
          <p:nvPr/>
        </p:nvPicPr>
        <p:blipFill>
          <a:blip r:embed="rId3"/>
          <a:stretch>
            <a:fillRect/>
          </a:stretch>
        </p:blipFill>
        <p:spPr>
          <a:xfrm>
            <a:off x="827322" y="1467765"/>
            <a:ext cx="10467975" cy="3162300"/>
          </a:xfrm>
          <a:prstGeom prst="rect">
            <a:avLst/>
          </a:prstGeom>
        </p:spPr>
      </p:pic>
      <p:pic>
        <p:nvPicPr>
          <p:cNvPr id="2" name="Image 1">
            <a:extLst>
              <a:ext uri="{FF2B5EF4-FFF2-40B4-BE49-F238E27FC236}">
                <a16:creationId xmlns:a16="http://schemas.microsoft.com/office/drawing/2014/main" id="{2492FF4D-A1A6-4F4E-97EA-A01F9A02AB0C}"/>
              </a:ext>
            </a:extLst>
          </p:cNvPr>
          <p:cNvPicPr>
            <a:picLocks noChangeAspect="1"/>
          </p:cNvPicPr>
          <p:nvPr/>
        </p:nvPicPr>
        <p:blipFill>
          <a:blip r:embed="rId4"/>
          <a:stretch>
            <a:fillRect/>
          </a:stretch>
        </p:blipFill>
        <p:spPr>
          <a:xfrm>
            <a:off x="3950154" y="4941699"/>
            <a:ext cx="1243692" cy="1438781"/>
          </a:xfrm>
          <a:prstGeom prst="rect">
            <a:avLst/>
          </a:prstGeom>
        </p:spPr>
      </p:pic>
    </p:spTree>
    <p:extLst>
      <p:ext uri="{BB962C8B-B14F-4D97-AF65-F5344CB8AC3E}">
        <p14:creationId xmlns:p14="http://schemas.microsoft.com/office/powerpoint/2010/main" val="96761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F98B531-1311-5B70-BF75-CF7C4D93782F}"/>
              </a:ext>
            </a:extLst>
          </p:cNvPr>
          <p:cNvSpPr txBox="1">
            <a:spLocks/>
          </p:cNvSpPr>
          <p:nvPr/>
        </p:nvSpPr>
        <p:spPr>
          <a:xfrm>
            <a:off x="874800" y="605571"/>
            <a:ext cx="7922971" cy="698045"/>
          </a:xfrm>
          <a:prstGeom prst="rect">
            <a:avLst/>
          </a:prstGeom>
        </p:spPr>
        <p:txBody>
          <a:bodyPr lIns="0" tIns="0" rIns="0" bIns="0" anchor="t">
            <a:normAutofit/>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pPr algn="l"/>
            <a:r>
              <a:rPr lang="fr-FR" sz="3600" b="1" i="1" dirty="0">
                <a:solidFill>
                  <a:srgbClr val="0070C0"/>
                </a:solidFill>
                <a:latin typeface="+mj-lt"/>
                <a:cs typeface="Arial" panose="020B0604020202020204" pitchFamily="34" charset="0"/>
              </a:rPr>
              <a:t>Contexte européen</a:t>
            </a:r>
          </a:p>
        </p:txBody>
      </p:sp>
      <p:sp>
        <p:nvSpPr>
          <p:cNvPr id="8" name="Cercle">
            <a:extLst>
              <a:ext uri="{FF2B5EF4-FFF2-40B4-BE49-F238E27FC236}">
                <a16:creationId xmlns:a16="http://schemas.microsoft.com/office/drawing/2014/main" id="{F0D36F67-16F7-CF1E-B8D0-530659ABD986}"/>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5" name="Cercle">
            <a:extLst>
              <a:ext uri="{FF2B5EF4-FFF2-40B4-BE49-F238E27FC236}">
                <a16:creationId xmlns:a16="http://schemas.microsoft.com/office/drawing/2014/main" id="{63A74AF9-B72E-157A-AB40-ECBB1BDFC82C}"/>
              </a:ext>
            </a:extLst>
          </p:cNvPr>
          <p:cNvSpPr/>
          <p:nvPr/>
        </p:nvSpPr>
        <p:spPr>
          <a:xfrm>
            <a:off x="-343665" y="494068"/>
            <a:ext cx="698045" cy="698045"/>
          </a:xfrm>
          <a:prstGeom prst="ellipse">
            <a:avLst/>
          </a:prstGeom>
          <a:solidFill>
            <a:srgbClr val="F21D9B"/>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4" name="Block Arc 3">
            <a:extLst>
              <a:ext uri="{FF2B5EF4-FFF2-40B4-BE49-F238E27FC236}">
                <a16:creationId xmlns:a16="http://schemas.microsoft.com/office/drawing/2014/main" id="{76004135-6254-6750-C437-ADE57A597980}"/>
              </a:ext>
            </a:extLst>
          </p:cNvPr>
          <p:cNvSpPr/>
          <p:nvPr/>
        </p:nvSpPr>
        <p:spPr>
          <a:xfrm rot="1800000">
            <a:off x="-890806" y="2875841"/>
            <a:ext cx="6569513" cy="3133954"/>
          </a:xfrm>
          <a:custGeom>
            <a:avLst/>
            <a:gdLst/>
            <a:ahLst/>
            <a:cxnLst>
              <a:cxn ang="0">
                <a:pos x="wd2" y="hd2"/>
              </a:cxn>
              <a:cxn ang="5400000">
                <a:pos x="wd2" y="hd2"/>
              </a:cxn>
              <a:cxn ang="10800000">
                <a:pos x="wd2" y="hd2"/>
              </a:cxn>
              <a:cxn ang="16200000">
                <a:pos x="wd2" y="hd2"/>
              </a:cxn>
            </a:cxnLst>
            <a:rect l="0" t="0" r="r" b="b"/>
            <a:pathLst>
              <a:path w="21600" h="17726" extrusionOk="0">
                <a:moveTo>
                  <a:pt x="0" y="3833"/>
                </a:moveTo>
                <a:lnTo>
                  <a:pt x="0" y="3833"/>
                </a:lnTo>
                <a:cubicBezTo>
                  <a:pt x="7417" y="-3874"/>
                  <a:pt x="16998" y="406"/>
                  <a:pt x="21399" y="13392"/>
                </a:cubicBezTo>
                <a:cubicBezTo>
                  <a:pt x="21468" y="13594"/>
                  <a:pt x="21535" y="13797"/>
                  <a:pt x="21600" y="14001"/>
                </a:cubicBezTo>
                <a:lnTo>
                  <a:pt x="17796" y="17726"/>
                </a:lnTo>
                <a:lnTo>
                  <a:pt x="17796" y="17726"/>
                </a:lnTo>
                <a:cubicBezTo>
                  <a:pt x="14782" y="8159"/>
                  <a:pt x="7939" y="4712"/>
                  <a:pt x="2512" y="10025"/>
                </a:cubicBezTo>
                <a:cubicBezTo>
                  <a:pt x="2409" y="10126"/>
                  <a:pt x="2306" y="10231"/>
                  <a:pt x="2205" y="10338"/>
                </a:cubicBezTo>
                <a:close/>
              </a:path>
            </a:pathLst>
          </a:custGeom>
          <a:solidFill>
            <a:schemeClr val="accent2">
              <a:lumMod val="20000"/>
              <a:lumOff val="80000"/>
              <a:alpha val="19908"/>
            </a:schemeClr>
          </a:solidFill>
          <a:ln w="12700">
            <a:miter lim="400000"/>
          </a:ln>
          <a:effectLst>
            <a:reflection stA="50000" endPos="40000" dir="5400000" sy="-100000" algn="bl" rotWithShape="0"/>
          </a:effectLst>
        </p:spPr>
        <p:txBody>
          <a:bodyPr lIns="45719" rIns="45719" anchor="ctr"/>
          <a:lstStyle/>
          <a:p>
            <a:pPr defTabSz="825500">
              <a:defRPr sz="1800">
                <a:solidFill>
                  <a:srgbClr val="FFFFFF"/>
                </a:solidFill>
                <a:latin typeface="Helvetica"/>
                <a:ea typeface="Helvetica"/>
                <a:cs typeface="Helvetica"/>
                <a:sym typeface="Helvetica"/>
              </a:defRPr>
            </a:pPr>
            <a:endParaRPr/>
          </a:p>
        </p:txBody>
      </p:sp>
      <p:pic>
        <p:nvPicPr>
          <p:cNvPr id="5" name="Image 4">
            <a:extLst>
              <a:ext uri="{FF2B5EF4-FFF2-40B4-BE49-F238E27FC236}">
                <a16:creationId xmlns:a16="http://schemas.microsoft.com/office/drawing/2014/main" id="{BA502453-6F0F-3243-2671-0AF2BEA435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7676" y="2812563"/>
            <a:ext cx="3662941" cy="2442209"/>
          </a:xfrm>
          <a:prstGeom prst="rect">
            <a:avLst/>
          </a:prstGeom>
        </p:spPr>
      </p:pic>
      <p:sp>
        <p:nvSpPr>
          <p:cNvPr id="11" name="ZoneTexte 10">
            <a:extLst>
              <a:ext uri="{FF2B5EF4-FFF2-40B4-BE49-F238E27FC236}">
                <a16:creationId xmlns:a16="http://schemas.microsoft.com/office/drawing/2014/main" id="{5BE077AD-FDA8-0932-EE0F-6FA1414CC002}"/>
              </a:ext>
            </a:extLst>
          </p:cNvPr>
          <p:cNvSpPr txBox="1"/>
          <p:nvPr/>
        </p:nvSpPr>
        <p:spPr>
          <a:xfrm>
            <a:off x="525913" y="1876977"/>
            <a:ext cx="6309703" cy="4370427"/>
          </a:xfrm>
          <a:prstGeom prst="rect">
            <a:avLst/>
          </a:prstGeom>
          <a:noFill/>
        </p:spPr>
        <p:txBody>
          <a:bodyPr wrap="square">
            <a:spAutoFit/>
          </a:bodyPr>
          <a:lstStyle/>
          <a:p>
            <a:pPr algn="just"/>
            <a:r>
              <a:rPr lang="fr-FR" dirty="0">
                <a:latin typeface="+mj-lt"/>
              </a:rPr>
              <a:t>Règlement du programme Erasmus+, article 18 (20/5/2021) : </a:t>
            </a:r>
          </a:p>
          <a:p>
            <a:pPr algn="just"/>
            <a:endParaRPr lang="fr-FR" dirty="0">
              <a:solidFill>
                <a:srgbClr val="0070C0"/>
              </a:solidFill>
              <a:latin typeface="+mj-lt"/>
            </a:endParaRPr>
          </a:p>
          <a:p>
            <a:pPr algn="just"/>
            <a:r>
              <a:rPr lang="fr-FR" sz="2200" i="1" dirty="0">
                <a:solidFill>
                  <a:srgbClr val="0070C0"/>
                </a:solidFill>
                <a:latin typeface="+mj-lt"/>
              </a:rPr>
              <a:t>« Le programme devrait être </a:t>
            </a:r>
            <a:r>
              <a:rPr lang="fr-FR" sz="2200" b="1" i="1" dirty="0">
                <a:solidFill>
                  <a:srgbClr val="0070C0"/>
                </a:solidFill>
                <a:latin typeface="+mj-lt"/>
              </a:rPr>
              <a:t>plus inclusif</a:t>
            </a:r>
            <a:r>
              <a:rPr lang="fr-FR" sz="2200" i="1" dirty="0">
                <a:solidFill>
                  <a:srgbClr val="0070C0"/>
                </a:solidFill>
                <a:latin typeface="+mj-lt"/>
              </a:rPr>
              <a:t>, ce qui passe par une </a:t>
            </a:r>
            <a:r>
              <a:rPr lang="fr-FR" sz="2200" b="1" i="1" dirty="0">
                <a:solidFill>
                  <a:srgbClr val="0070C0"/>
                </a:solidFill>
                <a:latin typeface="+mj-lt"/>
              </a:rPr>
              <a:t>amélioration du taux de participation des personnes moins favorisées</a:t>
            </a:r>
            <a:r>
              <a:rPr lang="fr-FR" sz="2200" i="1" dirty="0">
                <a:solidFill>
                  <a:srgbClr val="0070C0"/>
                </a:solidFill>
                <a:latin typeface="+mj-lt"/>
              </a:rPr>
              <a:t>. Une série de mesures pourraient contribuer à </a:t>
            </a:r>
            <a:r>
              <a:rPr lang="fr-FR" sz="2200" b="1" i="1" dirty="0">
                <a:solidFill>
                  <a:srgbClr val="0070C0"/>
                </a:solidFill>
                <a:latin typeface="+mj-lt"/>
              </a:rPr>
              <a:t>accroître leur participation</a:t>
            </a:r>
            <a:r>
              <a:rPr lang="fr-FR" sz="2200" i="1" dirty="0">
                <a:solidFill>
                  <a:srgbClr val="0070C0"/>
                </a:solidFill>
                <a:latin typeface="+mj-lt"/>
              </a:rPr>
              <a:t>, notamment des activités de </a:t>
            </a:r>
            <a:r>
              <a:rPr lang="fr-FR" sz="2200" b="1" i="1" dirty="0">
                <a:solidFill>
                  <a:srgbClr val="0070C0"/>
                </a:solidFill>
                <a:latin typeface="+mj-lt"/>
              </a:rPr>
              <a:t>sensibilisation, une communication, des conseils et une assistance </a:t>
            </a:r>
            <a:r>
              <a:rPr lang="fr-FR" sz="2200" i="1" dirty="0">
                <a:solidFill>
                  <a:srgbClr val="0070C0"/>
                </a:solidFill>
                <a:latin typeface="+mj-lt"/>
              </a:rPr>
              <a:t>qui soient meilleurs et plus ciblés, des procédures simplifiées, des formats de mobilité à des fins d’éducation et de formation plus flexibles et un dialogue avec des organisations de petite taille ».</a:t>
            </a:r>
          </a:p>
        </p:txBody>
      </p:sp>
    </p:spTree>
    <p:extLst>
      <p:ext uri="{BB962C8B-B14F-4D97-AF65-F5344CB8AC3E}">
        <p14:creationId xmlns:p14="http://schemas.microsoft.com/office/powerpoint/2010/main" val="79763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8D730-5D0F-9F38-B5F5-4D318D4DE53C}"/>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55D9DE54-6C2A-6500-79FB-FE530EAFCD47}"/>
              </a:ext>
            </a:extLst>
          </p:cNvPr>
          <p:cNvSpPr txBox="1">
            <a:spLocks/>
          </p:cNvSpPr>
          <p:nvPr/>
        </p:nvSpPr>
        <p:spPr>
          <a:xfrm>
            <a:off x="874800" y="605571"/>
            <a:ext cx="7922971" cy="698045"/>
          </a:xfrm>
          <a:prstGeom prst="rect">
            <a:avLst/>
          </a:prstGeom>
        </p:spPr>
        <p:txBody>
          <a:bodyPr lIns="0" tIns="0" rIns="0" bIns="0" anchor="t">
            <a:normAutofit/>
          </a:bodyPr>
          <a:lstStyle>
            <a:lvl1pPr algn="ctr" defTabSz="914400" rtl="0" eaLnBrk="1" latinLnBrk="0" hangingPunct="1">
              <a:lnSpc>
                <a:spcPct val="90000"/>
              </a:lnSpc>
              <a:spcBef>
                <a:spcPct val="0"/>
              </a:spcBef>
              <a:buNone/>
              <a:defRPr sz="4000" kern="1200" baseline="0">
                <a:solidFill>
                  <a:srgbClr val="0000E2"/>
                </a:solidFill>
                <a:latin typeface="Verdana Gras" charset="0"/>
                <a:ea typeface="+mj-ea"/>
                <a:cs typeface="+mj-cs"/>
              </a:defRPr>
            </a:lvl1pPr>
          </a:lstStyle>
          <a:p>
            <a:pPr algn="l"/>
            <a:r>
              <a:rPr lang="fr-FR" sz="3600" b="1" i="1" dirty="0">
                <a:solidFill>
                  <a:srgbClr val="2F5597"/>
                </a:solidFill>
                <a:latin typeface="+mj-lt"/>
                <a:cs typeface="Arial" panose="020B0604020202020204" pitchFamily="34" charset="0"/>
              </a:rPr>
              <a:t>Contexte européen </a:t>
            </a:r>
          </a:p>
        </p:txBody>
      </p:sp>
      <p:sp>
        <p:nvSpPr>
          <p:cNvPr id="8" name="Cercle">
            <a:extLst>
              <a:ext uri="{FF2B5EF4-FFF2-40B4-BE49-F238E27FC236}">
                <a16:creationId xmlns:a16="http://schemas.microsoft.com/office/drawing/2014/main" id="{9C2E4469-B30E-F169-E33D-E3AC7FC1FEA5}"/>
              </a:ext>
            </a:extLst>
          </p:cNvPr>
          <p:cNvSpPr/>
          <p:nvPr/>
        </p:nvSpPr>
        <p:spPr>
          <a:xfrm>
            <a:off x="22895118" y="5784438"/>
            <a:ext cx="2519751" cy="2519751"/>
          </a:xfrm>
          <a:prstGeom prst="ellipse">
            <a:avLst/>
          </a:prstGeom>
          <a:ln w="25400">
            <a:solidFill>
              <a:srgbClr val="005198"/>
            </a:solid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p>
        </p:txBody>
      </p:sp>
      <p:sp>
        <p:nvSpPr>
          <p:cNvPr id="15" name="Cercle">
            <a:extLst>
              <a:ext uri="{FF2B5EF4-FFF2-40B4-BE49-F238E27FC236}">
                <a16:creationId xmlns:a16="http://schemas.microsoft.com/office/drawing/2014/main" id="{07F9AAA2-4B9C-F03E-365E-B467009E4E73}"/>
              </a:ext>
            </a:extLst>
          </p:cNvPr>
          <p:cNvSpPr/>
          <p:nvPr/>
        </p:nvSpPr>
        <p:spPr>
          <a:xfrm>
            <a:off x="-343665" y="494068"/>
            <a:ext cx="698045" cy="698045"/>
          </a:xfrm>
          <a:prstGeom prst="ellipse">
            <a:avLst/>
          </a:prstGeom>
          <a:solidFill>
            <a:srgbClr val="F21D9B"/>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a:solidFill>
                <a:srgbClr val="F21D9B"/>
              </a:solidFill>
            </a:endParaRPr>
          </a:p>
        </p:txBody>
      </p:sp>
      <p:sp>
        <p:nvSpPr>
          <p:cNvPr id="4" name="Block Arc 3">
            <a:extLst>
              <a:ext uri="{FF2B5EF4-FFF2-40B4-BE49-F238E27FC236}">
                <a16:creationId xmlns:a16="http://schemas.microsoft.com/office/drawing/2014/main" id="{4E8D9578-84C1-1D75-725D-A1208B495F2B}"/>
              </a:ext>
            </a:extLst>
          </p:cNvPr>
          <p:cNvSpPr/>
          <p:nvPr/>
        </p:nvSpPr>
        <p:spPr>
          <a:xfrm rot="1800000">
            <a:off x="-890806" y="2875841"/>
            <a:ext cx="6569513" cy="3133954"/>
          </a:xfrm>
          <a:custGeom>
            <a:avLst/>
            <a:gdLst/>
            <a:ahLst/>
            <a:cxnLst>
              <a:cxn ang="0">
                <a:pos x="wd2" y="hd2"/>
              </a:cxn>
              <a:cxn ang="5400000">
                <a:pos x="wd2" y="hd2"/>
              </a:cxn>
              <a:cxn ang="10800000">
                <a:pos x="wd2" y="hd2"/>
              </a:cxn>
              <a:cxn ang="16200000">
                <a:pos x="wd2" y="hd2"/>
              </a:cxn>
            </a:cxnLst>
            <a:rect l="0" t="0" r="r" b="b"/>
            <a:pathLst>
              <a:path w="21600" h="17726" extrusionOk="0">
                <a:moveTo>
                  <a:pt x="0" y="3833"/>
                </a:moveTo>
                <a:lnTo>
                  <a:pt x="0" y="3833"/>
                </a:lnTo>
                <a:cubicBezTo>
                  <a:pt x="7417" y="-3874"/>
                  <a:pt x="16998" y="406"/>
                  <a:pt x="21399" y="13392"/>
                </a:cubicBezTo>
                <a:cubicBezTo>
                  <a:pt x="21468" y="13594"/>
                  <a:pt x="21535" y="13797"/>
                  <a:pt x="21600" y="14001"/>
                </a:cubicBezTo>
                <a:lnTo>
                  <a:pt x="17796" y="17726"/>
                </a:lnTo>
                <a:lnTo>
                  <a:pt x="17796" y="17726"/>
                </a:lnTo>
                <a:cubicBezTo>
                  <a:pt x="14782" y="8159"/>
                  <a:pt x="7939" y="4712"/>
                  <a:pt x="2512" y="10025"/>
                </a:cubicBezTo>
                <a:cubicBezTo>
                  <a:pt x="2409" y="10126"/>
                  <a:pt x="2306" y="10231"/>
                  <a:pt x="2205" y="10338"/>
                </a:cubicBezTo>
                <a:close/>
              </a:path>
            </a:pathLst>
          </a:custGeom>
          <a:solidFill>
            <a:schemeClr val="accent2">
              <a:lumMod val="20000"/>
              <a:lumOff val="80000"/>
              <a:alpha val="19908"/>
            </a:schemeClr>
          </a:solidFill>
          <a:ln w="12700">
            <a:miter lim="400000"/>
          </a:ln>
          <a:effectLst>
            <a:reflection stA="50000" endPos="40000" dir="5400000" sy="-100000" algn="bl" rotWithShape="0"/>
          </a:effectLst>
        </p:spPr>
        <p:txBody>
          <a:bodyPr lIns="45719" rIns="45719" anchor="ctr"/>
          <a:lstStyle/>
          <a:p>
            <a:pPr defTabSz="825500">
              <a:defRPr sz="1800">
                <a:solidFill>
                  <a:srgbClr val="FFFFFF"/>
                </a:solidFill>
                <a:latin typeface="Helvetica"/>
                <a:ea typeface="Helvetica"/>
                <a:cs typeface="Helvetica"/>
                <a:sym typeface="Helvetica"/>
              </a:defRPr>
            </a:pPr>
            <a:endParaRPr/>
          </a:p>
        </p:txBody>
      </p:sp>
      <p:sp>
        <p:nvSpPr>
          <p:cNvPr id="10" name="Retentabant advenas cum cum omnium omnium quod bacarum suavitate bacarum ingenuos ut humanitatis esset quod retentabant Homerici humanitatis nobilium plerique.">
            <a:extLst>
              <a:ext uri="{FF2B5EF4-FFF2-40B4-BE49-F238E27FC236}">
                <a16:creationId xmlns:a16="http://schemas.microsoft.com/office/drawing/2014/main" id="{B1104DFB-C042-79FD-E2F0-CF453FDD6785}"/>
              </a:ext>
            </a:extLst>
          </p:cNvPr>
          <p:cNvSpPr txBox="1"/>
          <p:nvPr/>
        </p:nvSpPr>
        <p:spPr>
          <a:xfrm>
            <a:off x="2851484" y="1227179"/>
            <a:ext cx="8809459" cy="207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5500">
              <a:lnSpc>
                <a:spcPct val="130000"/>
              </a:lnSpc>
              <a:defRPr spc="48">
                <a:solidFill>
                  <a:srgbClr val="333333"/>
                </a:solidFill>
                <a:latin typeface="Tahoma"/>
                <a:ea typeface="Tahoma"/>
                <a:cs typeface="Tahoma"/>
                <a:sym typeface="Tahoma"/>
              </a:defRPr>
            </a:lvl1pPr>
          </a:lstStyle>
          <a:p>
            <a:r>
              <a:rPr lang="fr-FR" sz="2000" dirty="0">
                <a:solidFill>
                  <a:schemeClr val="tx1"/>
                </a:solidFill>
                <a:latin typeface="+mj-lt"/>
              </a:rPr>
              <a:t>Recommandation du Conseil de l’UE, 13 mai 2024 (Europe on the move)</a:t>
            </a:r>
          </a:p>
          <a:p>
            <a:r>
              <a:rPr lang="fr-FR" sz="2000" dirty="0">
                <a:solidFill>
                  <a:schemeClr val="tx1"/>
                </a:solidFill>
                <a:latin typeface="+mj-lt"/>
                <a:sym typeface="Wingdings" panose="05000000000000000000" pitchFamily="2" charset="2"/>
              </a:rPr>
              <a:t>un objectif commun pour que </a:t>
            </a:r>
            <a:r>
              <a:rPr lang="fr-FR" sz="2000" dirty="0">
                <a:solidFill>
                  <a:schemeClr val="tx1"/>
                </a:solidFill>
                <a:latin typeface="+mj-lt"/>
              </a:rPr>
              <a:t>« d'ici à 2027, une proportion </a:t>
            </a:r>
            <a:r>
              <a:rPr lang="fr-FR" sz="2000" b="1" dirty="0">
                <a:solidFill>
                  <a:schemeClr val="tx1"/>
                </a:solidFill>
                <a:latin typeface="+mj-lt"/>
              </a:rPr>
              <a:t>d'au moins 20 % de personnes moins favorisées parmi tous les apprenants puissent avoir bénéficié d'une mobilité</a:t>
            </a:r>
            <a:r>
              <a:rPr lang="fr-FR" sz="2000" dirty="0">
                <a:solidFill>
                  <a:schemeClr val="tx1"/>
                </a:solidFill>
                <a:latin typeface="+mj-lt"/>
              </a:rPr>
              <a:t> à des fins d'éducation et de formation à l'étranger. »</a:t>
            </a:r>
            <a:endParaRPr sz="2000" dirty="0">
              <a:solidFill>
                <a:schemeClr val="tx1"/>
              </a:solidFill>
              <a:latin typeface="+mj-lt"/>
            </a:endParaRPr>
          </a:p>
        </p:txBody>
      </p:sp>
      <p:sp>
        <p:nvSpPr>
          <p:cNvPr id="5" name="ZoneTexte 4">
            <a:extLst>
              <a:ext uri="{FF2B5EF4-FFF2-40B4-BE49-F238E27FC236}">
                <a16:creationId xmlns:a16="http://schemas.microsoft.com/office/drawing/2014/main" id="{6E221B1D-30FE-5123-8D25-E0F6AB92129A}"/>
              </a:ext>
            </a:extLst>
          </p:cNvPr>
          <p:cNvSpPr txBox="1"/>
          <p:nvPr/>
        </p:nvSpPr>
        <p:spPr>
          <a:xfrm>
            <a:off x="354380" y="3931642"/>
            <a:ext cx="8164984" cy="2380652"/>
          </a:xfrm>
          <a:prstGeom prst="rect">
            <a:avLst/>
          </a:prstGeom>
          <a:noFill/>
        </p:spPr>
        <p:txBody>
          <a:bodyPr wrap="square">
            <a:spAutoFit/>
          </a:bodyPr>
          <a:lstStyle/>
          <a:p>
            <a:pPr defTabSz="825500">
              <a:lnSpc>
                <a:spcPct val="130000"/>
              </a:lnSpc>
            </a:pPr>
            <a:r>
              <a:rPr lang="fr-FR" spc="48" dirty="0">
                <a:latin typeface="+mj-lt"/>
                <a:ea typeface="Tahoma"/>
                <a:cs typeface="Tahoma"/>
                <a:sym typeface="Tahoma"/>
              </a:rPr>
              <a:t>Déclaration de </a:t>
            </a:r>
            <a:r>
              <a:rPr lang="fr-FR" b="1" spc="48" dirty="0">
                <a:latin typeface="+mj-lt"/>
                <a:ea typeface="Tahoma"/>
                <a:cs typeface="Tahoma"/>
                <a:sym typeface="Tahoma"/>
              </a:rPr>
              <a:t>Roxana </a:t>
            </a:r>
            <a:r>
              <a:rPr lang="fr-FR" b="1" spc="48" dirty="0" err="1">
                <a:latin typeface="+mj-lt"/>
                <a:ea typeface="Tahoma"/>
                <a:cs typeface="Tahoma"/>
                <a:sym typeface="Tahoma"/>
              </a:rPr>
              <a:t>Minzatu</a:t>
            </a:r>
            <a:r>
              <a:rPr lang="fr-FR" b="1" spc="48" dirty="0">
                <a:latin typeface="+mj-lt"/>
                <a:ea typeface="Tahoma"/>
                <a:cs typeface="Tahoma"/>
                <a:sym typeface="Tahoma"/>
              </a:rPr>
              <a:t> </a:t>
            </a:r>
            <a:r>
              <a:rPr lang="fr-FR" dirty="0"/>
              <a:t>Vice-présidente exécutive de la Commission européenne aux Personnes, aux Compétences et à la Préparation</a:t>
            </a:r>
            <a:r>
              <a:rPr lang="fr-FR" spc="48" dirty="0">
                <a:solidFill>
                  <a:srgbClr val="2F5597"/>
                </a:solidFill>
                <a:latin typeface="+mj-lt"/>
                <a:ea typeface="Tahoma"/>
                <a:cs typeface="Tahoma"/>
                <a:sym typeface="Tahoma"/>
              </a:rPr>
              <a:t>: </a:t>
            </a:r>
            <a:r>
              <a:rPr lang="fr-FR" sz="2000" b="1" spc="48" dirty="0">
                <a:solidFill>
                  <a:srgbClr val="2F5597"/>
                </a:solidFill>
                <a:latin typeface="+mj-lt"/>
                <a:ea typeface="Tahoma"/>
                <a:cs typeface="Tahoma"/>
                <a:sym typeface="Tahoma"/>
              </a:rPr>
              <a:t>« Erasmus+ devrait également être plus inclusif et toucher davantage de bénéficiaires issus de milieux économiques vulnérables, tout en renforçant l’enseignement et la formation professionnels (EFP). » Novembre 2024</a:t>
            </a:r>
          </a:p>
        </p:txBody>
      </p:sp>
      <p:pic>
        <p:nvPicPr>
          <p:cNvPr id="1026" name="Picture 2" descr="Audition de la vice-présidente exécutive désignée Roxana Mînzatu |  Actualité | Parlement européen">
            <a:extLst>
              <a:ext uri="{FF2B5EF4-FFF2-40B4-BE49-F238E27FC236}">
                <a16:creationId xmlns:a16="http://schemas.microsoft.com/office/drawing/2014/main" id="{AA2EB7A5-6156-5553-3D77-FD2D8C98E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027" y="444281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18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0611E-141A-63BD-78EC-33B39B4D4FCE}"/>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2464356B-518C-FCE3-764B-87C6B58C66DD}"/>
              </a:ext>
            </a:extLst>
          </p:cNvPr>
          <p:cNvSpPr txBox="1"/>
          <p:nvPr/>
        </p:nvSpPr>
        <p:spPr>
          <a:xfrm>
            <a:off x="564396" y="3429000"/>
            <a:ext cx="6922168" cy="1077218"/>
          </a:xfrm>
          <a:prstGeom prst="rect">
            <a:avLst/>
          </a:prstGeom>
          <a:noFill/>
        </p:spPr>
        <p:txBody>
          <a:bodyPr wrap="square" rtlCol="0">
            <a:spAutoFit/>
          </a:bodyPr>
          <a:lstStyle/>
          <a:p>
            <a:pPr algn="just"/>
            <a:r>
              <a:rPr lang="fr-FR" sz="3200" b="1" dirty="0">
                <a:solidFill>
                  <a:schemeClr val="bg1"/>
                </a:solidFill>
              </a:rPr>
              <a:t>2- La priorité inclusion et diversité </a:t>
            </a:r>
          </a:p>
          <a:p>
            <a:pPr algn="just"/>
            <a:r>
              <a:rPr lang="fr-FR" sz="3200" b="1" dirty="0">
                <a:solidFill>
                  <a:schemeClr val="bg1"/>
                </a:solidFill>
              </a:rPr>
              <a:t>de A à Z</a:t>
            </a:r>
          </a:p>
        </p:txBody>
      </p:sp>
      <p:sp>
        <p:nvSpPr>
          <p:cNvPr id="4" name="Cercle">
            <a:extLst>
              <a:ext uri="{FF2B5EF4-FFF2-40B4-BE49-F238E27FC236}">
                <a16:creationId xmlns:a16="http://schemas.microsoft.com/office/drawing/2014/main" id="{B2FDC5E3-85DA-C01A-B07C-403CFE7F0ED1}"/>
              </a:ext>
            </a:extLst>
          </p:cNvPr>
          <p:cNvSpPr/>
          <p:nvPr/>
        </p:nvSpPr>
        <p:spPr>
          <a:xfrm>
            <a:off x="-343665" y="494068"/>
            <a:ext cx="698045" cy="698045"/>
          </a:xfrm>
          <a:prstGeom prst="ellipse">
            <a:avLst/>
          </a:prstGeom>
          <a:solidFill>
            <a:srgbClr val="1F497D"/>
          </a:solidFill>
          <a:ln w="12700">
            <a:noFill/>
            <a:miter lim="400000"/>
          </a:ln>
        </p:spPr>
        <p:txBody>
          <a:bodyPr lIns="50800" tIns="50800" rIns="50800" bIns="50800" anchor="ctr"/>
          <a:lstStyle/>
          <a:p>
            <a:pPr defTabSz="825500">
              <a:defRPr sz="1800">
                <a:solidFill>
                  <a:srgbClr val="FFFFFF"/>
                </a:solidFill>
                <a:latin typeface="Helvetica"/>
                <a:ea typeface="Helvetica"/>
                <a:cs typeface="Helvetica"/>
                <a:sym typeface="Helvetica"/>
              </a:defRPr>
            </a:pPr>
            <a:endParaRPr dirty="0">
              <a:solidFill>
                <a:srgbClr val="F21D9B"/>
              </a:solidFill>
            </a:endParaRPr>
          </a:p>
        </p:txBody>
      </p:sp>
    </p:spTree>
    <p:extLst>
      <p:ext uri="{BB962C8B-B14F-4D97-AF65-F5344CB8AC3E}">
        <p14:creationId xmlns:p14="http://schemas.microsoft.com/office/powerpoint/2010/main" val="4035641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ZRyw8cBHv7__2LcP6nGPA"/>
</p:tagLst>
</file>

<file path=ppt/theme/theme1.xml><?xml version="1.0" encoding="utf-8"?>
<a:theme xmlns:a="http://schemas.openxmlformats.org/drawingml/2006/main" name="Template MONA PPT 2">
  <a:themeElements>
    <a:clrScheme name="Couleurs MONA">
      <a:dk1>
        <a:sysClr val="windowText" lastClr="000000"/>
      </a:dk1>
      <a:lt1>
        <a:srgbClr val="FFFFFF"/>
      </a:lt1>
      <a:dk2>
        <a:srgbClr val="001277"/>
      </a:dk2>
      <a:lt2>
        <a:srgbClr val="EE3625"/>
      </a:lt2>
      <a:accent1>
        <a:srgbClr val="FBCC23"/>
      </a:accent1>
      <a:accent2>
        <a:srgbClr val="001277"/>
      </a:accent2>
      <a:accent3>
        <a:srgbClr val="EE3625"/>
      </a:accent3>
      <a:accent4>
        <a:srgbClr val="FBCC23"/>
      </a:accent4>
      <a:accent5>
        <a:srgbClr val="FFFFFF"/>
      </a:accent5>
      <a:accent6>
        <a:srgbClr val="000000"/>
      </a:accent6>
      <a:hlink>
        <a:srgbClr val="001277"/>
      </a:hlink>
      <a:folHlink>
        <a:srgbClr val="001277"/>
      </a:folHlink>
    </a:clrScheme>
    <a:fontScheme name="Police mona - GADUJI">
      <a:majorFont>
        <a:latin typeface="Gadugi"/>
        <a:ea typeface=""/>
        <a:cs typeface=""/>
      </a:majorFont>
      <a:minorFont>
        <a:latin typeface="Gadug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ONA PPT 2" id="{55A42EAF-9C5C-4141-8035-92555ABDCD0E}" vid="{7EECB6BC-5D7A-4ED4-BC3D-1006C8C514B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plate MONA PPT 2">
  <a:themeElements>
    <a:clrScheme name="Couleurs MONA">
      <a:dk1>
        <a:sysClr val="windowText" lastClr="000000"/>
      </a:dk1>
      <a:lt1>
        <a:srgbClr val="FFFFFF"/>
      </a:lt1>
      <a:dk2>
        <a:srgbClr val="001277"/>
      </a:dk2>
      <a:lt2>
        <a:srgbClr val="EE3625"/>
      </a:lt2>
      <a:accent1>
        <a:srgbClr val="FBCC23"/>
      </a:accent1>
      <a:accent2>
        <a:srgbClr val="001277"/>
      </a:accent2>
      <a:accent3>
        <a:srgbClr val="EE3625"/>
      </a:accent3>
      <a:accent4>
        <a:srgbClr val="FBCC23"/>
      </a:accent4>
      <a:accent5>
        <a:srgbClr val="FFFFFF"/>
      </a:accent5>
      <a:accent6>
        <a:srgbClr val="000000"/>
      </a:accent6>
      <a:hlink>
        <a:srgbClr val="001277"/>
      </a:hlink>
      <a:folHlink>
        <a:srgbClr val="001277"/>
      </a:folHlink>
    </a:clrScheme>
    <a:fontScheme name="Police mona - GADUJI">
      <a:majorFont>
        <a:latin typeface="Gadugi"/>
        <a:ea typeface=""/>
        <a:cs typeface=""/>
      </a:majorFont>
      <a:minorFont>
        <a:latin typeface="Gadug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ONA PPT 2" id="{55A42EAF-9C5C-4141-8035-92555ABDCD0E}" vid="{7EECB6BC-5D7A-4ED4-BC3D-1006C8C514B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a1c79b-f544-4f3d-b376-a8a1c9dced31">
      <Terms xmlns="http://schemas.microsoft.com/office/infopath/2007/PartnerControls"/>
    </lcf76f155ced4ddcb4097134ff3c332f>
    <TaxCatchAll xmlns="754c2fef-3ad1-4b07-9d0f-6b0dba46c1e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2C0B2195D5B644A67AE6F29A801D87" ma:contentTypeVersion="14" ma:contentTypeDescription="Crée un document." ma:contentTypeScope="" ma:versionID="5d05e94837703def6cc41b46a0d98ea5">
  <xsd:schema xmlns:xsd="http://www.w3.org/2001/XMLSchema" xmlns:xs="http://www.w3.org/2001/XMLSchema" xmlns:p="http://schemas.microsoft.com/office/2006/metadata/properties" xmlns:ns2="38a1c79b-f544-4f3d-b376-a8a1c9dced31" xmlns:ns3="754c2fef-3ad1-4b07-9d0f-6b0dba46c1e0" targetNamespace="http://schemas.microsoft.com/office/2006/metadata/properties" ma:root="true" ma:fieldsID="56a225cfe726c799d77651359d25d90e" ns2:_="" ns3:_="">
    <xsd:import namespace="38a1c79b-f544-4f3d-b376-a8a1c9dced31"/>
    <xsd:import namespace="754c2fef-3ad1-4b07-9d0f-6b0dba46c1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1c79b-f544-4f3d-b376-a8a1c9dce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530952f0-8d8c-4d1d-8855-3624050e9cd6"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4c2fef-3ad1-4b07-9d0f-6b0dba46c1e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0f9940c-8189-4b63-95f4-bfe5da2e2643}" ma:internalName="TaxCatchAll" ma:showField="CatchAllData" ma:web="754c2fef-3ad1-4b07-9d0f-6b0dba46c1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0E883-D434-4FF5-9565-98C1AE294A47}">
  <ds:schemaRefs>
    <ds:schemaRef ds:uri="38a1c79b-f544-4f3d-b376-a8a1c9dced31"/>
    <ds:schemaRef ds:uri="754c2fef-3ad1-4b07-9d0f-6b0dba46c1e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BEE550-2B57-448A-B4C8-51E5BD4F9F1E}">
  <ds:schemaRefs>
    <ds:schemaRef ds:uri="38a1c79b-f544-4f3d-b376-a8a1c9dced31"/>
    <ds:schemaRef ds:uri="754c2fef-3ad1-4b07-9d0f-6b0dba46c1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DBC183-BAE8-49DF-B676-9415BFCCB5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MONA PPT 2</Template>
  <TotalTime>0</TotalTime>
  <Words>4290</Words>
  <Application>Microsoft Office PowerPoint</Application>
  <PresentationFormat>Grand écran</PresentationFormat>
  <Paragraphs>477</Paragraphs>
  <Slides>48</Slides>
  <Notes>32</Notes>
  <HiddenSlides>0</HiddenSlides>
  <MMClips>0</MMClips>
  <ScaleCrop>false</ScaleCrop>
  <HeadingPairs>
    <vt:vector size="8" baseType="variant">
      <vt:variant>
        <vt:lpstr>Polices utilisées</vt:lpstr>
      </vt:variant>
      <vt:variant>
        <vt:i4>11</vt:i4>
      </vt:variant>
      <vt:variant>
        <vt:lpstr>Thème</vt:lpstr>
      </vt:variant>
      <vt:variant>
        <vt:i4>3</vt:i4>
      </vt:variant>
      <vt:variant>
        <vt:lpstr>Serveurs OLE incorporés</vt:lpstr>
      </vt:variant>
      <vt:variant>
        <vt:i4>1</vt:i4>
      </vt:variant>
      <vt:variant>
        <vt:lpstr>Titres des diapositives</vt:lpstr>
      </vt:variant>
      <vt:variant>
        <vt:i4>48</vt:i4>
      </vt:variant>
    </vt:vector>
  </HeadingPairs>
  <TitlesOfParts>
    <vt:vector size="63" baseType="lpstr">
      <vt:lpstr>Arial</vt:lpstr>
      <vt:lpstr>Calibri</vt:lpstr>
      <vt:lpstr>Calibri Light</vt:lpstr>
      <vt:lpstr>Cambria</vt:lpstr>
      <vt:lpstr>Gadugi</vt:lpstr>
      <vt:lpstr>Gaduji</vt:lpstr>
      <vt:lpstr>HCo Gotham Rounded SSm</vt:lpstr>
      <vt:lpstr>Montserrat</vt:lpstr>
      <vt:lpstr>Roboto</vt:lpstr>
      <vt:lpstr>Verdana</vt:lpstr>
      <vt:lpstr>Wingdings</vt:lpstr>
      <vt:lpstr>Template MONA PPT 2</vt:lpstr>
      <vt:lpstr>Thème Office</vt:lpstr>
      <vt:lpstr>1_Template MONA PPT 2</vt:lpstr>
      <vt:lpstr>think-cell Slide</vt:lpstr>
      <vt:lpstr>Workshop : les enjeux d’inclusion &amp; de diversité dans les projets de mobilité  jeudi 10 juillet 2025 Equipe EAM &amp; intervenants</vt:lpstr>
      <vt:lpstr>Sommaire de la matinée</vt:lpstr>
      <vt:lpstr>Intervention de Christelle Coët-Amette,  Inclusion Officer, Agence Erasmus + France Education 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Intervention de Yohann Royer,  Adjoint technique, Fédération régionale MFR AuRA</vt:lpstr>
      <vt:lpstr>Intervention d’Abbes Djanti,  Adjoint de Direction, BTP CFA Meurthe-et-Moselle et Meuse</vt:lpstr>
      <vt:lpstr>Présentation PowerPoint</vt:lpstr>
      <vt:lpstr>Présentation PowerPoint</vt:lpstr>
      <vt:lpstr>Présentation PowerPoint</vt:lpstr>
      <vt:lpstr>Présentation PowerPoint</vt:lpstr>
      <vt:lpstr>Intervention d’Isabelle Dos Santos,  Formatrice &amp; référente Mona, MFR de Mane</vt:lpstr>
      <vt:lpstr>Sommaire</vt:lpstr>
      <vt:lpstr>Présentation du projet </vt:lpstr>
      <vt:lpstr>Positionnement des stagiaires </vt:lpstr>
      <vt:lpstr>Mobilité pour tous</vt:lpstr>
      <vt:lpstr>Entretien individuel</vt:lpstr>
      <vt:lpstr>Conversation avec les partenaires </vt:lpstr>
      <vt:lpstr>Kit de mobilité</vt:lpstr>
      <vt:lpstr> Retour d’expérience </vt:lpstr>
      <vt:lpstr>Présentation PowerPoint</vt:lpstr>
      <vt:lpstr>Présentation PowerPoint</vt:lpstr>
      <vt:lpstr>Atelier collaboratif – Instructions</vt:lpstr>
      <vt:lpstr>Atelier collaboratif – Instructions</vt:lpstr>
      <vt:lpstr>Restitution</vt:lpstr>
      <vt:lpstr>Actualités EAM &amp; questions diverses</vt:lpstr>
      <vt:lpstr>Merci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PPT Projet Mona</dc:title>
  <dc:creator>Raya Sawalha</dc:creator>
  <cp:lastModifiedBy>Vanessa DUVAL</cp:lastModifiedBy>
  <cp:revision>2</cp:revision>
  <dcterms:created xsi:type="dcterms:W3CDTF">2022-07-06T07:54:16Z</dcterms:created>
  <dcterms:modified xsi:type="dcterms:W3CDTF">2025-07-15T09:43:21Z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0x0101004D2C0B2195D5B644A67AE6F29A801D87</vt:lpwstr>
  </property>
  <property fmtid="{D5CDD505-2E9C-101B-9397-08002B2CF9AE}" pid="3" name="Order">
    <vt:r8>73400</vt:r8>
  </property>
  <property fmtid="{D5CDD505-2E9C-101B-9397-08002B2CF9AE}" pid="4" name="MediaServiceImageTags">
    <vt:lpwstr/>
  </property>
</Properties>
</file>